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0" r:id="rId4"/>
    <p:sldId id="258" r:id="rId5"/>
    <p:sldId id="274" r:id="rId6"/>
    <p:sldId id="261" r:id="rId7"/>
    <p:sldId id="262" r:id="rId8"/>
    <p:sldId id="263" r:id="rId9"/>
    <p:sldId id="268" r:id="rId10"/>
    <p:sldId id="271" r:id="rId11"/>
    <p:sldId id="269" r:id="rId12"/>
    <p:sldId id="270" r:id="rId13"/>
    <p:sldId id="272" r:id="rId14"/>
    <p:sldId id="264" r:id="rId15"/>
    <p:sldId id="267" r:id="rId16"/>
    <p:sldId id="266" r:id="rId17"/>
    <p:sldId id="273" r:id="rId18"/>
    <p:sldId id="265" r:id="rId19"/>
    <p:sldId id="275" r:id="rId20"/>
    <p:sldId id="277" r:id="rId21"/>
    <p:sldId id="278" r:id="rId22"/>
    <p:sldId id="259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27CC5-757E-40FC-AF62-C52BACD0205F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F6C83-F6DD-4EC1-A3DE-63306CDE83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06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Nechat si pauzy mezi pohovory </a:t>
            </a:r>
          </a:p>
          <a:p>
            <a:pPr marL="171450" indent="-171450">
              <a:buFontTx/>
              <a:buChar char="-"/>
            </a:pPr>
            <a:r>
              <a:rPr lang="cs-CZ" dirty="0"/>
              <a:t>Neplánovat si víc jak 4 pohovory na den </a:t>
            </a:r>
          </a:p>
          <a:p>
            <a:pPr marL="171450" indent="-171450">
              <a:buFontTx/>
              <a:buChar char="-"/>
            </a:pPr>
            <a:r>
              <a:rPr lang="cs-CZ" dirty="0"/>
              <a:t>Osobně nebo telefon/</a:t>
            </a:r>
            <a:r>
              <a:rPr lang="cs-CZ" dirty="0" err="1"/>
              <a:t>videocall</a:t>
            </a:r>
            <a:r>
              <a:rPr lang="cs-CZ" dirty="0"/>
              <a:t> </a:t>
            </a:r>
          </a:p>
          <a:p>
            <a:pPr marL="171450" indent="-171450">
              <a:buFontTx/>
              <a:buChar char="-"/>
            </a:pPr>
            <a:r>
              <a:rPr lang="cs-CZ" dirty="0"/>
              <a:t>Struktura otázek i proto, aby jste mohli uchazeče porovnávat.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F6C83-F6DD-4EC1-A3DE-63306CDE835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579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Zjišťovací otázky – co konkrétně dělal, na čem se podílel, role v projektu, za co jste byl odpovědný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F6C83-F6DD-4EC1-A3DE-63306CDE835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6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uchazeč dělal, v jakém týmu pracoval, jak se kandidát choval, jak ji řešil, s jakým výsledkem.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F6C83-F6DD-4EC1-A3DE-63306CDE835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343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Otázky i na negativní výsledky, slabé stránky – vyváženější pohled na kandidáta, stresová situace – uvidíme reakci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F6C83-F6DD-4EC1-A3DE-63306CDE835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26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8030A-371B-4AB8-B007-6C52E92F11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000" dirty="0"/>
              <a:t>Rozhovor v pracovní psychologii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A21291-DF8E-4E54-AD40-04AD549E8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666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DA057-CADD-4AAE-A418-C11E99E03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Pohovor – co nedělat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3B679-7582-41FF-8FF2-ECD86D915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83199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Diskriminační otázky (rodinný stav, sexuální orientace, počet dětí či těhotenství, náboženské vyznání, politické přesvědčení, věk) </a:t>
            </a:r>
          </a:p>
          <a:p>
            <a:r>
              <a:rPr lang="cs-CZ" dirty="0"/>
              <a:t>Brain </a:t>
            </a:r>
            <a:r>
              <a:rPr lang="cs-CZ" dirty="0" err="1"/>
              <a:t>teasers</a:t>
            </a:r>
            <a:r>
              <a:rPr lang="cs-CZ" dirty="0"/>
              <a:t> – Kolik je v této budově žárovek? </a:t>
            </a:r>
          </a:p>
          <a:p>
            <a:r>
              <a:rPr lang="cs-CZ" dirty="0"/>
              <a:t>Klišé otázky – Kde se vidíte za 10 let?</a:t>
            </a:r>
          </a:p>
          <a:p>
            <a:r>
              <a:rPr lang="cs-CZ" dirty="0"/>
              <a:t>Návodné otázky – Takže by se Vám ta práce líbila?</a:t>
            </a:r>
          </a:p>
          <a:p>
            <a:r>
              <a:rPr lang="cs-CZ" dirty="0"/>
              <a:t>Vícenásobné otázky – Co vás baví, co vás dělá spokojeným v práci a co vás motivuje a co z toho je pro vás nejdůležitější? </a:t>
            </a:r>
          </a:p>
          <a:p>
            <a:r>
              <a:rPr lang="cs-CZ" dirty="0"/>
              <a:t>Není třeba pohovor protahovat, pokud víte, že tohoto kandidáta určitě ne </a:t>
            </a:r>
          </a:p>
          <a:p>
            <a:r>
              <a:rPr lang="cs-CZ" dirty="0"/>
              <a:t>Nesnažte se kandidáta rozhodit </a:t>
            </a:r>
          </a:p>
          <a:p>
            <a:r>
              <a:rPr lang="cs-CZ" dirty="0"/>
              <a:t>Nemluvte více než uchazeč </a:t>
            </a:r>
          </a:p>
          <a:p>
            <a:r>
              <a:rPr lang="cs-CZ" dirty="0"/>
              <a:t>Nepodléhat kognitivním zkreslením – haló efekt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467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7E8EF-7638-4851-862D-0B38135D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Pohovor – kandidátova část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75E78C-82F6-49BC-85DC-99883B6DE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Představit kandidátovi pozici </a:t>
            </a:r>
          </a:p>
          <a:p>
            <a:r>
              <a:rPr lang="cs-CZ" dirty="0"/>
              <a:t>Ujistit se, že všemu rozumí </a:t>
            </a:r>
          </a:p>
          <a:p>
            <a:r>
              <a:rPr lang="cs-CZ" dirty="0"/>
              <a:t>Dát mu prostor na jeho otázky </a:t>
            </a:r>
          </a:p>
        </p:txBody>
      </p:sp>
    </p:spTree>
    <p:extLst>
      <p:ext uri="{BB962C8B-B14F-4D97-AF65-F5344CB8AC3E}">
        <p14:creationId xmlns:p14="http://schemas.microsoft.com/office/powerpoint/2010/main" val="3369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D8CA9-D10D-46B2-BF9D-5611323D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Pohovor – ukončení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2AAC11-4D6E-4462-8580-E5C559910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Řekněte, co bude následovat </a:t>
            </a:r>
          </a:p>
          <a:p>
            <a:r>
              <a:rPr lang="cs-CZ" dirty="0"/>
              <a:t>Zmiňte další kola, pokud budou </a:t>
            </a:r>
          </a:p>
          <a:p>
            <a:r>
              <a:rPr lang="cs-CZ" dirty="0"/>
              <a:t>Dejte termín, do kdy se ozvete se zpětnou vazbou </a:t>
            </a:r>
          </a:p>
          <a:p>
            <a:r>
              <a:rPr lang="cs-CZ" dirty="0"/>
              <a:t>Pokud ještě nemá, předejte na sebe kontakt </a:t>
            </a:r>
          </a:p>
          <a:p>
            <a:r>
              <a:rPr lang="cs-CZ" dirty="0"/>
              <a:t>Poděkujte a rozlučte se </a:t>
            </a:r>
          </a:p>
        </p:txBody>
      </p:sp>
    </p:spTree>
    <p:extLst>
      <p:ext uri="{BB962C8B-B14F-4D97-AF65-F5344CB8AC3E}">
        <p14:creationId xmlns:p14="http://schemas.microsoft.com/office/powerpoint/2010/main" val="3702744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461C3-9782-4BA9-B297-43D4DD61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Pohovor – tipy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72F1DE-4E29-45CE-B872-E7BA74CF9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Snažte se o dané pozici zjistit co nejvíc </a:t>
            </a:r>
          </a:p>
          <a:p>
            <a:r>
              <a:rPr lang="cs-CZ" dirty="0"/>
              <a:t>Buďte přátelští a upřímní, ale profesionální </a:t>
            </a:r>
          </a:p>
          <a:p>
            <a:r>
              <a:rPr lang="cs-CZ" dirty="0"/>
              <a:t>O všem kandidáta informujte </a:t>
            </a:r>
          </a:p>
          <a:p>
            <a:r>
              <a:rPr lang="cs-CZ" dirty="0"/>
              <a:t>Používejte různé typy otázek – otevřené, uzavřené, zjišťovací, znalostní, ověřovací  </a:t>
            </a:r>
          </a:p>
          <a:p>
            <a:r>
              <a:rPr lang="cs-CZ" dirty="0"/>
              <a:t>Ptejte se na příklady, konkrétní situace </a:t>
            </a:r>
          </a:p>
          <a:p>
            <a:r>
              <a:rPr lang="cs-CZ" dirty="0"/>
              <a:t>Pokud se vám něco nezdá, zeptejte se na to víc do hloubky </a:t>
            </a:r>
          </a:p>
          <a:p>
            <a:r>
              <a:rPr lang="cs-CZ" dirty="0"/>
              <a:t>Hlídejte si čas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365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75327-7076-4950-B4F0-9BB11D763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pak?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D6A0E7-4A8B-410E-9A68-F61557533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Zaznamenejte si vše, co vás ke kandidátovi napadlo</a:t>
            </a:r>
          </a:p>
          <a:p>
            <a:r>
              <a:rPr lang="cs-CZ" dirty="0"/>
              <a:t>Pokud vás na pohovoru bylo víc, projděte si svoje poznámky a dojmy společně</a:t>
            </a:r>
          </a:p>
          <a:p>
            <a:r>
              <a:rPr lang="cs-CZ" dirty="0"/>
              <a:t>Při vyhodnocování berte v potaz </a:t>
            </a:r>
            <a:r>
              <a:rPr lang="cs-CZ" dirty="0" err="1"/>
              <a:t>bigger</a:t>
            </a:r>
            <a:r>
              <a:rPr lang="cs-CZ" dirty="0"/>
              <a:t> </a:t>
            </a:r>
            <a:r>
              <a:rPr lang="cs-CZ" dirty="0" err="1"/>
              <a:t>picture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Zaměřte se na předem daná kritéria a podle nich kandidáta hodnoťte (znalosti, dovednosti, schopnosti, vzdělání, kvalifikace, zkušenosti, osobnostní předpoklady) </a:t>
            </a:r>
            <a:r>
              <a:rPr lang="cs-CZ" sz="2000" dirty="0"/>
              <a:t> </a:t>
            </a:r>
            <a:endParaRPr lang="cs-CZ" dirty="0"/>
          </a:p>
          <a:p>
            <a:r>
              <a:rPr lang="cs-CZ" dirty="0"/>
              <a:t>Určete si termín, do kdy vyhodnotíte všechny a rozhodnete se koho pozvat do dalších kol</a:t>
            </a:r>
          </a:p>
          <a:p>
            <a:r>
              <a:rPr lang="cs-CZ" dirty="0"/>
              <a:t>Dodržte, co jste slíbili  </a:t>
            </a:r>
          </a:p>
          <a:p>
            <a:r>
              <a:rPr lang="cs-CZ" dirty="0"/>
              <a:t>Vždy všem kandidátům dejte vědět o výsledku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02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D5F1B-B8A5-4CC7-A6DF-7352BE1D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kola výběrového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A6572-D4CD-49AA-9097-427DA4860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Osobnostní test </a:t>
            </a:r>
          </a:p>
          <a:p>
            <a:r>
              <a:rPr lang="cs-CZ" dirty="0"/>
              <a:t>Znalostní test </a:t>
            </a:r>
          </a:p>
          <a:p>
            <a:r>
              <a:rPr lang="cs-CZ" dirty="0"/>
              <a:t>Testy schopností </a:t>
            </a:r>
          </a:p>
          <a:p>
            <a:r>
              <a:rPr lang="cs-CZ" dirty="0"/>
              <a:t>Vypracování úkolu</a:t>
            </a:r>
          </a:p>
          <a:p>
            <a:r>
              <a:rPr lang="cs-CZ" dirty="0"/>
              <a:t>Získání referencí </a:t>
            </a:r>
          </a:p>
          <a:p>
            <a:r>
              <a:rPr lang="cs-CZ" dirty="0" err="1"/>
              <a:t>Assessment</a:t>
            </a:r>
            <a:r>
              <a:rPr lang="cs-CZ" dirty="0"/>
              <a:t> centrum</a:t>
            </a:r>
          </a:p>
          <a:p>
            <a:r>
              <a:rPr lang="cs-CZ" dirty="0"/>
              <a:t>Návštěva pracoviště a stínování  </a:t>
            </a:r>
          </a:p>
        </p:txBody>
      </p:sp>
    </p:spTree>
    <p:extLst>
      <p:ext uri="{BB962C8B-B14F-4D97-AF65-F5344CB8AC3E}">
        <p14:creationId xmlns:p14="http://schemas.microsoft.com/office/powerpoint/2010/main" val="3067796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2A47D-8A79-490B-9C20-AB602E57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40A395-032C-4B6C-AE67-10004720F9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765B7B-34A8-420B-9B75-CDC0B53BDF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850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7CFD9-7D28-4FD1-A3B7-0294F8D1F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Behaviorální interview 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C6609A-D15E-407E-B5D0-9C63C9CA1F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425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E251F9-1FD4-43F8-B852-CED60500F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Behaviorální interview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D30DEE-00D5-4199-B00E-A24F0944C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Budoucí chování nejlépe předpoví chování minulé. </a:t>
            </a:r>
          </a:p>
          <a:p>
            <a:r>
              <a:rPr lang="cs-CZ" dirty="0"/>
              <a:t>Jde o systematické kladení otázek zaměřených na reálné pracovní situace, se kterými se uchazeč setkal, a jejich řešení.</a:t>
            </a:r>
          </a:p>
          <a:p>
            <a:r>
              <a:rPr lang="cs-CZ" dirty="0"/>
              <a:t>Slouží hlavně na zjišťování měkkých kompetencí/soft </a:t>
            </a:r>
            <a:r>
              <a:rPr lang="cs-CZ" dirty="0" err="1"/>
              <a:t>skills</a:t>
            </a:r>
            <a:r>
              <a:rPr lang="cs-CZ" dirty="0"/>
              <a:t>. </a:t>
            </a:r>
          </a:p>
          <a:p>
            <a:r>
              <a:rPr lang="cs-CZ" dirty="0"/>
              <a:t>Předem připravený strukturovaný pohovor.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03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FBF88-7280-415E-8C83-07A54615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a průběh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94DBC1-C119-4911-8CE6-3CA33B374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stěžejních kompetencí (ideální počet je 5 – 7), které se budou zjišťovat. </a:t>
            </a:r>
          </a:p>
          <a:p>
            <a:r>
              <a:rPr lang="cs-CZ" dirty="0"/>
              <a:t>Cílem zjistit co nejpřesnější příklady chování v minulosti. </a:t>
            </a:r>
          </a:p>
          <a:p>
            <a:r>
              <a:rPr lang="cs-CZ" dirty="0"/>
              <a:t>Metoda STAR – slouží k výběru otázek </a:t>
            </a:r>
          </a:p>
          <a:p>
            <a:pPr lvl="1"/>
            <a:r>
              <a:rPr lang="cs-CZ" dirty="0" err="1"/>
              <a:t>Situation</a:t>
            </a:r>
            <a:r>
              <a:rPr lang="cs-CZ" dirty="0"/>
              <a:t> – konkrétní situace </a:t>
            </a:r>
          </a:p>
          <a:p>
            <a:pPr lvl="1"/>
            <a:r>
              <a:rPr lang="cs-CZ" dirty="0" err="1"/>
              <a:t>Tasks</a:t>
            </a:r>
            <a:r>
              <a:rPr lang="cs-CZ" dirty="0"/>
              <a:t> – konkrétní úkoly </a:t>
            </a:r>
          </a:p>
          <a:p>
            <a:pPr lvl="1"/>
            <a:r>
              <a:rPr lang="cs-CZ" dirty="0" err="1"/>
              <a:t>Actions</a:t>
            </a:r>
            <a:r>
              <a:rPr lang="cs-CZ" dirty="0"/>
              <a:t> – konkrétní akce </a:t>
            </a:r>
          </a:p>
          <a:p>
            <a:pPr lvl="1"/>
            <a:r>
              <a:rPr lang="cs-CZ" dirty="0" err="1"/>
              <a:t>Results</a:t>
            </a:r>
            <a:r>
              <a:rPr lang="cs-CZ" dirty="0"/>
              <a:t> – konkrétní pracovní výsledky, ke kterým výše zmíněné vedlo </a:t>
            </a:r>
          </a:p>
        </p:txBody>
      </p:sp>
    </p:spTree>
    <p:extLst>
      <p:ext uri="{BB962C8B-B14F-4D97-AF65-F5344CB8AC3E}">
        <p14:creationId xmlns:p14="http://schemas.microsoft.com/office/powerpoint/2010/main" val="3883508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D963-47CE-4A13-BC0D-98AEC621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rozhovorů v pracovní psychologii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51BBB6-24DD-4B83-980C-DB43EABC2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392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7F8C2-A1C6-4992-849F-DC13A684F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otázek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7B4D3-8AEA-41D6-9A1A-063F5CA5D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Práce pod stresem</a:t>
            </a:r>
            <a:r>
              <a:rPr lang="cs-CZ" i="1" dirty="0"/>
              <a:t>: Uveďte nějaký případ, kdy jste se musel relativně rychle rozhodnut. Kdy to bylo? Co bylo příčinou? Co jste konkrétně udělal? S jakým výsledkem? </a:t>
            </a:r>
          </a:p>
          <a:p>
            <a:r>
              <a:rPr lang="cs-CZ" b="1" dirty="0"/>
              <a:t>Reakce na konflikt</a:t>
            </a:r>
            <a:r>
              <a:rPr lang="cs-CZ" i="1" dirty="0"/>
              <a:t>: Došlo mezi vámi a vaším nadřízeným někdy ke konfliktu? Z jakého důvodu? Jak jste reagoval? Jak vše dopadlo? Co uděláte příště jinak? </a:t>
            </a:r>
          </a:p>
          <a:p>
            <a:r>
              <a:rPr lang="cs-CZ" b="1" dirty="0"/>
              <a:t>Flexibilita: </a:t>
            </a:r>
            <a:r>
              <a:rPr lang="cs-CZ" i="1" dirty="0"/>
              <a:t>Stalo se vám někdy, že jste musel vykonat nějaký pro vás nezajímavý úkol? Jak jste se s tím vyrovnal? Jak vaši práci zhodnotil nadřízený? </a:t>
            </a:r>
          </a:p>
          <a:p>
            <a:r>
              <a:rPr lang="cs-CZ" b="1" dirty="0"/>
              <a:t>Vedení podřízených</a:t>
            </a:r>
            <a:r>
              <a:rPr lang="cs-CZ" dirty="0"/>
              <a:t>:</a:t>
            </a:r>
            <a:r>
              <a:rPr lang="cs-CZ" i="1" dirty="0"/>
              <a:t> Co obvykle děláte, když někdo z vašich podřízených podává špatný výkon? Uveďte příklad takové situace. Jaká jste udělal do budoucna opatření, aby se situace neopakovala? </a:t>
            </a:r>
          </a:p>
        </p:txBody>
      </p:sp>
    </p:spTree>
    <p:extLst>
      <p:ext uri="{BB962C8B-B14F-4D97-AF65-F5344CB8AC3E}">
        <p14:creationId xmlns:p14="http://schemas.microsoft.com/office/powerpoint/2010/main" val="3613311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25BD6E-F7E9-481D-B4C2-0DBCD7BA3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1106123"/>
            <a:ext cx="4800600" cy="632529"/>
          </a:xfrm>
        </p:spPr>
        <p:txBody>
          <a:bodyPr/>
          <a:lstStyle/>
          <a:p>
            <a:r>
              <a:rPr lang="cs-CZ" sz="2800" dirty="0"/>
              <a:t>Výhody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559BCE-DBE0-4ED5-9468-1EBF4042F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7300" y="2733773"/>
            <a:ext cx="4800600" cy="3171727"/>
          </a:xfrm>
        </p:spPr>
        <p:txBody>
          <a:bodyPr/>
          <a:lstStyle/>
          <a:p>
            <a:r>
              <a:rPr lang="cs-CZ" dirty="0"/>
              <a:t>Velmi objektivní posuzování kandidátů. </a:t>
            </a:r>
          </a:p>
          <a:p>
            <a:r>
              <a:rPr lang="cs-CZ" dirty="0"/>
              <a:t>Lepší možnost porovnání kandidátů. </a:t>
            </a:r>
          </a:p>
          <a:p>
            <a:r>
              <a:rPr lang="cs-CZ" dirty="0"/>
              <a:t>Získání velmi konkrétních informací. </a:t>
            </a:r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6FA4BD7-E236-4012-B2B6-67B46F429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33864" y="1106123"/>
            <a:ext cx="4800600" cy="632529"/>
          </a:xfrm>
        </p:spPr>
        <p:txBody>
          <a:bodyPr/>
          <a:lstStyle/>
          <a:p>
            <a:r>
              <a:rPr lang="cs-CZ" sz="2800" dirty="0"/>
              <a:t>Nevýhody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9443FC3-204C-423A-9A6E-7C64CF2E5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33864" y="2733773"/>
            <a:ext cx="4800600" cy="3171727"/>
          </a:xfrm>
        </p:spPr>
        <p:txBody>
          <a:bodyPr/>
          <a:lstStyle/>
          <a:p>
            <a:r>
              <a:rPr lang="cs-CZ" dirty="0"/>
              <a:t>Kandidát má tendence se chválit nebo si vybírá jen situace s kladnými výsledky. </a:t>
            </a:r>
          </a:p>
          <a:p>
            <a:r>
              <a:rPr lang="cs-CZ" dirty="0"/>
              <a:t>Časově může být náročnější. </a:t>
            </a:r>
          </a:p>
        </p:txBody>
      </p:sp>
    </p:spTree>
    <p:extLst>
      <p:ext uri="{BB962C8B-B14F-4D97-AF65-F5344CB8AC3E}">
        <p14:creationId xmlns:p14="http://schemas.microsoft.com/office/powerpoint/2010/main" val="3905400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F7C62-7015-4DB2-9290-FC77E2130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113DA0-4A9F-499A-8DDE-C88E96501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Armstrong, M., &amp; Šikýř, M. (2015). </a:t>
            </a:r>
            <a:r>
              <a:rPr lang="cs-CZ" i="1" dirty="0"/>
              <a:t>Řízení lidských zdrojů </a:t>
            </a:r>
            <a:r>
              <a:rPr lang="cs-CZ" dirty="0"/>
              <a:t>(13. vydání.). Praha: Grada Publishing.</a:t>
            </a:r>
          </a:p>
          <a:p>
            <a:r>
              <a:rPr lang="cs-CZ" dirty="0" err="1"/>
              <a:t>Štikar</a:t>
            </a:r>
            <a:r>
              <a:rPr lang="cs-CZ" dirty="0"/>
              <a:t>, J. (2003). </a:t>
            </a:r>
            <a:r>
              <a:rPr lang="cs-CZ" i="1" dirty="0"/>
              <a:t>Psychologie ve světě práce </a:t>
            </a:r>
            <a:r>
              <a:rPr lang="cs-CZ" dirty="0"/>
              <a:t>(Vydání první.). Praha: Univerzita Karlova v Praze, nakladatelství Karolinum.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95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CD963-47CE-4A13-BC0D-98AEC621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rozhovorů v pracovní psychologii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51BBB6-24DD-4B83-980C-DB43EABC2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400" dirty="0"/>
              <a:t>Výběrový pohovor </a:t>
            </a:r>
          </a:p>
          <a:p>
            <a:r>
              <a:rPr lang="cs-CZ" sz="2400" dirty="0"/>
              <a:t>Adaptační rozhovor</a:t>
            </a:r>
          </a:p>
          <a:p>
            <a:r>
              <a:rPr lang="cs-CZ" sz="2400" dirty="0"/>
              <a:t>Rozvojový rozhovor (zjišťování vzdělávacích potřeb) </a:t>
            </a:r>
          </a:p>
          <a:p>
            <a:r>
              <a:rPr lang="cs-CZ" sz="2400" dirty="0"/>
              <a:t>Hodnotící rozhovor </a:t>
            </a:r>
          </a:p>
          <a:p>
            <a:r>
              <a:rPr lang="cs-CZ" sz="2400" dirty="0"/>
              <a:t>Výstupní pohovor (exit interview)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311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58A3C8-41FA-4D58-A771-7A10F1A88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600" dirty="0"/>
              <a:t>Výběrový Pohovor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36EAF9-4A8A-4790-9E59-913D6D99E3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Cíl: Posoudit, do jaké míry bude uchazeč schopen vykonávat svěřenou práci. </a:t>
            </a:r>
          </a:p>
        </p:txBody>
      </p:sp>
    </p:spTree>
    <p:extLst>
      <p:ext uri="{BB962C8B-B14F-4D97-AF65-F5344CB8AC3E}">
        <p14:creationId xmlns:p14="http://schemas.microsoft.com/office/powerpoint/2010/main" val="26920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366CB-14E8-4107-A9D8-CEE2E243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Dovednosti k vedení pohovorů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D9E9AD-5A65-4D5A-B99D-0E6B0588F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Vytváření a udržování dobrých vztahů – uchazeč se vám upřímně otevře </a:t>
            </a:r>
          </a:p>
          <a:p>
            <a:r>
              <a:rPr lang="cs-CZ" dirty="0"/>
              <a:t>Kladení otázek </a:t>
            </a:r>
          </a:p>
          <a:p>
            <a:r>
              <a:rPr lang="cs-CZ" dirty="0"/>
              <a:t>Naslouchání</a:t>
            </a:r>
          </a:p>
          <a:p>
            <a:r>
              <a:rPr lang="cs-CZ" dirty="0"/>
              <a:t>Udržování plynulosti </a:t>
            </a:r>
          </a:p>
          <a:p>
            <a:r>
              <a:rPr lang="cs-CZ" dirty="0"/>
              <a:t>Udržování kontroly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51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99C58-BCC4-4706-BEA3-39F0F5628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Před-přípravná fáze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42863A-54BB-4390-B4A3-39337D4D5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Definování požadavků na pracovní pozici a vytvoření profilu ideálního kandidáta – většinou už při psaní inzerátu </a:t>
            </a:r>
          </a:p>
          <a:p>
            <a:pPr lvl="1"/>
            <a:r>
              <a:rPr lang="cs-CZ" dirty="0" err="1"/>
              <a:t>Hardskills</a:t>
            </a:r>
            <a:r>
              <a:rPr lang="cs-CZ" dirty="0"/>
              <a:t> (znalosti, dovednosti) x </a:t>
            </a:r>
            <a:r>
              <a:rPr lang="cs-CZ" dirty="0" err="1"/>
              <a:t>softskills</a:t>
            </a:r>
            <a:r>
              <a:rPr lang="cs-CZ" dirty="0"/>
              <a:t> (schopnosti,  povahové rysy)</a:t>
            </a:r>
          </a:p>
          <a:p>
            <a:pPr lvl="1"/>
            <a:r>
              <a:rPr lang="cs-CZ" dirty="0"/>
              <a:t>Vzdělání, kvalifikace, zkušenosti </a:t>
            </a:r>
          </a:p>
          <a:p>
            <a:pPr lvl="1"/>
            <a:r>
              <a:rPr lang="cs-CZ" dirty="0"/>
              <a:t>Zvláštní požadavky – řidičský průkaz, zdravotní způsobilost apod. </a:t>
            </a:r>
          </a:p>
          <a:p>
            <a:r>
              <a:rPr lang="cs-CZ" dirty="0"/>
              <a:t>Úzká spolupráce s nadřízeným </a:t>
            </a:r>
          </a:p>
          <a:p>
            <a:r>
              <a:rPr lang="cs-CZ" dirty="0"/>
              <a:t>Diverzita týmu </a:t>
            </a:r>
          </a:p>
          <a:p>
            <a:r>
              <a:rPr lang="cs-CZ" dirty="0"/>
              <a:t>Důležité mít reálné požadavky, představy a očekávání </a:t>
            </a:r>
          </a:p>
        </p:txBody>
      </p:sp>
    </p:spTree>
    <p:extLst>
      <p:ext uri="{BB962C8B-B14F-4D97-AF65-F5344CB8AC3E}">
        <p14:creationId xmlns:p14="http://schemas.microsoft.com/office/powerpoint/2010/main" val="34549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3C791-D6D5-4A48-A8DE-33218DCEE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na pohovor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40E67-C9DB-431A-8923-718904EA4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Vymezit si čas a místo pro pohovor – většinou 30 – 90 minut </a:t>
            </a:r>
          </a:p>
          <a:p>
            <a:r>
              <a:rPr lang="cs-CZ" dirty="0"/>
              <a:t>Připravit si strukturu otázek – od obecnějších ke konkrétním </a:t>
            </a:r>
          </a:p>
          <a:p>
            <a:r>
              <a:rPr lang="cs-CZ" dirty="0"/>
              <a:t>Připravit si oblasti otázek – vychází z požadavků na pozici </a:t>
            </a:r>
          </a:p>
          <a:p>
            <a:r>
              <a:rPr lang="cs-CZ" dirty="0"/>
              <a:t>Individuální pohovor x panelový pohovor </a:t>
            </a:r>
          </a:p>
          <a:p>
            <a:r>
              <a:rPr lang="cs-CZ" dirty="0"/>
              <a:t>Pokud nebudete na pohovoru sami, domluvte se na průběhu pohovoru s ostatními (ne více jak 3 účastníci za organizaci) </a:t>
            </a:r>
          </a:p>
          <a:p>
            <a:r>
              <a:rPr lang="cs-CZ" dirty="0"/>
              <a:t>Pročíst si přihlášku kandidáta</a:t>
            </a:r>
          </a:p>
          <a:p>
            <a:r>
              <a:rPr lang="cs-CZ" dirty="0"/>
              <a:t>Mít k dispozici CV a možnost dělat si poznámky </a:t>
            </a:r>
          </a:p>
        </p:txBody>
      </p:sp>
    </p:spTree>
    <p:extLst>
      <p:ext uri="{BB962C8B-B14F-4D97-AF65-F5344CB8AC3E}">
        <p14:creationId xmlns:p14="http://schemas.microsoft.com/office/powerpoint/2010/main" val="1095508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FF2B5-71F5-4C42-9881-CD5D65D77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Pohovor – Úvod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E653E7-B3B1-467D-AA5B-1EDC8118B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Přivítání, navození přátelské atmosféry</a:t>
            </a:r>
          </a:p>
          <a:p>
            <a:r>
              <a:rPr lang="cs-CZ" dirty="0"/>
              <a:t>Začít </a:t>
            </a:r>
            <a:r>
              <a:rPr lang="cs-CZ" dirty="0" err="1"/>
              <a:t>ice-breakrem</a:t>
            </a:r>
            <a:r>
              <a:rPr lang="cs-CZ" dirty="0"/>
              <a:t> </a:t>
            </a:r>
          </a:p>
          <a:p>
            <a:r>
              <a:rPr lang="cs-CZ" dirty="0"/>
              <a:t>Představit účastníky pohovoru </a:t>
            </a:r>
          </a:p>
          <a:p>
            <a:r>
              <a:rPr lang="cs-CZ" dirty="0"/>
              <a:t>Dát najevo, že jste rovnocenní partneři </a:t>
            </a:r>
          </a:p>
          <a:p>
            <a:r>
              <a:rPr lang="cs-CZ" dirty="0"/>
              <a:t>Popsat průběh pohovoru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349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DB804-3CC7-4870-87F6-19FE0A11E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Pohovor – kladení otázek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5113EA-07B9-4367-BA59-50457709BA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Co určitě zjistit:  </a:t>
            </a:r>
          </a:p>
          <a:p>
            <a:pPr lvl="1"/>
            <a:r>
              <a:rPr lang="cs-CZ" dirty="0"/>
              <a:t>Předchozí pracovní zkušenosti </a:t>
            </a:r>
          </a:p>
          <a:p>
            <a:pPr lvl="1"/>
            <a:r>
              <a:rPr lang="cs-CZ" dirty="0"/>
              <a:t>Očekávání </a:t>
            </a:r>
          </a:p>
          <a:p>
            <a:pPr lvl="1"/>
            <a:r>
              <a:rPr lang="cs-CZ" dirty="0"/>
              <a:t>Pracovní aspirace </a:t>
            </a:r>
          </a:p>
          <a:p>
            <a:pPr lvl="1"/>
            <a:r>
              <a:rPr lang="cs-CZ" dirty="0"/>
              <a:t>Motivace </a:t>
            </a:r>
          </a:p>
          <a:p>
            <a:pPr lvl="1"/>
            <a:r>
              <a:rPr lang="cs-CZ" dirty="0"/>
              <a:t>S kým chce spolupracovat </a:t>
            </a:r>
          </a:p>
          <a:p>
            <a:pPr lvl="1"/>
            <a:r>
              <a:rPr lang="cs-CZ" dirty="0"/>
              <a:t>Představy o dané pozici</a:t>
            </a:r>
          </a:p>
          <a:p>
            <a:pPr lvl="1"/>
            <a:r>
              <a:rPr lang="cs-CZ" dirty="0"/>
              <a:t>Vzdělávání se </a:t>
            </a:r>
          </a:p>
          <a:p>
            <a:pPr lvl="1"/>
            <a:r>
              <a:rPr lang="cs-CZ" dirty="0"/>
              <a:t>Silné stránky  </a:t>
            </a:r>
          </a:p>
          <a:p>
            <a:pPr lvl="1"/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02ECD3-4DE7-443A-80EE-2CB22502A3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Co zjistit, podle pozice: </a:t>
            </a:r>
          </a:p>
          <a:p>
            <a:pPr lvl="1"/>
            <a:r>
              <a:rPr lang="cs-CZ" dirty="0"/>
              <a:t>Cizí jazyk </a:t>
            </a:r>
          </a:p>
          <a:p>
            <a:pPr lvl="1"/>
            <a:r>
              <a:rPr lang="cs-CZ" dirty="0"/>
              <a:t>Manažerské dovednosti</a:t>
            </a:r>
          </a:p>
          <a:p>
            <a:pPr lvl="1"/>
            <a:r>
              <a:rPr lang="cs-CZ" dirty="0"/>
              <a:t>Reakce na stres apod. </a:t>
            </a:r>
          </a:p>
        </p:txBody>
      </p:sp>
    </p:spTree>
    <p:extLst>
      <p:ext uri="{BB962C8B-B14F-4D97-AF65-F5344CB8AC3E}">
        <p14:creationId xmlns:p14="http://schemas.microsoft.com/office/powerpoint/2010/main" val="2439997995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4268</TotalTime>
  <Words>1022</Words>
  <Application>Microsoft Office PowerPoint</Application>
  <PresentationFormat>Širokoúhlá obrazovka</PresentationFormat>
  <Paragraphs>145</Paragraphs>
  <Slides>22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Gill Sans MT</vt:lpstr>
      <vt:lpstr>Impact</vt:lpstr>
      <vt:lpstr>Odznáček</vt:lpstr>
      <vt:lpstr>Rozhovor v pracovní psychologii</vt:lpstr>
      <vt:lpstr>Typy rozhovorů v pracovní psychologii</vt:lpstr>
      <vt:lpstr>Typy rozhovorů v pracovní psychologii</vt:lpstr>
      <vt:lpstr>Výběrový Pohovor</vt:lpstr>
      <vt:lpstr>Dovednosti k vedení pohovorů </vt:lpstr>
      <vt:lpstr>Před-přípravná fáze </vt:lpstr>
      <vt:lpstr>Příprava na pohovor </vt:lpstr>
      <vt:lpstr>Pohovor – Úvod </vt:lpstr>
      <vt:lpstr>Pohovor – kladení otázek</vt:lpstr>
      <vt:lpstr>Pohovor – co nedělat </vt:lpstr>
      <vt:lpstr>Pohovor – kandidátova část </vt:lpstr>
      <vt:lpstr>Pohovor – ukončení </vt:lpstr>
      <vt:lpstr>Pohovor – tipy </vt:lpstr>
      <vt:lpstr>Co pak?</vt:lpstr>
      <vt:lpstr>Další kola výběrového řízení</vt:lpstr>
      <vt:lpstr>CVIČENÍ</vt:lpstr>
      <vt:lpstr>Behaviorální interview </vt:lpstr>
      <vt:lpstr>Behaviorální interview </vt:lpstr>
      <vt:lpstr>Příprava a průběh </vt:lpstr>
      <vt:lpstr>Příklady otázek</vt:lpstr>
      <vt:lpstr>Prezentace aplikace PowerPoint</vt:lpstr>
      <vt:lpstr>Literatura: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Rozhovor v pracovní psychologii</dc:title>
  <dc:creator>Barbora Chlubná</dc:creator>
  <cp:lastModifiedBy>Barbora Chlubná</cp:lastModifiedBy>
  <cp:revision>28</cp:revision>
  <dcterms:created xsi:type="dcterms:W3CDTF">2021-09-28T09:04:29Z</dcterms:created>
  <dcterms:modified xsi:type="dcterms:W3CDTF">2021-10-18T18:33:59Z</dcterms:modified>
</cp:coreProperties>
</file>