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08-Nov-21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10</a:t>
            </a:fld>
            <a:endParaRPr lang="en-US"/>
          </a:p>
        </p:txBody>
      </p:sp>
    </p:spTree>
    <p:extLst>
      <p:ext uri="{BB962C8B-B14F-4D97-AF65-F5344CB8AC3E}">
        <p14:creationId xmlns:p14="http://schemas.microsoft.com/office/powerpoint/2010/main" val="370387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19</a:t>
            </a:fld>
            <a:endParaRPr lang="en-US"/>
          </a:p>
        </p:txBody>
      </p:sp>
    </p:spTree>
    <p:extLst>
      <p:ext uri="{BB962C8B-B14F-4D97-AF65-F5344CB8AC3E}">
        <p14:creationId xmlns:p14="http://schemas.microsoft.com/office/powerpoint/2010/main" val="4229233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20</a:t>
            </a:fld>
            <a:endParaRPr lang="en-US"/>
          </a:p>
        </p:txBody>
      </p:sp>
    </p:spTree>
    <p:extLst>
      <p:ext uri="{BB962C8B-B14F-4D97-AF65-F5344CB8AC3E}">
        <p14:creationId xmlns:p14="http://schemas.microsoft.com/office/powerpoint/2010/main" val="2115696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21</a:t>
            </a:fld>
            <a:endParaRPr lang="en-US"/>
          </a:p>
        </p:txBody>
      </p:sp>
    </p:spTree>
    <p:extLst>
      <p:ext uri="{BB962C8B-B14F-4D97-AF65-F5344CB8AC3E}">
        <p14:creationId xmlns:p14="http://schemas.microsoft.com/office/powerpoint/2010/main" val="2939712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22</a:t>
            </a:fld>
            <a:endParaRPr lang="en-US"/>
          </a:p>
        </p:txBody>
      </p:sp>
    </p:spTree>
    <p:extLst>
      <p:ext uri="{BB962C8B-B14F-4D97-AF65-F5344CB8AC3E}">
        <p14:creationId xmlns:p14="http://schemas.microsoft.com/office/powerpoint/2010/main" val="1169776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23</a:t>
            </a:fld>
            <a:endParaRPr lang="en-US"/>
          </a:p>
        </p:txBody>
      </p:sp>
    </p:spTree>
    <p:extLst>
      <p:ext uri="{BB962C8B-B14F-4D97-AF65-F5344CB8AC3E}">
        <p14:creationId xmlns:p14="http://schemas.microsoft.com/office/powerpoint/2010/main" val="2532871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24</a:t>
            </a:fld>
            <a:endParaRPr lang="en-US"/>
          </a:p>
        </p:txBody>
      </p:sp>
    </p:spTree>
    <p:extLst>
      <p:ext uri="{BB962C8B-B14F-4D97-AF65-F5344CB8AC3E}">
        <p14:creationId xmlns:p14="http://schemas.microsoft.com/office/powerpoint/2010/main" val="3836611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25</a:t>
            </a:fld>
            <a:endParaRPr lang="en-US"/>
          </a:p>
        </p:txBody>
      </p:sp>
    </p:spTree>
    <p:extLst>
      <p:ext uri="{BB962C8B-B14F-4D97-AF65-F5344CB8AC3E}">
        <p14:creationId xmlns:p14="http://schemas.microsoft.com/office/powerpoint/2010/main" val="47742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26</a:t>
            </a:fld>
            <a:endParaRPr lang="en-US"/>
          </a:p>
        </p:txBody>
      </p:sp>
    </p:spTree>
    <p:extLst>
      <p:ext uri="{BB962C8B-B14F-4D97-AF65-F5344CB8AC3E}">
        <p14:creationId xmlns:p14="http://schemas.microsoft.com/office/powerpoint/2010/main" val="4191348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27</a:t>
            </a:fld>
            <a:endParaRPr lang="en-US"/>
          </a:p>
        </p:txBody>
      </p:sp>
    </p:spTree>
    <p:extLst>
      <p:ext uri="{BB962C8B-B14F-4D97-AF65-F5344CB8AC3E}">
        <p14:creationId xmlns:p14="http://schemas.microsoft.com/office/powerpoint/2010/main" val="70853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28</a:t>
            </a:fld>
            <a:endParaRPr lang="en-US"/>
          </a:p>
        </p:txBody>
      </p:sp>
    </p:spTree>
    <p:extLst>
      <p:ext uri="{BB962C8B-B14F-4D97-AF65-F5344CB8AC3E}">
        <p14:creationId xmlns:p14="http://schemas.microsoft.com/office/powerpoint/2010/main" val="4004651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11</a:t>
            </a:fld>
            <a:endParaRPr lang="en-US"/>
          </a:p>
        </p:txBody>
      </p:sp>
    </p:spTree>
    <p:extLst>
      <p:ext uri="{BB962C8B-B14F-4D97-AF65-F5344CB8AC3E}">
        <p14:creationId xmlns:p14="http://schemas.microsoft.com/office/powerpoint/2010/main" val="4126203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29</a:t>
            </a:fld>
            <a:endParaRPr lang="en-US"/>
          </a:p>
        </p:txBody>
      </p:sp>
    </p:spTree>
    <p:extLst>
      <p:ext uri="{BB962C8B-B14F-4D97-AF65-F5344CB8AC3E}">
        <p14:creationId xmlns:p14="http://schemas.microsoft.com/office/powerpoint/2010/main" val="3353897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30</a:t>
            </a:fld>
            <a:endParaRPr lang="en-US"/>
          </a:p>
        </p:txBody>
      </p:sp>
    </p:spTree>
    <p:extLst>
      <p:ext uri="{BB962C8B-B14F-4D97-AF65-F5344CB8AC3E}">
        <p14:creationId xmlns:p14="http://schemas.microsoft.com/office/powerpoint/2010/main" val="160161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12</a:t>
            </a:fld>
            <a:endParaRPr lang="en-US"/>
          </a:p>
        </p:txBody>
      </p:sp>
    </p:spTree>
    <p:extLst>
      <p:ext uri="{BB962C8B-B14F-4D97-AF65-F5344CB8AC3E}">
        <p14:creationId xmlns:p14="http://schemas.microsoft.com/office/powerpoint/2010/main" val="124194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13</a:t>
            </a:fld>
            <a:endParaRPr lang="en-US"/>
          </a:p>
        </p:txBody>
      </p:sp>
    </p:spTree>
    <p:extLst>
      <p:ext uri="{BB962C8B-B14F-4D97-AF65-F5344CB8AC3E}">
        <p14:creationId xmlns:p14="http://schemas.microsoft.com/office/powerpoint/2010/main" val="1537386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14</a:t>
            </a:fld>
            <a:endParaRPr lang="en-US"/>
          </a:p>
        </p:txBody>
      </p:sp>
    </p:spTree>
    <p:extLst>
      <p:ext uri="{BB962C8B-B14F-4D97-AF65-F5344CB8AC3E}">
        <p14:creationId xmlns:p14="http://schemas.microsoft.com/office/powerpoint/2010/main" val="2158838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15</a:t>
            </a:fld>
            <a:endParaRPr lang="en-US"/>
          </a:p>
        </p:txBody>
      </p:sp>
    </p:spTree>
    <p:extLst>
      <p:ext uri="{BB962C8B-B14F-4D97-AF65-F5344CB8AC3E}">
        <p14:creationId xmlns:p14="http://schemas.microsoft.com/office/powerpoint/2010/main" val="4091552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16</a:t>
            </a:fld>
            <a:endParaRPr lang="en-US"/>
          </a:p>
        </p:txBody>
      </p:sp>
    </p:spTree>
    <p:extLst>
      <p:ext uri="{BB962C8B-B14F-4D97-AF65-F5344CB8AC3E}">
        <p14:creationId xmlns:p14="http://schemas.microsoft.com/office/powerpoint/2010/main" val="2594399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17</a:t>
            </a:fld>
            <a:endParaRPr lang="en-US"/>
          </a:p>
        </p:txBody>
      </p:sp>
    </p:spTree>
    <p:extLst>
      <p:ext uri="{BB962C8B-B14F-4D97-AF65-F5344CB8AC3E}">
        <p14:creationId xmlns:p14="http://schemas.microsoft.com/office/powerpoint/2010/main" val="357110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18</a:t>
            </a:fld>
            <a:endParaRPr lang="en-US"/>
          </a:p>
        </p:txBody>
      </p:sp>
    </p:spTree>
    <p:extLst>
      <p:ext uri="{BB962C8B-B14F-4D97-AF65-F5344CB8AC3E}">
        <p14:creationId xmlns:p14="http://schemas.microsoft.com/office/powerpoint/2010/main" val="360502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08-Nov-21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08-Nov-21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08-Nov-21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08-Nov-21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08-Nov-21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08-Nov-21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08-Nov-21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08-Nov-21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08-Nov-21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08-Nov-21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08-Nov-21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08-Nov-21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Fitting the Common Factor Model II</a:t>
            </a:r>
            <a:endParaRPr lang="en-US" dirty="0"/>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dirty="0"/>
              <a:t>9</a:t>
            </a:r>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have described three different methods for fitting the common factor model to sample data:</a:t>
            </a:r>
          </a:p>
          <a:p>
            <a:endParaRPr lang="en-US" dirty="0"/>
          </a:p>
          <a:p>
            <a:r>
              <a:rPr lang="en-US" dirty="0"/>
              <a:t>Principal factors with prior communality estimates (noniterative)</a:t>
            </a:r>
          </a:p>
          <a:p>
            <a:r>
              <a:rPr lang="en-US" dirty="0"/>
              <a:t>Ordinary least squares (iterative principal factors)</a:t>
            </a:r>
          </a:p>
          <a:p>
            <a:r>
              <a:rPr lang="en-US" dirty="0"/>
              <a:t>Maximum likelihood</a:t>
            </a:r>
          </a:p>
          <a:p>
            <a:endParaRPr lang="en-US" dirty="0"/>
          </a:p>
          <a:p>
            <a:r>
              <a:rPr lang="en-US" dirty="0"/>
              <a:t>These are </a:t>
            </a:r>
            <a:r>
              <a:rPr lang="en-US" i="1" dirty="0"/>
              <a:t>methods</a:t>
            </a:r>
            <a:r>
              <a:rPr lang="en-US" dirty="0"/>
              <a:t> for fitting the </a:t>
            </a:r>
            <a:r>
              <a:rPr lang="en-US" i="1" dirty="0"/>
              <a:t>model</a:t>
            </a:r>
            <a:r>
              <a:rPr lang="en-US" dirty="0"/>
              <a:t> to data. Many more methods exist, but OLS and ML are commonly available. </a:t>
            </a:r>
          </a:p>
          <a:p>
            <a:endParaRPr lang="en-US" b="1" dirty="0"/>
          </a:p>
        </p:txBody>
      </p:sp>
    </p:spTree>
    <p:extLst>
      <p:ext uri="{BB962C8B-B14F-4D97-AF65-F5344CB8AC3E}">
        <p14:creationId xmlns:p14="http://schemas.microsoft.com/office/powerpoint/2010/main" val="135296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a:xfrm>
            <a:off x="838200" y="1825625"/>
            <a:ext cx="10515600" cy="4729920"/>
          </a:xfrm>
        </p:spPr>
        <p:txBody>
          <a:bodyPr>
            <a:normAutofit lnSpcReduction="10000"/>
          </a:bodyPr>
          <a:lstStyle/>
          <a:p>
            <a:r>
              <a:rPr lang="en-US" dirty="0"/>
              <a:t>Trying to fit a model to data is all nice and neat, but what is it good for without a way to evaluate how well the model fits? </a:t>
            </a:r>
          </a:p>
          <a:p>
            <a:endParaRPr lang="en-US" dirty="0"/>
          </a:p>
          <a:p>
            <a:r>
              <a:rPr lang="en-US" dirty="0"/>
              <a:t>Models have an ultimate purpose – explanation, description and understanding (or prediction, but that’s not very hot in psychology) through simplification.</a:t>
            </a:r>
          </a:p>
          <a:p>
            <a:endParaRPr lang="en-US" dirty="0"/>
          </a:p>
          <a:p>
            <a:r>
              <a:rPr lang="en-US" dirty="0"/>
              <a:t>Models represent an attempt to simplify reality as much as we can so that we can understand it better. Simplify too much, and your model will not successfully represent reality. Simplify too little, and your model becomes unwieldy and begins to defy its purpose. </a:t>
            </a:r>
          </a:p>
        </p:txBody>
      </p:sp>
    </p:spTree>
    <p:extLst>
      <p:ext uri="{BB962C8B-B14F-4D97-AF65-F5344CB8AC3E}">
        <p14:creationId xmlns:p14="http://schemas.microsoft.com/office/powerpoint/2010/main" val="3815985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Models are </a:t>
            </a:r>
            <a:r>
              <a:rPr lang="en-US" b="1" dirty="0"/>
              <a:t>never true</a:t>
            </a:r>
            <a:r>
              <a:rPr lang="en-US" dirty="0"/>
              <a:t>, by definition (they’re models!)</a:t>
            </a:r>
          </a:p>
          <a:p>
            <a:endParaRPr lang="en-US" dirty="0"/>
          </a:p>
          <a:p>
            <a:r>
              <a:rPr lang="en-US" dirty="0"/>
              <a:t>Anyway, when evaluating model fit, we ask ourselves a bunch of questions</a:t>
            </a:r>
          </a:p>
          <a:p>
            <a:endParaRPr lang="en-US" dirty="0"/>
          </a:p>
          <a:p>
            <a:r>
              <a:rPr lang="en-US" dirty="0"/>
              <a:t>How appropriate is the model for the data?</a:t>
            </a:r>
          </a:p>
          <a:p>
            <a:r>
              <a:rPr lang="en-US" dirty="0"/>
              <a:t>How well does the model reconstruct the observed data?</a:t>
            </a:r>
          </a:p>
          <a:p>
            <a:r>
              <a:rPr lang="en-US" dirty="0"/>
              <a:t>…</a:t>
            </a:r>
          </a:p>
          <a:p>
            <a:endParaRPr lang="en-US" dirty="0"/>
          </a:p>
        </p:txBody>
      </p:sp>
    </p:spTree>
    <p:extLst>
      <p:ext uri="{BB962C8B-B14F-4D97-AF65-F5344CB8AC3E}">
        <p14:creationId xmlns:p14="http://schemas.microsoft.com/office/powerpoint/2010/main" val="371967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of the earliest and still very much used ways to assess model fit</a:t>
                </a:r>
              </a:p>
              <a:p>
                <a:endParaRPr lang="en-US" dirty="0"/>
              </a:p>
              <a:p>
                <a:r>
                  <a:rPr lang="en-US" dirty="0"/>
                  <a:t>It is a direct hypothesis test of our model</a:t>
                </a:r>
              </a:p>
              <a:p>
                <a:endParaRPr lang="en-US" dirty="0"/>
              </a:p>
              <a:p>
                <a:r>
                  <a:rPr lang="en-US" dirty="0"/>
                  <a:t>H</a:t>
                </a:r>
                <a:r>
                  <a:rPr lang="en-US" baseline="-25000" dirty="0"/>
                  <a:t>0</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 in other words, the model fit</a:t>
                </a:r>
                <a:r>
                  <a:rPr lang="cs-CZ" dirty="0"/>
                  <a:t>s</a:t>
                </a:r>
                <a:r>
                  <a:rPr lang="en-US" dirty="0"/>
                  <a:t> perfectly in the population with </a:t>
                </a:r>
                <a:r>
                  <a:rPr lang="en-US" i="1" dirty="0"/>
                  <a:t>m</a:t>
                </a:r>
                <a:r>
                  <a:rPr lang="en-US" dirty="0"/>
                  <a:t> factors</a:t>
                </a:r>
              </a:p>
              <a:p>
                <a:r>
                  <a:rPr lang="en-US" dirty="0"/>
                  <a:t>H</a:t>
                </a:r>
                <a:r>
                  <a:rPr lang="en-US" baseline="-25000" dirty="0"/>
                  <a:t>1</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oMath>
                </a14:m>
                <a:r>
                  <a:rPr lang="en-US" dirty="0"/>
                  <a:t> has no particular structure</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246946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null hypothesis H</a:t>
            </a:r>
            <a:r>
              <a:rPr lang="en-US" baseline="-25000" dirty="0"/>
              <a:t>0 </a:t>
            </a:r>
            <a:r>
              <a:rPr lang="en-US" dirty="0"/>
              <a:t>has a different role from the one that is usual in research. We actually don’t want to reject this null hypothesis – rejecting the null means rejecting the model. Failing to reject the null means that the model is plausible. </a:t>
            </a:r>
          </a:p>
          <a:p>
            <a:endParaRPr lang="en-US" dirty="0"/>
          </a:p>
        </p:txBody>
      </p:sp>
    </p:spTree>
    <p:extLst>
      <p:ext uri="{BB962C8B-B14F-4D97-AF65-F5344CB8AC3E}">
        <p14:creationId xmlns:p14="http://schemas.microsoft.com/office/powerpoint/2010/main" val="4200202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endParaRPr lang="en-US" dirty="0"/>
              </a:p>
              <a:p>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oMath>
                  </m:oMathPara>
                </a14:m>
                <a:endParaRPr lang="en-US" b="0" dirty="0"/>
              </a:p>
              <a:p>
                <a:pPr marL="0" indent="0">
                  <a:buNone/>
                </a:pPr>
                <a:endParaRPr lang="en-US" b="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num>
                        <m:den>
                          <m:r>
                            <a:rPr lang="en-US" b="0" i="1" smtClean="0">
                              <a:latin typeface="Cambria Math" panose="02040503050406030204" pitchFamily="18" charset="0"/>
                            </a:rPr>
                            <m:t>2</m:t>
                          </m:r>
                        </m:den>
                      </m:f>
                    </m:oMath>
                  </m:oMathPara>
                </a14:m>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2101"/>
                </a:stretch>
              </a:blipFill>
            </p:spPr>
            <p:txBody>
              <a:bodyPr/>
              <a:lstStyle/>
              <a:p>
                <a:r>
                  <a:rPr lang="en-US">
                    <a:noFill/>
                  </a:rPr>
                  <a:t> </a:t>
                </a:r>
              </a:p>
            </p:txBody>
          </p:sp>
        </mc:Fallback>
      </mc:AlternateContent>
    </p:spTree>
    <p:extLst>
      <p:ext uri="{BB962C8B-B14F-4D97-AF65-F5344CB8AC3E}">
        <p14:creationId xmlns:p14="http://schemas.microsoft.com/office/powerpoint/2010/main" val="3955227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degrees of freedom follows the same logic as usual – it is the number of unique data points at our disposal minus the number of model parameters that we estimate. </a:t>
                </a:r>
              </a:p>
              <a:p>
                <a:endParaRPr lang="en-US" b="0" dirty="0"/>
              </a:p>
              <a:p>
                <a:r>
                  <a:rPr lang="en-US" dirty="0"/>
                  <a:t>In our case, the number of unique data points is the number of distinct elements in the covariance matrix,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en-US" b="0" dirty="0"/>
                  <a:t> (the number of elements in the diagonal and one of the lower / upper triangles off the diagonal, since the matrix is symmetric)</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b="-2941"/>
                </a:stretch>
              </a:blipFill>
            </p:spPr>
            <p:txBody>
              <a:bodyPr/>
              <a:lstStyle/>
              <a:p>
                <a:r>
                  <a:rPr lang="en-US">
                    <a:noFill/>
                  </a:rPr>
                  <a:t> </a:t>
                </a:r>
              </a:p>
            </p:txBody>
          </p:sp>
        </mc:Fallback>
      </mc:AlternateContent>
    </p:spTree>
    <p:extLst>
      <p:ext uri="{BB962C8B-B14F-4D97-AF65-F5344CB8AC3E}">
        <p14:creationId xmlns:p14="http://schemas.microsoft.com/office/powerpoint/2010/main" val="1007967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model parameters we are estimating is</a:t>
                </a:r>
                <a:br>
                  <a:rPr lang="en-US" dirty="0"/>
                </a:br>
                <a:r>
                  <a:rPr lang="en-US" dirty="0"/>
                  <a:t> </a:t>
                </a:r>
                <a14:m>
                  <m:oMath xmlns:m="http://schemas.openxmlformats.org/officeDocument/2006/math">
                    <m:d>
                      <m:dPr>
                        <m:begChr m:val="{"/>
                        <m:endChr m:val="}"/>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m:t>
                        </m:r>
                        <m:r>
                          <a:rPr lang="en-US" i="1">
                            <a:solidFill>
                              <a:prstClr val="black"/>
                            </a:solidFill>
                            <a:latin typeface="Cambria Math" panose="02040503050406030204" pitchFamily="18" charset="0"/>
                          </a:rPr>
                          <m:t>𝑝𝑚</m:t>
                        </m:r>
                        <m:r>
                          <a:rPr lang="en-US" i="1">
                            <a:solidFill>
                              <a:prstClr val="black"/>
                            </a:solidFill>
                            <a:latin typeface="Cambria Math" panose="02040503050406030204" pitchFamily="18" charset="0"/>
                          </a:rPr>
                          <m:t>−</m:t>
                        </m:r>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𝑚</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𝑚</m:t>
                            </m:r>
                            <m:r>
                              <a:rPr lang="en-US" i="1">
                                <a:solidFill>
                                  <a:prstClr val="black"/>
                                </a:solidFill>
                                <a:latin typeface="Cambria Math" panose="02040503050406030204" pitchFamily="18" charset="0"/>
                              </a:rPr>
                              <m:t>−1</m:t>
                            </m:r>
                          </m:e>
                        </m:d>
                      </m:e>
                    </m:d>
                  </m:oMath>
                </a14:m>
                <a:r>
                  <a:rPr lang="en-US" b="0" dirty="0"/>
                  <a:t>:</a:t>
                </a:r>
              </a:p>
              <a:p>
                <a:endParaRPr lang="en-US" dirty="0"/>
              </a:p>
              <a:p>
                <a:pPr marL="0" indent="0">
                  <a:buNone/>
                </a:pPr>
                <a:r>
                  <a:rPr lang="en-US" b="0" dirty="0"/>
                  <a:t>	- </a:t>
                </a:r>
                <a:r>
                  <a:rPr lang="en-US" b="0" i="1" dirty="0"/>
                  <a:t>pm </a:t>
                </a:r>
                <a:r>
                  <a:rPr lang="en-US" b="0" dirty="0"/>
                  <a:t>factor loadings (</a:t>
                </a:r>
                <a:r>
                  <a:rPr lang="en-US" b="0" i="1" dirty="0"/>
                  <a:t>p</a:t>
                </a:r>
                <a:r>
                  <a:rPr lang="en-US" b="0" dirty="0"/>
                  <a:t> manifest variables times </a:t>
                </a:r>
                <a:r>
                  <a:rPr lang="en-US" b="0" i="1" dirty="0"/>
                  <a:t>m</a:t>
                </a:r>
                <a:r>
                  <a:rPr lang="en-US" b="0" dirty="0"/>
                  <a:t> factors)</a:t>
                </a:r>
              </a:p>
              <a:p>
                <a:pPr marL="0" indent="0">
                  <a:buNone/>
                </a:pPr>
                <a:r>
                  <a:rPr lang="en-US" dirty="0"/>
                  <a:t>	- </a:t>
                </a:r>
                <a:r>
                  <a:rPr lang="en-US" i="1" dirty="0"/>
                  <a:t>p </a:t>
                </a:r>
                <a:r>
                  <a:rPr lang="en-US" dirty="0"/>
                  <a:t>unique variances (one for each MV)</a:t>
                </a:r>
              </a:p>
              <a:p>
                <a:pPr marL="0" indent="0">
                  <a:buNone/>
                </a:pPr>
                <a:r>
                  <a:rPr lang="en-US" b="0" dirty="0"/>
                  <a:t>	- minus a part that corrects for rotational indeterminacy </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b="-560"/>
                </a:stretch>
              </a:blipFill>
            </p:spPr>
            <p:txBody>
              <a:bodyPr/>
              <a:lstStyle/>
              <a:p>
                <a:r>
                  <a:rPr lang="en-US">
                    <a:noFill/>
                  </a:rPr>
                  <a:t> </a:t>
                </a:r>
              </a:p>
            </p:txBody>
          </p:sp>
        </mc:Fallback>
      </mc:AlternateContent>
    </p:spTree>
    <p:extLst>
      <p:ext uri="{BB962C8B-B14F-4D97-AF65-F5344CB8AC3E}">
        <p14:creationId xmlns:p14="http://schemas.microsoft.com/office/powerpoint/2010/main" val="1359149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solidFill>
                      <a:prstClr val="black"/>
                    </a:solidFill>
                  </a:rPr>
                  <a:t>So, we have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cs-CZ" dirty="0"/>
                  <a:t> data points (distinct elements in covariance / correlation matrix), they represent „bits“ of information for our model</a:t>
                </a:r>
              </a:p>
              <a:p>
                <a:endParaRPr lang="cs-CZ" dirty="0"/>
              </a:p>
              <a:p>
                <a:r>
                  <a:rPr lang="cs-CZ" dirty="0"/>
                  <a:t>We spend those bits of information to „pay“ for estimation of model parameters. The difference between the number of data points available and the parameters to be estimated is degrees of freedom (df)</a:t>
                </a:r>
              </a:p>
              <a:p>
                <a:endParaRPr lang="cs-CZ" dirty="0"/>
              </a:p>
              <a:p>
                <a:r>
                  <a:rPr lang="cs-CZ" dirty="0"/>
                  <a:t>Using the same data, simpler models will have more degrees of freedom and complex models will have fewer. </a:t>
                </a: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140"/>
                </a:stretch>
              </a:blipFill>
            </p:spPr>
            <p:txBody>
              <a:bodyPr/>
              <a:lstStyle/>
              <a:p>
                <a:r>
                  <a:rPr lang="en-US">
                    <a:noFill/>
                  </a:rPr>
                  <a:t> </a:t>
                </a:r>
              </a:p>
            </p:txBody>
          </p:sp>
        </mc:Fallback>
      </mc:AlternateContent>
    </p:spTree>
    <p:extLst>
      <p:ext uri="{BB962C8B-B14F-4D97-AF65-F5344CB8AC3E}">
        <p14:creationId xmlns:p14="http://schemas.microsoft.com/office/powerpoint/2010/main" val="1039009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Aaaaaanyway, back to the test of perfect fit:</a:t>
                </a:r>
              </a:p>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dirty="0"/>
              </a:p>
              <a:p>
                <a:pPr marL="0" indent="0">
                  <a:buNone/>
                </a:pPr>
                <a:endParaRPr lang="en-US" b="0" dirty="0"/>
              </a:p>
              <a:p>
                <a:r>
                  <a:rPr lang="cs-CZ" dirty="0"/>
                  <a:t>...so we can </a:t>
                </a:r>
                <a:r>
                  <a:rPr lang="cs-CZ" b="1" dirty="0"/>
                  <a:t>test</a:t>
                </a:r>
                <a:r>
                  <a:rPr lang="cs-CZ" dirty="0"/>
                  <a:t> the null hypothesis.</a:t>
                </a:r>
                <a:endParaRPr lang="en-US" b="0"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91799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In the preceding lectures, we covered the least-squares approach to estimating the model parameters (model matrices). </a:t>
            </a:r>
          </a:p>
          <a:p>
            <a:endParaRPr lang="cs-CZ" dirty="0"/>
          </a:p>
          <a:p>
            <a:r>
              <a:rPr lang="cs-CZ" dirty="0"/>
              <a:t>An important property of the techniques previously covered is that they do not make any distributional assumptions about the manifest variables. </a:t>
            </a:r>
          </a:p>
          <a:p>
            <a:endParaRPr lang="cs-CZ" dirty="0"/>
          </a:p>
          <a:p>
            <a:r>
              <a:rPr lang="cs-CZ" dirty="0"/>
              <a:t>Now, we will briefly cover another technique – maximum likelihood (ML) estimation. </a:t>
            </a:r>
            <a:endParaRPr lang="en-US" dirty="0"/>
          </a:p>
        </p:txBody>
      </p:sp>
    </p:spTree>
    <p:extLst>
      <p:ext uri="{BB962C8B-B14F-4D97-AF65-F5344CB8AC3E}">
        <p14:creationId xmlns:p14="http://schemas.microsoft.com/office/powerpoint/2010/main" val="3121061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If </a:t>
            </a:r>
            <a:r>
              <a:rPr lang="en-US" dirty="0"/>
              <a:t>(N – 1)F</a:t>
            </a:r>
            <a:r>
              <a:rPr lang="en-US" baseline="-25000" dirty="0"/>
              <a:t>ML</a:t>
            </a:r>
            <a:r>
              <a:rPr lang="cs-CZ" dirty="0"/>
              <a:t> is significant, we reject the null hypothesis. In other words, we reject the model with </a:t>
            </a:r>
            <a:r>
              <a:rPr lang="cs-CZ" i="1" dirty="0"/>
              <a:t>m</a:t>
            </a:r>
            <a:r>
              <a:rPr lang="cs-CZ" dirty="0"/>
              <a:t> factors. </a:t>
            </a:r>
          </a:p>
          <a:p>
            <a:endParaRPr lang="cs-CZ" dirty="0"/>
          </a:p>
          <a:p>
            <a:r>
              <a:rPr lang="cs-CZ" dirty="0"/>
              <a:t>If </a:t>
            </a:r>
            <a:r>
              <a:rPr lang="en-US" dirty="0"/>
              <a:t>(N – 1)F</a:t>
            </a:r>
            <a:r>
              <a:rPr lang="en-US" baseline="-25000" dirty="0"/>
              <a:t>ML</a:t>
            </a:r>
            <a:r>
              <a:rPr lang="cs-CZ" dirty="0"/>
              <a:t> is NOT significant, we failed to reject the null hypothesis. In other words, we failed to reject the notion that the model with </a:t>
            </a:r>
            <a:r>
              <a:rPr lang="cs-CZ" i="1" dirty="0"/>
              <a:t>m</a:t>
            </a:r>
            <a:r>
              <a:rPr lang="cs-CZ" dirty="0"/>
              <a:t> factors fits perfectly in the population.  </a:t>
            </a:r>
          </a:p>
          <a:p>
            <a:endParaRPr lang="cs-CZ" dirty="0"/>
          </a:p>
          <a:p>
            <a:r>
              <a:rPr lang="cs-CZ" dirty="0"/>
              <a:t>Seems like a nice, clear, beautiful way to assess the fit of our model, don</a:t>
            </a:r>
            <a:r>
              <a:rPr lang="en-US" dirty="0"/>
              <a:t>’t you think?</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3303272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It has one tiny problem. It doesn’t make sense. </a:t>
            </a:r>
          </a:p>
          <a:p>
            <a:endParaRPr lang="en-US" dirty="0"/>
          </a:p>
          <a:p>
            <a:r>
              <a:rPr lang="en-US" dirty="0"/>
              <a:t>The problem is – did we ever believe H</a:t>
            </a:r>
            <a:r>
              <a:rPr lang="en-US" baseline="-25000" dirty="0"/>
              <a:t>0 </a:t>
            </a:r>
            <a:r>
              <a:rPr lang="en-US" dirty="0"/>
              <a:t>to be true? We </a:t>
            </a:r>
            <a:r>
              <a:rPr lang="en-US" b="1" dirty="0"/>
              <a:t>know</a:t>
            </a:r>
            <a:r>
              <a:rPr lang="en-US" dirty="0"/>
              <a:t> it isn’t.  </a:t>
            </a:r>
          </a:p>
          <a:p>
            <a:r>
              <a:rPr lang="en-US" dirty="0"/>
              <a:t>We are building a model – an approximation to reality. What sense does it make to think that an approximation to reality will be perfect? It’s called an approximation for a reason! What’s the point of testing something we know isn’t true?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1428076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Moreover, the likelihood ratio test statistic is defined as (N – 1)F</a:t>
            </a:r>
            <a:r>
              <a:rPr lang="en-US" baseline="-25000" dirty="0"/>
              <a:t>ML</a:t>
            </a:r>
            <a:r>
              <a:rPr lang="en-US" dirty="0"/>
              <a:t> which follows the chi-square distribution if the model is correct. </a:t>
            </a:r>
          </a:p>
          <a:p>
            <a:endParaRPr lang="en-US" dirty="0"/>
          </a:p>
          <a:p>
            <a:r>
              <a:rPr lang="en-US" dirty="0"/>
              <a:t>Even if the discrepancy (F</a:t>
            </a:r>
            <a:r>
              <a:rPr lang="en-US" baseline="-25000" dirty="0"/>
              <a:t>ML</a:t>
            </a:r>
            <a:r>
              <a:rPr lang="en-US" dirty="0"/>
              <a:t>) is small, as N increases, so will the test statistic. A large enough N will inevitably result in a significant likelihood ratio test statistic, thus rejecting the model. With N large enough, even a well-fitting parsimonious model will be rejected. </a:t>
            </a:r>
          </a:p>
          <a:p>
            <a:endParaRPr lang="en-US" dirty="0"/>
          </a:p>
          <a:p>
            <a:r>
              <a:rPr lang="en-US" dirty="0"/>
              <a:t>The only thing the test basically tells us is whether sample size is large enough to reject the null hypothesis.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4041442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hope for a model that fits well-enough, not for a model that fits perfectly (if it does fit perfectly, something is probably wrong – like the model being overly complex and not parsimonious)</a:t>
            </a:r>
          </a:p>
          <a:p>
            <a:endParaRPr lang="en-US" dirty="0"/>
          </a:p>
          <a:p>
            <a:r>
              <a:rPr lang="en-US" dirty="0"/>
              <a:t>However, folks still use this test and you will see it in almost EVERY paper that contains a factor analysis model. I myself still put it in papers, just because I don’t want to deal with nagging reviewers. </a:t>
            </a:r>
          </a:p>
          <a:p>
            <a:endParaRPr lang="en-US" dirty="0"/>
          </a:p>
          <a:p>
            <a:r>
              <a:rPr lang="en-US" dirty="0"/>
              <a:t>Be wiser than most FA users and don’t pay attention to </a:t>
            </a:r>
            <a:r>
              <a:rPr lang="en-US"/>
              <a:t>this test.  </a:t>
            </a:r>
            <a:endParaRPr lang="en-US" dirty="0"/>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2288909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RMSEA = Root Mean Square Error of Approximation</a:t>
                </a:r>
              </a:p>
              <a:p>
                <a:r>
                  <a:rPr lang="cs-CZ" dirty="0"/>
                  <a:t>Steiger </a:t>
                </a:r>
                <a:r>
                  <a:rPr lang="en-US" dirty="0"/>
                  <a:t>&amp; Lind, 1980; Browne &amp; </a:t>
                </a:r>
                <a:r>
                  <a:rPr lang="en-US" dirty="0" err="1"/>
                  <a:t>Cudeck</a:t>
                </a:r>
                <a:r>
                  <a:rPr lang="en-US" dirty="0"/>
                  <a:t>, 1992</a:t>
                </a:r>
              </a:p>
              <a:p>
                <a:r>
                  <a:rPr lang="en-US" dirty="0"/>
                  <a:t>The sample value of the discrepancy function,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oMath>
                </a14:m>
                <a:r>
                  <a:rPr lang="en-US" dirty="0"/>
                  <a:t>, is known. However, the population value,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oMath>
                </a14:m>
                <a:r>
                  <a:rPr lang="en-US" dirty="0"/>
                  <a:t>, is not – we would only know what it is if we would fit a model to the population correlation or covariance matrix</a:t>
                </a:r>
              </a:p>
              <a:p>
                <a:endParaRPr lang="en-US" dirty="0"/>
              </a:p>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Measure of discrepancy per degree of freedom</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406" b="-700"/>
                </a:stretch>
              </a:blipFill>
            </p:spPr>
            <p:txBody>
              <a:bodyPr/>
              <a:lstStyle/>
              <a:p>
                <a:r>
                  <a:rPr lang="en-US">
                    <a:noFill/>
                  </a:rPr>
                  <a:t> </a:t>
                </a:r>
              </a:p>
            </p:txBody>
          </p:sp>
        </mc:Fallback>
      </mc:AlternateContent>
    </p:spTree>
    <p:extLst>
      <p:ext uri="{BB962C8B-B14F-4D97-AF65-F5344CB8AC3E}">
        <p14:creationId xmlns:p14="http://schemas.microsoft.com/office/powerpoint/2010/main" val="2691039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This is a population statistic, but we don’t have population data. We would like to estimate RMSEA in a sample. </a:t>
                </a:r>
              </a:p>
              <a:p>
                <a:endParaRPr lang="en-US" dirty="0"/>
              </a:p>
              <a:p>
                <a:r>
                  <a:rPr lang="en-US" dirty="0"/>
                  <a:t>It turns out that the best estimate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0</m:t>
                        </m:r>
                      </m:sub>
                    </m:sSub>
                  </m:oMath>
                </a14:m>
                <a:r>
                  <a:rPr lang="en-US" dirty="0"/>
                  <a:t> is the following:</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𝐹</m:t>
                          </m:r>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𝑁</m:t>
                          </m:r>
                          <m:r>
                            <a:rPr lang="en-US" b="0" i="1" smtClean="0">
                              <a:latin typeface="Cambria Math" panose="02040503050406030204" pitchFamily="18" charset="0"/>
                            </a:rPr>
                            <m:t>−1</m:t>
                          </m:r>
                        </m:den>
                      </m:f>
                    </m:oMath>
                  </m:oMathPara>
                </a14:m>
                <a:endParaRPr lang="en-US" dirty="0"/>
              </a:p>
              <a:p>
                <a:r>
                  <a:rPr lang="en-US" dirty="0"/>
                  <a:t>However, if it turns out to be less than zero, the estimate is then exactly zero.</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140"/>
                </a:stretch>
              </a:blipFill>
            </p:spPr>
            <p:txBody>
              <a:bodyPr/>
              <a:lstStyle/>
              <a:p>
                <a:r>
                  <a:rPr lang="en-US">
                    <a:noFill/>
                  </a:rPr>
                  <a:t> </a:t>
                </a:r>
              </a:p>
            </p:txBody>
          </p:sp>
        </mc:Fallback>
      </mc:AlternateContent>
    </p:spTree>
    <p:extLst>
      <p:ext uri="{BB962C8B-B14F-4D97-AF65-F5344CB8AC3E}">
        <p14:creationId xmlns:p14="http://schemas.microsoft.com/office/powerpoint/2010/main" val="2811467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we substitute the estimate into the formula for RMSEA to obtain a point estimate of RMSEA: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638"/>
                </a:stretch>
              </a:blipFill>
            </p:spPr>
            <p:txBody>
              <a:bodyPr/>
              <a:lstStyle/>
              <a:p>
                <a:r>
                  <a:rPr lang="en-US">
                    <a:noFill/>
                  </a:rPr>
                  <a:t> </a:t>
                </a:r>
              </a:p>
            </p:txBody>
          </p:sp>
        </mc:Fallback>
      </mc:AlternateContent>
    </p:spTree>
    <p:extLst>
      <p:ext uri="{BB962C8B-B14F-4D97-AF65-F5344CB8AC3E}">
        <p14:creationId xmlns:p14="http://schemas.microsoft.com/office/powerpoint/2010/main" val="4076544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Browne &amp; </a:t>
            </a:r>
            <a:r>
              <a:rPr lang="en-US" dirty="0" err="1"/>
              <a:t>Cudeck</a:t>
            </a:r>
            <a:r>
              <a:rPr lang="en-US" dirty="0"/>
              <a:t>, 1992, provide the following guidelines for interpretation of RMSEA:</a:t>
            </a:r>
          </a:p>
          <a:p>
            <a:r>
              <a:rPr lang="en-US" dirty="0"/>
              <a:t>&lt; .05  -- close fit</a:t>
            </a:r>
          </a:p>
          <a:p>
            <a:r>
              <a:rPr lang="en-US" dirty="0"/>
              <a:t>.05 - .08  -- good fit</a:t>
            </a:r>
          </a:p>
          <a:p>
            <a:r>
              <a:rPr lang="en-US" dirty="0"/>
              <a:t>.08 - .10  -- acceptable fit</a:t>
            </a:r>
          </a:p>
          <a:p>
            <a:r>
              <a:rPr lang="en-US" dirty="0"/>
              <a:t>&gt; .10  -- unacceptable fit</a:t>
            </a:r>
          </a:p>
          <a:p>
            <a:endParaRPr lang="en-US" dirty="0"/>
          </a:p>
          <a:p>
            <a:r>
              <a:rPr lang="en-US" dirty="0"/>
              <a:t>These numbers are guidelines, they should NOT be used as cutoffs (which is what everyone does, of course)</a:t>
            </a:r>
          </a:p>
        </p:txBody>
      </p:sp>
    </p:spTree>
    <p:extLst>
      <p:ext uri="{BB962C8B-B14F-4D97-AF65-F5344CB8AC3E}">
        <p14:creationId xmlns:p14="http://schemas.microsoft.com/office/powerpoint/2010/main" val="1737419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formula for RMSEA contains degrees of freedom. RMSEA “prefers” simpler model over more complex models. </a:t>
            </a:r>
          </a:p>
          <a:p>
            <a:endParaRPr lang="en-US" dirty="0"/>
          </a:p>
          <a:p>
            <a:r>
              <a:rPr lang="en-US" dirty="0"/>
              <a:t>Generally speaking, if the value of the discrepancy function would be the same for two models, one with </a:t>
            </a:r>
            <a:r>
              <a:rPr lang="en-US" i="1" dirty="0"/>
              <a:t>m = 2</a:t>
            </a:r>
            <a:r>
              <a:rPr lang="en-US" dirty="0"/>
              <a:t> factors and one with </a:t>
            </a:r>
            <a:r>
              <a:rPr lang="en-US" i="1" dirty="0"/>
              <a:t>m = 3</a:t>
            </a:r>
            <a:r>
              <a:rPr lang="en-US" dirty="0"/>
              <a:t> factors, RMSEA would favor the simpler model (</a:t>
            </a:r>
            <a:r>
              <a:rPr lang="en-US" i="1" dirty="0"/>
              <a:t>m = 2 </a:t>
            </a:r>
            <a:r>
              <a:rPr lang="en-US" dirty="0"/>
              <a:t>factors).  </a:t>
            </a:r>
          </a:p>
        </p:txBody>
      </p:sp>
    </p:spTree>
    <p:extLst>
      <p:ext uri="{BB962C8B-B14F-4D97-AF65-F5344CB8AC3E}">
        <p14:creationId xmlns:p14="http://schemas.microsoft.com/office/powerpoint/2010/main" val="2594478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Confidence intervals for RMSEA</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cool thing about RMSEA is that we know its theoretical distribution and thus we can calculate confidence intervals around the point estimate. </a:t>
            </a:r>
          </a:p>
          <a:p>
            <a:r>
              <a:rPr lang="en-US" dirty="0"/>
              <a:t>The confidence intervals are provided by some software (CEFA, R…)</a:t>
            </a:r>
          </a:p>
          <a:p>
            <a:r>
              <a:rPr lang="en-US" dirty="0"/>
              <a:t>Use the confidence intervals! They give you information that the point estimate does not (e.g., uncertainty about the point estimate)</a:t>
            </a:r>
          </a:p>
          <a:p>
            <a:r>
              <a:rPr lang="en-US" dirty="0"/>
              <a:t>The point estimate might be, say, .06, but you might get different CIs:</a:t>
            </a:r>
          </a:p>
          <a:p>
            <a:pPr lvl="1"/>
            <a:r>
              <a:rPr lang="en-US" sz="2800" dirty="0"/>
              <a:t>(0.00; 0.14) – we don’t know if the model fits great or not so much</a:t>
            </a:r>
          </a:p>
          <a:p>
            <a:pPr lvl="1"/>
            <a:r>
              <a:rPr lang="en-US" sz="2800" dirty="0"/>
              <a:t>(0.05; 0.07) – we know the model probably fits well</a:t>
            </a:r>
          </a:p>
        </p:txBody>
      </p:sp>
    </p:spTree>
    <p:extLst>
      <p:ext uri="{BB962C8B-B14F-4D97-AF65-F5344CB8AC3E}">
        <p14:creationId xmlns:p14="http://schemas.microsoft.com/office/powerpoint/2010/main" val="1325786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Maximum likelihood (ML) estimation does make distributional assumptions.</a:t>
            </a:r>
          </a:p>
          <a:p>
            <a:endParaRPr lang="cs-CZ" dirty="0"/>
          </a:p>
          <a:p>
            <a:r>
              <a:rPr lang="cs-CZ" dirty="0"/>
              <a:t>These assumptions are about the normality of data. In other words, ML estimation assumes the MVs are normally distributed. </a:t>
            </a:r>
          </a:p>
          <a:p>
            <a:endParaRPr lang="cs-CZ" dirty="0"/>
          </a:p>
          <a:p>
            <a:r>
              <a:rPr lang="cs-CZ" dirty="0"/>
              <a:t>ML estimation is not only used in FA, but pretty widely in statistics overall, so it comes in handy to have an idea about how it works. Right? </a:t>
            </a:r>
            <a:r>
              <a:rPr lang="cs-CZ" dirty="0">
                <a:sym typeface="Wingdings" panose="05000000000000000000" pitchFamily="2" charset="2"/>
              </a:rPr>
              <a:t></a:t>
            </a:r>
            <a:endParaRPr lang="en-US" dirty="0"/>
          </a:p>
        </p:txBody>
      </p:sp>
    </p:spTree>
    <p:extLst>
      <p:ext uri="{BB962C8B-B14F-4D97-AF65-F5344CB8AC3E}">
        <p14:creationId xmlns:p14="http://schemas.microsoft.com/office/powerpoint/2010/main" val="3025138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ML vs OLS</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sz="2800" dirty="0"/>
              <a:t>We</a:t>
            </a:r>
            <a:r>
              <a:rPr lang="en-US" dirty="0"/>
              <a:t>’ve learned about both ML and OLS. Remember, both are just different </a:t>
            </a:r>
            <a:r>
              <a:rPr lang="en-US" i="1" dirty="0"/>
              <a:t>methods</a:t>
            </a:r>
            <a:r>
              <a:rPr lang="en-US" dirty="0"/>
              <a:t> for fitting the </a:t>
            </a:r>
            <a:r>
              <a:rPr lang="en-US" i="1" dirty="0"/>
              <a:t>same model</a:t>
            </a:r>
            <a:r>
              <a:rPr lang="en-US" dirty="0"/>
              <a:t> to data.</a:t>
            </a:r>
          </a:p>
          <a:p>
            <a:r>
              <a:rPr lang="en-US" sz="2800" dirty="0"/>
              <a:t>In other words, both are methods for estimating the model parameters. Typically, the estimates will not differ too much. </a:t>
            </a:r>
          </a:p>
          <a:p>
            <a:endParaRPr lang="en-US" dirty="0"/>
          </a:p>
          <a:p>
            <a:r>
              <a:rPr lang="en-US" dirty="0"/>
              <a:t>Both are optimal in their own definition </a:t>
            </a:r>
            <a:r>
              <a:rPr lang="en-US"/>
              <a:t>of optimality. </a:t>
            </a:r>
            <a:endParaRPr lang="en-US" sz="2800" dirty="0"/>
          </a:p>
        </p:txBody>
      </p:sp>
    </p:spTree>
    <p:extLst>
      <p:ext uri="{BB962C8B-B14F-4D97-AF65-F5344CB8AC3E}">
        <p14:creationId xmlns:p14="http://schemas.microsoft.com/office/powerpoint/2010/main" val="238066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ML estimation, in general, can be described as follows:</a:t>
            </a:r>
          </a:p>
          <a:p>
            <a:endParaRPr lang="cs-CZ" dirty="0"/>
          </a:p>
          <a:p>
            <a:r>
              <a:rPr lang="cs-CZ" dirty="0"/>
              <a:t>1) You assume you have a random sample from some well-defined population.</a:t>
            </a:r>
          </a:p>
          <a:p>
            <a:r>
              <a:rPr lang="cs-CZ" dirty="0"/>
              <a:t>2) You assume that the distribution of manifest variables has some particular form (in our case, multivariate normality)</a:t>
            </a:r>
          </a:p>
          <a:p>
            <a:endParaRPr lang="cs-CZ" dirty="0"/>
          </a:p>
          <a:p>
            <a:r>
              <a:rPr lang="cs-CZ" dirty="0"/>
              <a:t>The likelihood function can be defined as follows: </a:t>
            </a:r>
          </a:p>
          <a:p>
            <a:pPr marL="0" indent="0" algn="ctr">
              <a:buNone/>
            </a:pPr>
            <a:r>
              <a:rPr lang="cs-CZ" dirty="0"/>
              <a:t>L = Likelihood function = function(data, parameters)</a:t>
            </a:r>
            <a:endParaRPr lang="en-US" dirty="0"/>
          </a:p>
        </p:txBody>
      </p:sp>
    </p:spTree>
    <p:extLst>
      <p:ext uri="{BB962C8B-B14F-4D97-AF65-F5344CB8AC3E}">
        <p14:creationId xmlns:p14="http://schemas.microsoft.com/office/powerpoint/2010/main" val="117651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The likelihood function indicates the likelihood of the data, given model parameters. </a:t>
            </a:r>
          </a:p>
          <a:p>
            <a:endParaRPr lang="cs-CZ" dirty="0"/>
          </a:p>
          <a:p>
            <a:r>
              <a:rPr lang="cs-CZ" dirty="0"/>
              <a:t>The principle goes as follows: Given the data we have, we obtain the values of parameters that maximize the likelihood function. These values of the parameters are the maximum likelihood estimates of the real (unknown) parameters. </a:t>
            </a:r>
          </a:p>
          <a:p>
            <a:endParaRPr lang="cs-CZ" dirty="0"/>
          </a:p>
          <a:p>
            <a:r>
              <a:rPr lang="cs-CZ" dirty="0"/>
              <a:t>Let me illustrate with aliens. </a:t>
            </a:r>
            <a:endParaRPr lang="en-US" dirty="0"/>
          </a:p>
        </p:txBody>
      </p:sp>
    </p:spTree>
    <p:extLst>
      <p:ext uri="{BB962C8B-B14F-4D97-AF65-F5344CB8AC3E}">
        <p14:creationId xmlns:p14="http://schemas.microsoft.com/office/powerpoint/2010/main" val="138640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r>
              <a:rPr lang="cs-CZ" dirty="0"/>
              <a:t>I</a:t>
            </a:r>
            <a:r>
              <a:rPr lang="en-US" dirty="0"/>
              <a:t>’ll spare you most of the math here, the important thing is that you understand MLE (maximum likelihood estimation) conceptually</a:t>
            </a:r>
          </a:p>
          <a:p>
            <a:endParaRPr lang="en-US" dirty="0"/>
          </a:p>
          <a:p>
            <a:r>
              <a:rPr lang="en-US" dirty="0"/>
              <a:t>The actual values of the likelihood function tend to be very small, which can give computers hard time (due to rounding errors) and can be grossly ineffective </a:t>
            </a:r>
          </a:p>
          <a:p>
            <a:endParaRPr lang="en-US" dirty="0"/>
          </a:p>
          <a:p>
            <a:r>
              <a:rPr lang="en-US" dirty="0"/>
              <a:t>For these reasons, we work with a function that is inversely related to the likelihood function – a function based on </a:t>
            </a:r>
            <a:r>
              <a:rPr lang="en-US" b="1" dirty="0"/>
              <a:t>-2 x log(likelihood) </a:t>
            </a:r>
            <a:r>
              <a:rPr lang="en-US" dirty="0"/>
              <a:t>(so we’re really looking for the minimum of this function which corresponds to the ML maximum)</a:t>
            </a:r>
            <a:endParaRPr lang="en-US" b="1" dirty="0"/>
          </a:p>
        </p:txBody>
      </p:sp>
    </p:spTree>
    <p:extLst>
      <p:ext uri="{BB962C8B-B14F-4D97-AF65-F5344CB8AC3E}">
        <p14:creationId xmlns:p14="http://schemas.microsoft.com/office/powerpoint/2010/main" val="87627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the goal of ML estimation is to find such </a:t>
                </a:r>
                <a14:m>
                  <m:oMath xmlns:m="http://schemas.openxmlformats.org/officeDocument/2006/math">
                    <m:acc>
                      <m:accPr>
                        <m:chr m:val="̂"/>
                        <m:ctrlPr>
                          <a:rPr lang="en-US" b="1" i="1">
                            <a:latin typeface="Cambria Math" panose="02040503050406030204" pitchFamily="18" charset="0"/>
                            <a:ea typeface="Cambria Math" panose="02040503050406030204" pitchFamily="18" charset="0"/>
                          </a:rPr>
                        </m:ctrlPr>
                      </m:accPr>
                      <m:e>
                        <m:r>
                          <a:rPr lang="en-US" b="1" i="1">
                            <a:latin typeface="Cambria Math" panose="02040503050406030204" pitchFamily="18" charset="0"/>
                            <a:ea typeface="Cambria Math" panose="02040503050406030204" pitchFamily="18" charset="0"/>
                          </a:rPr>
                          <m:t>𝚲</m:t>
                        </m:r>
                      </m:e>
                    </m:acc>
                  </m:oMath>
                </a14:m>
                <a:r>
                  <a:rPr lang="cs-CZ" dirty="0"/>
                  <a:t> and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cs-CZ" b="1" i="1">
                                <a:latin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e>
                    </m:acc>
                  </m:oMath>
                </a14:m>
                <a:r>
                  <a:rPr lang="en-US" dirty="0"/>
                  <a:t> so that the value of the -2 x log-likelihood function is minimized </a:t>
                </a:r>
              </a:p>
              <a:p>
                <a:endParaRPr lang="en-US" dirty="0"/>
              </a:p>
              <a:p>
                <a:r>
                  <a:rPr lang="en-US" dirty="0"/>
                  <a:t>We can run into troubles with </a:t>
                </a:r>
                <a:r>
                  <a:rPr lang="en-US" b="1" dirty="0"/>
                  <a:t>local</a:t>
                </a:r>
                <a:r>
                  <a:rPr lang="en-US" dirty="0"/>
                  <a:t> minima / maxima – let me explain on board </a:t>
                </a:r>
              </a:p>
              <a:p>
                <a:endParaRPr lang="en-US" b="1" dirty="0"/>
              </a:p>
              <a:p>
                <a:r>
                  <a:rPr lang="en-US" dirty="0"/>
                  <a:t>This function is again a discrepancy function – it is always larger than or equal to 0 and is zero if and only if the model-implied correlation matrix equals the sample correlation matrix</a:t>
                </a:r>
              </a:p>
              <a:p>
                <a:endParaRPr lang="en-US" b="1"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1541" r="-406"/>
                </a:stretch>
              </a:blipFill>
            </p:spPr>
            <p:txBody>
              <a:bodyPr/>
              <a:lstStyle/>
              <a:p>
                <a:r>
                  <a:rPr lang="en-US">
                    <a:noFill/>
                  </a:rPr>
                  <a:t> </a:t>
                </a:r>
              </a:p>
            </p:txBody>
          </p:sp>
        </mc:Fallback>
      </mc:AlternateContent>
    </p:spTree>
    <p:extLst>
      <p:ext uri="{BB962C8B-B14F-4D97-AF65-F5344CB8AC3E}">
        <p14:creationId xmlns:p14="http://schemas.microsoft.com/office/powerpoint/2010/main" val="172637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The logic of ML estimation is very similar to that of (iterative) OLS:</a:t>
                </a:r>
              </a:p>
              <a:p>
                <a:endParaRPr lang="en-US" dirty="0"/>
              </a:p>
              <a:p>
                <a:r>
                  <a:rPr lang="en-US" dirty="0"/>
                  <a:t>1) Initial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are obtained (by SMCs or other means)</a:t>
                </a:r>
              </a:p>
              <a:p>
                <a:r>
                  <a:rPr lang="en-US" dirty="0"/>
                  <a:t>2) A maximum likelihood estimate of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obtained, conditional on the estimated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3) A model-implied reduced correlation matrix is obtained, which completes the first iteration</a:t>
                </a:r>
              </a:p>
              <a:p>
                <a:r>
                  <a:rPr lang="en-US" dirty="0"/>
                  <a:t>4) New iteration is initiated with most recent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5) Iterations continue until convergence is achieved </a:t>
                </a:r>
              </a:p>
              <a:p>
                <a:endParaRPr lang="en-US" b="1" dirty="0"/>
              </a:p>
            </p:txBody>
          </p:sp>
        </mc:Choice>
        <mc:Fallback>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3081" r="-1797" b="-980"/>
                </a:stretch>
              </a:blipFill>
            </p:spPr>
            <p:txBody>
              <a:bodyPr/>
              <a:lstStyle/>
              <a:p>
                <a:r>
                  <a:rPr lang="en-US">
                    <a:noFill/>
                  </a:rPr>
                  <a:t> </a:t>
                </a:r>
              </a:p>
            </p:txBody>
          </p:sp>
        </mc:Fallback>
      </mc:AlternateContent>
    </p:spTree>
    <p:extLst>
      <p:ext uri="{BB962C8B-B14F-4D97-AF65-F5344CB8AC3E}">
        <p14:creationId xmlns:p14="http://schemas.microsoft.com/office/powerpoint/2010/main" val="658875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After the converge, the </a:t>
            </a:r>
            <a:r>
              <a:rPr lang="en-US" b="1" dirty="0"/>
              <a:t>likelihood ratio test statistic </a:t>
            </a:r>
            <a:r>
              <a:rPr lang="en-US" dirty="0"/>
              <a:t>is computed by multiplying the value of the discrepancy function by (N – 1). </a:t>
            </a:r>
          </a:p>
          <a:p>
            <a:endParaRPr lang="en-US" dirty="0"/>
          </a:p>
          <a:p>
            <a:r>
              <a:rPr lang="en-US" dirty="0"/>
              <a:t>This statistic is used in assessing model fit and testing hypotheses about model fit (we’ll get there shortly)</a:t>
            </a:r>
          </a:p>
          <a:p>
            <a:endParaRPr lang="en-US" b="1" dirty="0"/>
          </a:p>
        </p:txBody>
      </p:sp>
    </p:spTree>
    <p:extLst>
      <p:ext uri="{BB962C8B-B14F-4D97-AF65-F5344CB8AC3E}">
        <p14:creationId xmlns:p14="http://schemas.microsoft.com/office/powerpoint/2010/main" val="2737014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12788</TotalTime>
  <Words>2177</Words>
  <Application>Microsoft Office PowerPoint</Application>
  <PresentationFormat>Widescreen</PresentationFormat>
  <Paragraphs>208</Paragraphs>
  <Slides>30</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Cambria Math</vt:lpstr>
      <vt:lpstr>Office Theme</vt:lpstr>
      <vt:lpstr>Fitting the Common Factor Model II</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Summary</vt:lpstr>
      <vt:lpstr>Evaluating model fit</vt:lpstr>
      <vt:lpstr>Evaluating model fit</vt:lpstr>
      <vt:lpstr>Test of perfect fit</vt:lpstr>
      <vt:lpstr>Test of perfect fit</vt:lpstr>
      <vt:lpstr>Test of perfect fit</vt:lpstr>
      <vt:lpstr>DF intermezzo</vt:lpstr>
      <vt:lpstr>DF intermezzo</vt:lpstr>
      <vt:lpstr>DF intermezzo</vt:lpstr>
      <vt:lpstr>Test of perfect fit</vt:lpstr>
      <vt:lpstr>Test of perfect fit</vt:lpstr>
      <vt:lpstr>Test of perfect fit</vt:lpstr>
      <vt:lpstr>Test of perfect fit</vt:lpstr>
      <vt:lpstr>Test of perfect fit</vt:lpstr>
      <vt:lpstr>RMSEA</vt:lpstr>
      <vt:lpstr>RMSEA</vt:lpstr>
      <vt:lpstr>RMSEA</vt:lpstr>
      <vt:lpstr>RMSEA</vt:lpstr>
      <vt:lpstr>RMSEA</vt:lpstr>
      <vt:lpstr>Confidence intervals for RMSEA</vt:lpstr>
      <vt:lpstr>ML vs 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230</cp:revision>
  <dcterms:created xsi:type="dcterms:W3CDTF">2017-09-24T20:13:48Z</dcterms:created>
  <dcterms:modified xsi:type="dcterms:W3CDTF">2021-11-08T16:31:37Z</dcterms:modified>
</cp:coreProperties>
</file>