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5" r:id="rId18"/>
    <p:sldId id="262" r:id="rId19"/>
    <p:sldId id="306" r:id="rId20"/>
    <p:sldId id="307" r:id="rId21"/>
    <p:sldId id="308" r:id="rId22"/>
    <p:sldId id="309" r:id="rId23"/>
    <p:sldId id="310" r:id="rId24"/>
    <p:sldId id="311" r:id="rId25"/>
    <p:sldId id="312" r:id="rId26"/>
    <p:sldId id="272" r:id="rId27"/>
    <p:sldId id="273" r:id="rId28"/>
    <p:sldId id="274" r:id="rId29"/>
    <p:sldId id="275" r:id="rId30"/>
    <p:sldId id="276" r:id="rId31"/>
    <p:sldId id="277" r:id="rId32"/>
    <p:sldId id="278" r:id="rId33"/>
    <p:sldId id="279" r:id="rId34"/>
    <p:sldId id="280" r:id="rId35"/>
    <p:sldId id="314" r:id="rId36"/>
    <p:sldId id="313" r:id="rId37"/>
    <p:sldId id="281" r:id="rId38"/>
    <p:sldId id="315" r:id="rId39"/>
    <p:sldId id="282" r:id="rId40"/>
    <p:sldId id="316" r:id="rId41"/>
    <p:sldId id="283" r:id="rId42"/>
    <p:sldId id="284" r:id="rId43"/>
    <p:sldId id="285" r:id="rId44"/>
    <p:sldId id="286" r:id="rId45"/>
    <p:sldId id="287" r:id="rId46"/>
    <p:sldId id="288"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38738FC-5E4D-4A68-B385-2404DD60F827}" type="datetimeFigureOut">
              <a:rPr lang="en-US" smtClean="0"/>
              <a:t>22-Sep-21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3844247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738FC-5E4D-4A68-B385-2404DD60F827}" type="datetimeFigureOut">
              <a:rPr lang="en-US" smtClean="0"/>
              <a:t>22-Sep-21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4127502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738FC-5E4D-4A68-B385-2404DD60F827}" type="datetimeFigureOut">
              <a:rPr lang="en-US" smtClean="0"/>
              <a:t>22-Sep-21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816078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738FC-5E4D-4A68-B385-2404DD60F827}" type="datetimeFigureOut">
              <a:rPr lang="en-US" smtClean="0"/>
              <a:t>22-Sep-21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38602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8738FC-5E4D-4A68-B385-2404DD60F827}" type="datetimeFigureOut">
              <a:rPr lang="en-US" smtClean="0"/>
              <a:t>22-Sep-21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4233488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8738FC-5E4D-4A68-B385-2404DD60F827}" type="datetimeFigureOut">
              <a:rPr lang="en-US" smtClean="0"/>
              <a:t>22-Sep-21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2011795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8738FC-5E4D-4A68-B385-2404DD60F827}" type="datetimeFigureOut">
              <a:rPr lang="en-US" smtClean="0"/>
              <a:t>22-Sep-21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3391247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8738FC-5E4D-4A68-B385-2404DD60F827}" type="datetimeFigureOut">
              <a:rPr lang="en-US" smtClean="0"/>
              <a:t>22-Sep-21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2918157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738FC-5E4D-4A68-B385-2404DD60F827}" type="datetimeFigureOut">
              <a:rPr lang="en-US" smtClean="0"/>
              <a:t>22-Sep-21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21244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8738FC-5E4D-4A68-B385-2404DD60F827}" type="datetimeFigureOut">
              <a:rPr lang="en-US" smtClean="0"/>
              <a:t>22-Sep-21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27482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8738FC-5E4D-4A68-B385-2404DD60F827}" type="datetimeFigureOut">
              <a:rPr lang="en-US" smtClean="0"/>
              <a:t>22-Sep-21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49045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738FC-5E4D-4A68-B385-2404DD60F827}" type="datetimeFigureOut">
              <a:rPr lang="en-US" smtClean="0"/>
              <a:t>22-Sep-21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61029-D738-4DAE-B390-EF53B534AC69}" type="slidenum">
              <a:rPr lang="en-US" smtClean="0"/>
              <a:t>‹#›</a:t>
            </a:fld>
            <a:endParaRPr lang="en-US"/>
          </a:p>
        </p:txBody>
      </p:sp>
    </p:spTree>
    <p:extLst>
      <p:ext uri="{BB962C8B-B14F-4D97-AF65-F5344CB8AC3E}">
        <p14:creationId xmlns:p14="http://schemas.microsoft.com/office/powerpoint/2010/main" val="415353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4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t>Conceptual overview</a:t>
            </a:r>
            <a:endParaRPr lang="en-US" dirty="0"/>
          </a:p>
        </p:txBody>
      </p:sp>
      <p:sp>
        <p:nvSpPr>
          <p:cNvPr id="3" name="Subtitle 2"/>
          <p:cNvSpPr>
            <a:spLocks noGrp="1"/>
          </p:cNvSpPr>
          <p:nvPr>
            <p:ph type="subTitle" idx="1"/>
          </p:nvPr>
        </p:nvSpPr>
        <p:spPr/>
        <p:txBody>
          <a:bodyPr>
            <a:normAutofit/>
          </a:bodyPr>
          <a:lstStyle/>
          <a:p>
            <a:r>
              <a:rPr lang="cs-CZ" sz="2800" dirty="0"/>
              <a:t>PSY</a:t>
            </a:r>
            <a:r>
              <a:rPr lang="en-US" sz="2800" dirty="0"/>
              <a:t>n</a:t>
            </a:r>
            <a:r>
              <a:rPr lang="cs-CZ" sz="2800" dirty="0"/>
              <a:t>544</a:t>
            </a:r>
            <a:r>
              <a:rPr lang="en-US" sz="2800"/>
              <a:t>0</a:t>
            </a:r>
            <a:r>
              <a:rPr lang="cs-CZ" sz="2800"/>
              <a:t> </a:t>
            </a:r>
            <a:r>
              <a:rPr lang="cs-CZ" sz="2800" dirty="0"/>
              <a:t>– Introduction to Factor Analysis</a:t>
            </a:r>
          </a:p>
          <a:p>
            <a:endParaRPr lang="cs-CZ" sz="2800" dirty="0"/>
          </a:p>
          <a:p>
            <a:r>
              <a:rPr lang="cs-CZ" sz="2800" dirty="0"/>
              <a:t>Week 1</a:t>
            </a:r>
            <a:endParaRPr lang="en-US" sz="2800" dirty="0"/>
          </a:p>
        </p:txBody>
      </p:sp>
    </p:spTree>
    <p:extLst>
      <p:ext uri="{BB962C8B-B14F-4D97-AF65-F5344CB8AC3E}">
        <p14:creationId xmlns:p14="http://schemas.microsoft.com/office/powerpoint/2010/main" val="645665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normAutofit/>
          </a:bodyPr>
          <a:lstStyle/>
          <a:p>
            <a:r>
              <a:rPr lang="cs-CZ" b="1" dirty="0"/>
              <a:t>What can we observe in these data?</a:t>
            </a:r>
            <a:endParaRPr lang="en-US" b="1" dirty="0"/>
          </a:p>
          <a:p>
            <a:r>
              <a:rPr lang="en-US" dirty="0"/>
              <a:t>We can also try to look at each variable</a:t>
            </a:r>
          </a:p>
          <a:p>
            <a:endParaRPr lang="en-US" sz="2800" dirty="0"/>
          </a:p>
          <a:p>
            <a:pPr lvl="1"/>
            <a:r>
              <a:rPr lang="en-US" dirty="0"/>
              <a:t>Booth 2 seems to have the largest absolute values</a:t>
            </a:r>
          </a:p>
          <a:p>
            <a:pPr lvl="1"/>
            <a:r>
              <a:rPr lang="en-US" dirty="0"/>
              <a:t>Booth 3 is always negative</a:t>
            </a:r>
          </a:p>
          <a:p>
            <a:pPr lvl="1"/>
            <a:r>
              <a:rPr lang="en-US" dirty="0"/>
              <a:t>The sample range of Booth 1 is 1.2</a:t>
            </a:r>
          </a:p>
          <a:p>
            <a:pPr lvl="1"/>
            <a:r>
              <a:rPr lang="en-US" dirty="0"/>
              <a:t>Maybe we could look at the variation of each variable over the sample? Like a standard deviation?</a:t>
            </a:r>
            <a:r>
              <a:rPr lang="cs-CZ" i="1" dirty="0"/>
              <a:t>	</a:t>
            </a:r>
            <a:r>
              <a:rPr lang="cs-CZ" b="1" i="1" dirty="0"/>
              <a:t>	</a:t>
            </a:r>
            <a:endParaRPr lang="en-US" b="1" dirty="0"/>
          </a:p>
        </p:txBody>
      </p:sp>
      <p:graphicFrame>
        <p:nvGraphicFramePr>
          <p:cNvPr id="5" name="Table 4">
            <a:extLst>
              <a:ext uri="{FF2B5EF4-FFF2-40B4-BE49-F238E27FC236}">
                <a16:creationId xmlns:a16="http://schemas.microsoft.com/office/drawing/2014/main" id="{602A7371-69CA-4CC8-A8C4-9297E6E742E6}"/>
              </a:ext>
            </a:extLst>
          </p:cNvPr>
          <p:cNvGraphicFramePr>
            <a:graphicFrameLocks noGrp="1"/>
          </p:cNvGraphicFramePr>
          <p:nvPr/>
        </p:nvGraphicFramePr>
        <p:xfrm>
          <a:off x="8089037" y="2523014"/>
          <a:ext cx="3684232" cy="1478280"/>
        </p:xfrm>
        <a:graphic>
          <a:graphicData uri="http://schemas.openxmlformats.org/drawingml/2006/table">
            <a:tbl>
              <a:tblPr firstRow="1" bandRow="1">
                <a:tableStyleId>{5940675A-B579-460E-94D1-54222C63F5DA}</a:tableStyleId>
              </a:tblPr>
              <a:tblGrid>
                <a:gridCol w="921058">
                  <a:extLst>
                    <a:ext uri="{9D8B030D-6E8A-4147-A177-3AD203B41FA5}">
                      <a16:colId xmlns:a16="http://schemas.microsoft.com/office/drawing/2014/main" val="1806934437"/>
                    </a:ext>
                  </a:extLst>
                </a:gridCol>
                <a:gridCol w="921058">
                  <a:extLst>
                    <a:ext uri="{9D8B030D-6E8A-4147-A177-3AD203B41FA5}">
                      <a16:colId xmlns:a16="http://schemas.microsoft.com/office/drawing/2014/main" val="1431956928"/>
                    </a:ext>
                  </a:extLst>
                </a:gridCol>
                <a:gridCol w="921058">
                  <a:extLst>
                    <a:ext uri="{9D8B030D-6E8A-4147-A177-3AD203B41FA5}">
                      <a16:colId xmlns:a16="http://schemas.microsoft.com/office/drawing/2014/main" val="4012592471"/>
                    </a:ext>
                  </a:extLst>
                </a:gridCol>
                <a:gridCol w="921058">
                  <a:extLst>
                    <a:ext uri="{9D8B030D-6E8A-4147-A177-3AD203B41FA5}">
                      <a16:colId xmlns:a16="http://schemas.microsoft.com/office/drawing/2014/main" val="1669516420"/>
                    </a:ext>
                  </a:extLst>
                </a:gridCol>
              </a:tblGrid>
              <a:tr h="370840">
                <a:tc>
                  <a:txBody>
                    <a:bodyPr/>
                    <a:lstStyle/>
                    <a:p>
                      <a:r>
                        <a:rPr lang="en-US" dirty="0"/>
                        <a:t>Person</a:t>
                      </a:r>
                    </a:p>
                  </a:txBody>
                  <a:tcPr/>
                </a:tc>
                <a:tc>
                  <a:txBody>
                    <a:bodyPr/>
                    <a:lstStyle/>
                    <a:p>
                      <a:r>
                        <a:rPr lang="en-US" dirty="0"/>
                        <a:t>Booth 1</a:t>
                      </a:r>
                    </a:p>
                  </a:txBody>
                  <a:tcPr/>
                </a:tc>
                <a:tc>
                  <a:txBody>
                    <a:bodyPr/>
                    <a:lstStyle/>
                    <a:p>
                      <a:r>
                        <a:rPr lang="en-US" dirty="0"/>
                        <a:t>Booth 2</a:t>
                      </a:r>
                    </a:p>
                  </a:txBody>
                  <a:tcPr/>
                </a:tc>
                <a:tc>
                  <a:txBody>
                    <a:bodyPr/>
                    <a:lstStyle/>
                    <a:p>
                      <a:r>
                        <a:rPr lang="en-US" dirty="0"/>
                        <a:t>Booth 3</a:t>
                      </a:r>
                    </a:p>
                  </a:txBody>
                  <a:tcPr/>
                </a:tc>
                <a:extLst>
                  <a:ext uri="{0D108BD9-81ED-4DB2-BD59-A6C34878D82A}">
                    <a16:rowId xmlns:a16="http://schemas.microsoft.com/office/drawing/2014/main" val="1506569285"/>
                  </a:ext>
                </a:extLst>
              </a:tr>
              <a:tr h="0">
                <a:tc>
                  <a:txBody>
                    <a:bodyPr/>
                    <a:lstStyle/>
                    <a:p>
                      <a:r>
                        <a:rPr lang="en-US" dirty="0"/>
                        <a:t>1</a:t>
                      </a:r>
                    </a:p>
                  </a:txBody>
                  <a:tcPr/>
                </a:tc>
                <a:tc>
                  <a:txBody>
                    <a:bodyPr/>
                    <a:lstStyle/>
                    <a:p>
                      <a:r>
                        <a:rPr lang="en-US" dirty="0"/>
                        <a:t>1.9</a:t>
                      </a:r>
                    </a:p>
                  </a:txBody>
                  <a:tcPr/>
                </a:tc>
                <a:tc>
                  <a:txBody>
                    <a:bodyPr/>
                    <a:lstStyle/>
                    <a:p>
                      <a:r>
                        <a:rPr lang="en-US" dirty="0"/>
                        <a:t>11.6</a:t>
                      </a:r>
                    </a:p>
                  </a:txBody>
                  <a:tcPr/>
                </a:tc>
                <a:tc>
                  <a:txBody>
                    <a:bodyPr/>
                    <a:lstStyle/>
                    <a:p>
                      <a:r>
                        <a:rPr lang="en-US" dirty="0"/>
                        <a:t>-5.4</a:t>
                      </a:r>
                    </a:p>
                  </a:txBody>
                  <a:tcPr/>
                </a:tc>
                <a:extLst>
                  <a:ext uri="{0D108BD9-81ED-4DB2-BD59-A6C34878D82A}">
                    <a16:rowId xmlns:a16="http://schemas.microsoft.com/office/drawing/2014/main" val="1579121434"/>
                  </a:ext>
                </a:extLst>
              </a:tr>
              <a:tr h="370840">
                <a:tc>
                  <a:txBody>
                    <a:bodyPr/>
                    <a:lstStyle/>
                    <a:p>
                      <a:r>
                        <a:rPr lang="en-US" dirty="0"/>
                        <a:t>2</a:t>
                      </a:r>
                    </a:p>
                  </a:txBody>
                  <a:tcPr/>
                </a:tc>
                <a:tc>
                  <a:txBody>
                    <a:bodyPr/>
                    <a:lstStyle/>
                    <a:p>
                      <a:r>
                        <a:rPr lang="en-US" dirty="0"/>
                        <a:t>1.15</a:t>
                      </a:r>
                    </a:p>
                  </a:txBody>
                  <a:tcPr/>
                </a:tc>
                <a:tc>
                  <a:txBody>
                    <a:bodyPr/>
                    <a:lstStyle/>
                    <a:p>
                      <a:r>
                        <a:rPr lang="en-US" dirty="0"/>
                        <a:t>8.6</a:t>
                      </a:r>
                    </a:p>
                  </a:txBody>
                  <a:tcPr/>
                </a:tc>
                <a:tc>
                  <a:txBody>
                    <a:bodyPr/>
                    <a:lstStyle/>
                    <a:p>
                      <a:r>
                        <a:rPr lang="en-US" dirty="0"/>
                        <a:t>-3.4</a:t>
                      </a:r>
                    </a:p>
                  </a:txBody>
                  <a:tcPr/>
                </a:tc>
                <a:extLst>
                  <a:ext uri="{0D108BD9-81ED-4DB2-BD59-A6C34878D82A}">
                    <a16:rowId xmlns:a16="http://schemas.microsoft.com/office/drawing/2014/main" val="3077996364"/>
                  </a:ext>
                </a:extLst>
              </a:tr>
              <a:tr h="370840">
                <a:tc>
                  <a:txBody>
                    <a:bodyPr/>
                    <a:lstStyle/>
                    <a:p>
                      <a:r>
                        <a:rPr lang="en-US" dirty="0"/>
                        <a:t>3</a:t>
                      </a:r>
                    </a:p>
                  </a:txBody>
                  <a:tcPr/>
                </a:tc>
                <a:tc>
                  <a:txBody>
                    <a:bodyPr/>
                    <a:lstStyle/>
                    <a:p>
                      <a:r>
                        <a:rPr lang="en-US" dirty="0"/>
                        <a:t>0.7</a:t>
                      </a:r>
                    </a:p>
                  </a:txBody>
                  <a:tcPr/>
                </a:tc>
                <a:tc>
                  <a:txBody>
                    <a:bodyPr/>
                    <a:lstStyle/>
                    <a:p>
                      <a:r>
                        <a:rPr lang="en-US" dirty="0"/>
                        <a:t>6.8</a:t>
                      </a:r>
                    </a:p>
                  </a:txBody>
                  <a:tcPr/>
                </a:tc>
                <a:tc>
                  <a:txBody>
                    <a:bodyPr/>
                    <a:lstStyle/>
                    <a:p>
                      <a:r>
                        <a:rPr lang="en-US" dirty="0"/>
                        <a:t>-2.2</a:t>
                      </a:r>
                    </a:p>
                  </a:txBody>
                  <a:tcPr/>
                </a:tc>
                <a:extLst>
                  <a:ext uri="{0D108BD9-81ED-4DB2-BD59-A6C34878D82A}">
                    <a16:rowId xmlns:a16="http://schemas.microsoft.com/office/drawing/2014/main" val="4087284669"/>
                  </a:ext>
                </a:extLst>
              </a:tr>
            </a:tbl>
          </a:graphicData>
        </a:graphic>
      </p:graphicFrame>
    </p:spTree>
    <p:extLst>
      <p:ext uri="{BB962C8B-B14F-4D97-AF65-F5344CB8AC3E}">
        <p14:creationId xmlns:p14="http://schemas.microsoft.com/office/powerpoint/2010/main" val="3542416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normAutofit/>
          </a:bodyPr>
          <a:lstStyle/>
          <a:p>
            <a:r>
              <a:rPr lang="cs-CZ" b="1" dirty="0"/>
              <a:t>What can we observe in these data?</a:t>
            </a:r>
            <a:endParaRPr lang="en-US" b="1" dirty="0"/>
          </a:p>
          <a:p>
            <a:r>
              <a:rPr lang="en-US" dirty="0"/>
              <a:t>We can also look at pairs of variables!</a:t>
            </a:r>
          </a:p>
          <a:p>
            <a:endParaRPr lang="en-US" sz="2800" dirty="0"/>
          </a:p>
          <a:p>
            <a:pPr lvl="1"/>
            <a:r>
              <a:rPr lang="en-US" dirty="0"/>
              <a:t>How do the variables correlate / covary </a:t>
            </a:r>
            <a:br>
              <a:rPr lang="en-US" dirty="0"/>
            </a:br>
            <a:r>
              <a:rPr lang="en-US" dirty="0"/>
              <a:t>across our sample?</a:t>
            </a:r>
          </a:p>
          <a:p>
            <a:pPr marL="457200" lvl="1" indent="0">
              <a:buNone/>
            </a:pPr>
            <a:endParaRPr lang="en-US" i="1" dirty="0"/>
          </a:p>
          <a:p>
            <a:endParaRPr lang="en-US" dirty="0"/>
          </a:p>
          <a:p>
            <a:r>
              <a:rPr lang="en-US" dirty="0"/>
              <a:t>If we calculate correlations for each variable pair, we can arrange the correlation values into a </a:t>
            </a:r>
            <a:r>
              <a:rPr lang="en-US" b="1" dirty="0"/>
              <a:t>correlation matrix</a:t>
            </a:r>
          </a:p>
        </p:txBody>
      </p:sp>
      <p:graphicFrame>
        <p:nvGraphicFramePr>
          <p:cNvPr id="5" name="Table 4">
            <a:extLst>
              <a:ext uri="{FF2B5EF4-FFF2-40B4-BE49-F238E27FC236}">
                <a16:creationId xmlns:a16="http://schemas.microsoft.com/office/drawing/2014/main" id="{602A7371-69CA-4CC8-A8C4-9297E6E742E6}"/>
              </a:ext>
            </a:extLst>
          </p:cNvPr>
          <p:cNvGraphicFramePr>
            <a:graphicFrameLocks noGrp="1"/>
          </p:cNvGraphicFramePr>
          <p:nvPr>
            <p:extLst>
              <p:ext uri="{D42A27DB-BD31-4B8C-83A1-F6EECF244321}">
                <p14:modId xmlns:p14="http://schemas.microsoft.com/office/powerpoint/2010/main" val="449332345"/>
              </p:ext>
            </p:extLst>
          </p:nvPr>
        </p:nvGraphicFramePr>
        <p:xfrm>
          <a:off x="7893729" y="3020163"/>
          <a:ext cx="3684232" cy="1478280"/>
        </p:xfrm>
        <a:graphic>
          <a:graphicData uri="http://schemas.openxmlformats.org/drawingml/2006/table">
            <a:tbl>
              <a:tblPr firstRow="1" bandRow="1">
                <a:tableStyleId>{5940675A-B579-460E-94D1-54222C63F5DA}</a:tableStyleId>
              </a:tblPr>
              <a:tblGrid>
                <a:gridCol w="921058">
                  <a:extLst>
                    <a:ext uri="{9D8B030D-6E8A-4147-A177-3AD203B41FA5}">
                      <a16:colId xmlns:a16="http://schemas.microsoft.com/office/drawing/2014/main" val="1806934437"/>
                    </a:ext>
                  </a:extLst>
                </a:gridCol>
                <a:gridCol w="921058">
                  <a:extLst>
                    <a:ext uri="{9D8B030D-6E8A-4147-A177-3AD203B41FA5}">
                      <a16:colId xmlns:a16="http://schemas.microsoft.com/office/drawing/2014/main" val="1431956928"/>
                    </a:ext>
                  </a:extLst>
                </a:gridCol>
                <a:gridCol w="921058">
                  <a:extLst>
                    <a:ext uri="{9D8B030D-6E8A-4147-A177-3AD203B41FA5}">
                      <a16:colId xmlns:a16="http://schemas.microsoft.com/office/drawing/2014/main" val="4012592471"/>
                    </a:ext>
                  </a:extLst>
                </a:gridCol>
                <a:gridCol w="921058">
                  <a:extLst>
                    <a:ext uri="{9D8B030D-6E8A-4147-A177-3AD203B41FA5}">
                      <a16:colId xmlns:a16="http://schemas.microsoft.com/office/drawing/2014/main" val="1669516420"/>
                    </a:ext>
                  </a:extLst>
                </a:gridCol>
              </a:tblGrid>
              <a:tr h="370840">
                <a:tc>
                  <a:txBody>
                    <a:bodyPr/>
                    <a:lstStyle/>
                    <a:p>
                      <a:endParaRPr lang="en-US" dirty="0"/>
                    </a:p>
                  </a:txBody>
                  <a:tcPr/>
                </a:tc>
                <a:tc>
                  <a:txBody>
                    <a:bodyPr/>
                    <a:lstStyle/>
                    <a:p>
                      <a:r>
                        <a:rPr lang="en-US" dirty="0"/>
                        <a:t>Booth 1</a:t>
                      </a:r>
                    </a:p>
                  </a:txBody>
                  <a:tcPr/>
                </a:tc>
                <a:tc>
                  <a:txBody>
                    <a:bodyPr/>
                    <a:lstStyle/>
                    <a:p>
                      <a:r>
                        <a:rPr lang="en-US" dirty="0"/>
                        <a:t>Booth 2</a:t>
                      </a:r>
                    </a:p>
                  </a:txBody>
                  <a:tcPr/>
                </a:tc>
                <a:tc>
                  <a:txBody>
                    <a:bodyPr/>
                    <a:lstStyle/>
                    <a:p>
                      <a:r>
                        <a:rPr lang="en-US" dirty="0"/>
                        <a:t>Booth 3</a:t>
                      </a:r>
                    </a:p>
                  </a:txBody>
                  <a:tcPr/>
                </a:tc>
                <a:extLst>
                  <a:ext uri="{0D108BD9-81ED-4DB2-BD59-A6C34878D82A}">
                    <a16:rowId xmlns:a16="http://schemas.microsoft.com/office/drawing/2014/main" val="1506569285"/>
                  </a:ext>
                </a:extLst>
              </a:tr>
              <a:tr h="0">
                <a:tc>
                  <a:txBody>
                    <a:bodyPr/>
                    <a:lstStyle/>
                    <a:p>
                      <a:r>
                        <a:rPr lang="en-US" dirty="0"/>
                        <a:t>Booth 1</a:t>
                      </a:r>
                    </a:p>
                  </a:txBody>
                  <a:tcPr/>
                </a:tc>
                <a:tc>
                  <a:txBody>
                    <a:bodyPr/>
                    <a:lstStyle/>
                    <a:p>
                      <a:r>
                        <a:rPr lang="en-US"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i="1" dirty="0"/>
                        <a:t>r</a:t>
                      </a:r>
                      <a:r>
                        <a:rPr lang="cs-CZ" sz="1800" i="1" baseline="-25000" dirty="0"/>
                        <a:t>12</a:t>
                      </a:r>
                      <a:endParaRPr lang="en-US" sz="1800" i="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i="1" dirty="0"/>
                        <a:t>r</a:t>
                      </a:r>
                      <a:r>
                        <a:rPr lang="cs-CZ" sz="1800" i="1" baseline="-25000" dirty="0"/>
                        <a:t>1</a:t>
                      </a:r>
                      <a:r>
                        <a:rPr lang="en-US" sz="1800" i="1" baseline="-25000" dirty="0"/>
                        <a:t>3</a:t>
                      </a:r>
                      <a:endParaRPr lang="en-US" sz="1800" i="1" dirty="0"/>
                    </a:p>
                  </a:txBody>
                  <a:tcPr/>
                </a:tc>
                <a:extLst>
                  <a:ext uri="{0D108BD9-81ED-4DB2-BD59-A6C34878D82A}">
                    <a16:rowId xmlns:a16="http://schemas.microsoft.com/office/drawing/2014/main" val="1579121434"/>
                  </a:ext>
                </a:extLst>
              </a:tr>
              <a:tr h="370840">
                <a:tc>
                  <a:txBody>
                    <a:bodyPr/>
                    <a:lstStyle/>
                    <a:p>
                      <a:r>
                        <a:rPr lang="en-US" dirty="0"/>
                        <a:t>Booth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i="1" dirty="0"/>
                        <a:t>r</a:t>
                      </a:r>
                      <a:r>
                        <a:rPr lang="en-US" sz="1800" i="1" baseline="-25000" dirty="0"/>
                        <a:t>21</a:t>
                      </a:r>
                      <a:endParaRPr lang="en-US" sz="1800" i="1" dirty="0"/>
                    </a:p>
                  </a:txBody>
                  <a:tcPr/>
                </a:tc>
                <a:tc>
                  <a:txBody>
                    <a:bodyPr/>
                    <a:lstStyle/>
                    <a:p>
                      <a:r>
                        <a:rPr lang="en-US"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i="1" dirty="0"/>
                        <a:t>r</a:t>
                      </a:r>
                      <a:r>
                        <a:rPr lang="en-US" sz="1800" i="1" baseline="-25000" dirty="0"/>
                        <a:t>23</a:t>
                      </a:r>
                      <a:endParaRPr lang="en-US" sz="1800" i="1" dirty="0"/>
                    </a:p>
                  </a:txBody>
                  <a:tcPr/>
                </a:tc>
                <a:extLst>
                  <a:ext uri="{0D108BD9-81ED-4DB2-BD59-A6C34878D82A}">
                    <a16:rowId xmlns:a16="http://schemas.microsoft.com/office/drawing/2014/main" val="3077996364"/>
                  </a:ext>
                </a:extLst>
              </a:tr>
              <a:tr h="370840">
                <a:tc>
                  <a:txBody>
                    <a:bodyPr/>
                    <a:lstStyle/>
                    <a:p>
                      <a:r>
                        <a:rPr lang="en-US" dirty="0"/>
                        <a:t>Booth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i="1" dirty="0"/>
                        <a:t>r</a:t>
                      </a:r>
                      <a:r>
                        <a:rPr lang="en-US" sz="1800" i="1" baseline="-25000" dirty="0"/>
                        <a:t>31</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i="1" dirty="0"/>
                        <a:t>r</a:t>
                      </a:r>
                      <a:r>
                        <a:rPr lang="en-US" sz="1800" i="1" baseline="-25000" dirty="0"/>
                        <a:t>32</a:t>
                      </a:r>
                      <a:endParaRPr lang="en-US" sz="1800" i="1" dirty="0"/>
                    </a:p>
                  </a:txBody>
                  <a:tcPr/>
                </a:tc>
                <a:tc>
                  <a:txBody>
                    <a:bodyPr/>
                    <a:lstStyle/>
                    <a:p>
                      <a:r>
                        <a:rPr lang="en-US" dirty="0"/>
                        <a:t>1</a:t>
                      </a:r>
                    </a:p>
                  </a:txBody>
                  <a:tcPr/>
                </a:tc>
                <a:extLst>
                  <a:ext uri="{0D108BD9-81ED-4DB2-BD59-A6C34878D82A}">
                    <a16:rowId xmlns:a16="http://schemas.microsoft.com/office/drawing/2014/main" val="4087284669"/>
                  </a:ext>
                </a:extLst>
              </a:tr>
            </a:tbl>
          </a:graphicData>
        </a:graphic>
      </p:graphicFrame>
    </p:spTree>
    <p:extLst>
      <p:ext uri="{BB962C8B-B14F-4D97-AF65-F5344CB8AC3E}">
        <p14:creationId xmlns:p14="http://schemas.microsoft.com/office/powerpoint/2010/main" val="2893165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normAutofit/>
          </a:bodyPr>
          <a:lstStyle/>
          <a:p>
            <a:pPr marL="0" indent="0">
              <a:buNone/>
            </a:pPr>
            <a:r>
              <a:rPr lang="cs-CZ" b="1" dirty="0"/>
              <a:t>Correlation matrix:</a:t>
            </a:r>
          </a:p>
          <a:p>
            <a:pPr marL="0" indent="0">
              <a:buNone/>
            </a:pPr>
            <a:endParaRPr lang="cs-CZ" b="1" dirty="0"/>
          </a:p>
          <a:p>
            <a:pPr marL="457200" lvl="1" indent="0">
              <a:buNone/>
            </a:pPr>
            <a:r>
              <a:rPr lang="cs-CZ" sz="2800" b="1" dirty="0"/>
              <a:t>	</a:t>
            </a:r>
          </a:p>
          <a:p>
            <a:pPr marL="0" indent="0">
              <a:buNone/>
            </a:pPr>
            <a:r>
              <a:rPr lang="cs-CZ" b="1" i="1" dirty="0"/>
              <a:t>		</a:t>
            </a:r>
          </a:p>
          <a:p>
            <a:pPr marL="0" indent="0">
              <a:buNone/>
            </a:pPr>
            <a:r>
              <a:rPr lang="cs-CZ" b="1" i="1" dirty="0"/>
              <a:t>				R:</a:t>
            </a:r>
            <a:endParaRPr lang="en-US" b="1" dirty="0"/>
          </a:p>
        </p:txBody>
      </p:sp>
      <p:graphicFrame>
        <p:nvGraphicFramePr>
          <p:cNvPr id="5" name="Table 4"/>
          <p:cNvGraphicFramePr>
            <a:graphicFrameLocks noGrp="1"/>
          </p:cNvGraphicFramePr>
          <p:nvPr/>
        </p:nvGraphicFramePr>
        <p:xfrm>
          <a:off x="5267569" y="2583972"/>
          <a:ext cx="4297678" cy="2834643"/>
        </p:xfrm>
        <a:graphic>
          <a:graphicData uri="http://schemas.openxmlformats.org/drawingml/2006/table">
            <a:tbl>
              <a:tblPr firstRow="1" bandRow="1">
                <a:tableStyleId>{5940675A-B579-460E-94D1-54222C63F5DA}</a:tableStyleId>
              </a:tblPr>
              <a:tblGrid>
                <a:gridCol w="613954">
                  <a:extLst>
                    <a:ext uri="{9D8B030D-6E8A-4147-A177-3AD203B41FA5}">
                      <a16:colId xmlns:a16="http://schemas.microsoft.com/office/drawing/2014/main" val="3364244172"/>
                    </a:ext>
                  </a:extLst>
                </a:gridCol>
                <a:gridCol w="613954">
                  <a:extLst>
                    <a:ext uri="{9D8B030D-6E8A-4147-A177-3AD203B41FA5}">
                      <a16:colId xmlns:a16="http://schemas.microsoft.com/office/drawing/2014/main" val="2717194344"/>
                    </a:ext>
                  </a:extLst>
                </a:gridCol>
                <a:gridCol w="613954">
                  <a:extLst>
                    <a:ext uri="{9D8B030D-6E8A-4147-A177-3AD203B41FA5}">
                      <a16:colId xmlns:a16="http://schemas.microsoft.com/office/drawing/2014/main" val="3007975434"/>
                    </a:ext>
                  </a:extLst>
                </a:gridCol>
                <a:gridCol w="613954">
                  <a:extLst>
                    <a:ext uri="{9D8B030D-6E8A-4147-A177-3AD203B41FA5}">
                      <a16:colId xmlns:a16="http://schemas.microsoft.com/office/drawing/2014/main" val="2221287771"/>
                    </a:ext>
                  </a:extLst>
                </a:gridCol>
                <a:gridCol w="613954">
                  <a:extLst>
                    <a:ext uri="{9D8B030D-6E8A-4147-A177-3AD203B41FA5}">
                      <a16:colId xmlns:a16="http://schemas.microsoft.com/office/drawing/2014/main" val="2498880240"/>
                    </a:ext>
                  </a:extLst>
                </a:gridCol>
                <a:gridCol w="613954">
                  <a:extLst>
                    <a:ext uri="{9D8B030D-6E8A-4147-A177-3AD203B41FA5}">
                      <a16:colId xmlns:a16="http://schemas.microsoft.com/office/drawing/2014/main" val="2367783846"/>
                    </a:ext>
                  </a:extLst>
                </a:gridCol>
                <a:gridCol w="613954">
                  <a:extLst>
                    <a:ext uri="{9D8B030D-6E8A-4147-A177-3AD203B41FA5}">
                      <a16:colId xmlns:a16="http://schemas.microsoft.com/office/drawing/2014/main" val="1490442472"/>
                    </a:ext>
                  </a:extLst>
                </a:gridCol>
              </a:tblGrid>
              <a:tr h="404949">
                <a:tc>
                  <a:txBody>
                    <a:bodyPr/>
                    <a:lstStyle/>
                    <a:p>
                      <a:pPr algn="ctr"/>
                      <a:r>
                        <a:rPr lang="cs-CZ" sz="2000" dirty="0"/>
                        <a:t>1</a:t>
                      </a:r>
                      <a:endParaRPr lang="en-US" sz="20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12</a:t>
                      </a:r>
                      <a:endParaRPr lang="en-US" sz="2000" i="1"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13</a:t>
                      </a: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1p</a:t>
                      </a:r>
                      <a:endParaRPr lang="en-US" sz="1800" i="1"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16470723"/>
                  </a:ext>
                </a:extLst>
              </a:tr>
              <a:tr h="404949">
                <a:tc>
                  <a:txBody>
                    <a:bodyPr/>
                    <a:lstStyle/>
                    <a:p>
                      <a:pPr algn="ctr"/>
                      <a:r>
                        <a:rPr lang="cs-CZ" sz="2000" i="1" dirty="0"/>
                        <a:t>r</a:t>
                      </a:r>
                      <a:r>
                        <a:rPr lang="cs-CZ" sz="2000" i="1" baseline="-25000" dirty="0"/>
                        <a:t>21</a:t>
                      </a:r>
                      <a:endParaRPr lang="en-US" sz="2000" i="1"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23</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2p</a:t>
                      </a:r>
                      <a:endParaRPr lang="en-US" sz="1800"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64005808"/>
                  </a:ext>
                </a:extLst>
              </a:tr>
              <a:tr h="40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32</a:t>
                      </a:r>
                      <a:endParaRPr lang="en-US" sz="2000" i="1"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32</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3p</a:t>
                      </a:r>
                      <a:endParaRPr lang="en-US" sz="1800"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04430434"/>
                  </a:ext>
                </a:extLst>
              </a:tr>
              <a:tr h="404949">
                <a:tc>
                  <a:txBody>
                    <a:bodyPr/>
                    <a:lstStyle/>
                    <a:p>
                      <a:pPr algn="ctr"/>
                      <a:endParaRPr lang="en-US" sz="20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kj</a:t>
                      </a:r>
                      <a:endParaRPr lang="en-US" sz="18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8856306"/>
                  </a:ext>
                </a:extLst>
              </a:tr>
              <a:tr h="404949">
                <a:tc>
                  <a:txBody>
                    <a:bodyPr/>
                    <a:lstStyle/>
                    <a:p>
                      <a:pPr algn="ctr"/>
                      <a:endParaRPr 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jk</a:t>
                      </a:r>
                      <a:endParaRPr lang="en-US" sz="18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31999326"/>
                  </a:ext>
                </a:extLst>
              </a:tr>
              <a:tr h="404949">
                <a:tc>
                  <a:txBody>
                    <a:bodyPr/>
                    <a:lstStyle/>
                    <a:p>
                      <a:pPr algn="ctr"/>
                      <a:endParaRPr 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31894633"/>
                  </a:ext>
                </a:extLst>
              </a:tr>
              <a:tr h="40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p1</a:t>
                      </a:r>
                      <a:endParaRPr lang="en-US" sz="1800" i="1"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p2</a:t>
                      </a:r>
                      <a:endParaRPr lang="en-US" sz="1800" i="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p3</a:t>
                      </a: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5565646"/>
                  </a:ext>
                </a:extLst>
              </a:tr>
            </a:tbl>
          </a:graphicData>
        </a:graphic>
      </p:graphicFrame>
      <p:sp>
        <p:nvSpPr>
          <p:cNvPr id="6" name="TextBox 5"/>
          <p:cNvSpPr txBox="1"/>
          <p:nvPr/>
        </p:nvSpPr>
        <p:spPr>
          <a:xfrm>
            <a:off x="5387926" y="1983531"/>
            <a:ext cx="4177321" cy="461665"/>
          </a:xfrm>
          <a:prstGeom prst="rect">
            <a:avLst/>
          </a:prstGeom>
          <a:noFill/>
        </p:spPr>
        <p:txBody>
          <a:bodyPr wrap="square" rtlCol="0">
            <a:spAutoFit/>
          </a:bodyPr>
          <a:lstStyle/>
          <a:p>
            <a:pPr algn="ctr"/>
            <a:r>
              <a:rPr lang="cs-CZ" sz="2400" i="1" dirty="0"/>
              <a:t>p </a:t>
            </a:r>
            <a:r>
              <a:rPr lang="cs-CZ" sz="2400" dirty="0"/>
              <a:t>manifest variables</a:t>
            </a:r>
            <a:endParaRPr lang="en-US" sz="2400" i="1" dirty="0"/>
          </a:p>
        </p:txBody>
      </p:sp>
      <p:sp>
        <p:nvSpPr>
          <p:cNvPr id="7" name="TextBox 6"/>
          <p:cNvSpPr txBox="1"/>
          <p:nvPr/>
        </p:nvSpPr>
        <p:spPr>
          <a:xfrm>
            <a:off x="8804031" y="3539628"/>
            <a:ext cx="4177321" cy="461665"/>
          </a:xfrm>
          <a:prstGeom prst="rect">
            <a:avLst/>
          </a:prstGeom>
          <a:noFill/>
        </p:spPr>
        <p:txBody>
          <a:bodyPr wrap="square" rtlCol="0">
            <a:spAutoFit/>
          </a:bodyPr>
          <a:lstStyle/>
          <a:p>
            <a:pPr algn="ctr"/>
            <a:r>
              <a:rPr lang="cs-CZ" sz="2400" i="1" dirty="0"/>
              <a:t>p </a:t>
            </a:r>
            <a:r>
              <a:rPr lang="cs-CZ" sz="2400" dirty="0"/>
              <a:t>manifest variables</a:t>
            </a:r>
            <a:endParaRPr lang="en-US" sz="2400" i="1" dirty="0"/>
          </a:p>
        </p:txBody>
      </p:sp>
    </p:spTree>
    <p:extLst>
      <p:ext uri="{BB962C8B-B14F-4D97-AF65-F5344CB8AC3E}">
        <p14:creationId xmlns:p14="http://schemas.microsoft.com/office/powerpoint/2010/main" val="2506559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normAutofit/>
          </a:bodyPr>
          <a:lstStyle/>
          <a:p>
            <a:r>
              <a:rPr lang="en-US" dirty="0"/>
              <a:t>Now, it doesn’t make a lot of sense to calculate correlation of two variables with three observations each…</a:t>
            </a:r>
          </a:p>
          <a:p>
            <a:r>
              <a:rPr lang="en-US" dirty="0"/>
              <a:t>But if our thought experiment contained more people in our sample, we would be able to observe that the manifest variables do, in fact, </a:t>
            </a:r>
            <a:r>
              <a:rPr lang="en-US" b="1" dirty="0"/>
              <a:t>correlate </a:t>
            </a:r>
            <a:r>
              <a:rPr lang="en-US" dirty="0"/>
              <a:t>/</a:t>
            </a:r>
            <a:r>
              <a:rPr lang="en-US" b="1" dirty="0"/>
              <a:t> covary</a:t>
            </a:r>
          </a:p>
          <a:p>
            <a:endParaRPr lang="en-US" b="1" dirty="0"/>
          </a:p>
          <a:p>
            <a:r>
              <a:rPr lang="en-US" dirty="0"/>
              <a:t>But why might that be? Why do the numbers or scores from the three booths correlate?</a:t>
            </a:r>
          </a:p>
        </p:txBody>
      </p:sp>
    </p:spTree>
    <p:extLst>
      <p:ext uri="{BB962C8B-B14F-4D97-AF65-F5344CB8AC3E}">
        <p14:creationId xmlns:p14="http://schemas.microsoft.com/office/powerpoint/2010/main" val="1729902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normAutofit/>
          </a:bodyPr>
          <a:lstStyle/>
          <a:p>
            <a:r>
              <a:rPr lang="en-US" dirty="0"/>
              <a:t>One reason for the observed correlations might be that the three manifest variables have a </a:t>
            </a:r>
            <a:r>
              <a:rPr lang="en-US" b="1" dirty="0"/>
              <a:t>common cause</a:t>
            </a:r>
            <a:endParaRPr lang="en-US" dirty="0"/>
          </a:p>
          <a:p>
            <a:endParaRPr lang="en-US" dirty="0"/>
          </a:p>
          <a:p>
            <a:r>
              <a:rPr lang="en-US" dirty="0"/>
              <a:t>In other words, maybe they are all caused of affected by the </a:t>
            </a:r>
            <a:r>
              <a:rPr lang="en-US" b="1" dirty="0"/>
              <a:t>same thing</a:t>
            </a:r>
            <a:r>
              <a:rPr lang="en-US" dirty="0"/>
              <a:t>?</a:t>
            </a:r>
          </a:p>
          <a:p>
            <a:endParaRPr lang="en-US" dirty="0"/>
          </a:p>
          <a:p>
            <a:r>
              <a:rPr lang="en-US" dirty="0"/>
              <a:t>In fact, we know this is true. The variables were all functions of each person’s </a:t>
            </a:r>
            <a:r>
              <a:rPr lang="en-US" i="1" dirty="0"/>
              <a:t>secret score</a:t>
            </a:r>
          </a:p>
        </p:txBody>
      </p:sp>
    </p:spTree>
    <p:extLst>
      <p:ext uri="{BB962C8B-B14F-4D97-AF65-F5344CB8AC3E}">
        <p14:creationId xmlns:p14="http://schemas.microsoft.com/office/powerpoint/2010/main" val="1851717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normAutofit/>
          </a:bodyPr>
          <a:lstStyle/>
          <a:p>
            <a:r>
              <a:rPr lang="en-US" dirty="0"/>
              <a:t>The </a:t>
            </a:r>
            <a:r>
              <a:rPr lang="en-US" i="1" dirty="0"/>
              <a:t>secret score </a:t>
            </a:r>
            <a:r>
              <a:rPr lang="en-US" dirty="0"/>
              <a:t>in our little thought experiment was something that is, in the world of factor analysis, referred to as a </a:t>
            </a:r>
            <a:r>
              <a:rPr lang="en-US" b="1" dirty="0"/>
              <a:t>latent variable</a:t>
            </a:r>
            <a:endParaRPr lang="en-US" dirty="0"/>
          </a:p>
          <a:p>
            <a:endParaRPr lang="en-US" i="1" dirty="0"/>
          </a:p>
          <a:p>
            <a:r>
              <a:rPr lang="en-US" dirty="0"/>
              <a:t>Latent variables are “hidden” and unobserved (nobody told us their secret score), yet they affect the </a:t>
            </a:r>
            <a:r>
              <a:rPr lang="en-US" b="1" dirty="0"/>
              <a:t>manifest variables</a:t>
            </a:r>
            <a:r>
              <a:rPr lang="en-US" dirty="0"/>
              <a:t> in some systematic way</a:t>
            </a:r>
          </a:p>
        </p:txBody>
      </p:sp>
    </p:spTree>
    <p:extLst>
      <p:ext uri="{BB962C8B-B14F-4D97-AF65-F5344CB8AC3E}">
        <p14:creationId xmlns:p14="http://schemas.microsoft.com/office/powerpoint/2010/main" val="2910713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normAutofit/>
          </a:bodyPr>
          <a:lstStyle/>
          <a:p>
            <a:r>
              <a:rPr lang="en-US" dirty="0"/>
              <a:t>We might not be able to know what each person’s </a:t>
            </a:r>
            <a:r>
              <a:rPr lang="en-US" i="1" dirty="0"/>
              <a:t>secret score</a:t>
            </a:r>
            <a:r>
              <a:rPr lang="en-US" dirty="0"/>
              <a:t> was…</a:t>
            </a:r>
          </a:p>
          <a:p>
            <a:endParaRPr lang="en-US" dirty="0"/>
          </a:p>
          <a:p>
            <a:r>
              <a:rPr lang="en-US" dirty="0"/>
              <a:t>…but maybe we can try to indirectly infer on it if we study the relationships between the variables we </a:t>
            </a:r>
            <a:r>
              <a:rPr lang="en-US" i="1" dirty="0"/>
              <a:t>have </a:t>
            </a:r>
            <a:r>
              <a:rPr lang="en-US" dirty="0"/>
              <a:t>observed</a:t>
            </a:r>
            <a:r>
              <a:rPr lang="en-US" i="1" dirty="0"/>
              <a:t> </a:t>
            </a:r>
            <a:br>
              <a:rPr lang="en-US" i="1" dirty="0"/>
            </a:br>
            <a:r>
              <a:rPr lang="en-US" dirty="0"/>
              <a:t>(i.e., the </a:t>
            </a:r>
            <a:r>
              <a:rPr lang="en-US" b="1" dirty="0"/>
              <a:t>manifest variables</a:t>
            </a:r>
            <a:r>
              <a:rPr lang="en-US" dirty="0"/>
              <a:t>)</a:t>
            </a:r>
          </a:p>
          <a:p>
            <a:pPr marL="0" indent="0">
              <a:buNone/>
            </a:pPr>
            <a:endParaRPr lang="en-US" dirty="0"/>
          </a:p>
        </p:txBody>
      </p:sp>
    </p:spTree>
    <p:extLst>
      <p:ext uri="{BB962C8B-B14F-4D97-AF65-F5344CB8AC3E}">
        <p14:creationId xmlns:p14="http://schemas.microsoft.com/office/powerpoint/2010/main" val="1458414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normAutofit/>
          </a:bodyPr>
          <a:lstStyle/>
          <a:p>
            <a:r>
              <a:rPr lang="en-US" dirty="0"/>
              <a:t>This is the fundamental idea behind </a:t>
            </a:r>
            <a:r>
              <a:rPr lang="en-US" b="1" dirty="0"/>
              <a:t>factor analysis</a:t>
            </a:r>
          </a:p>
          <a:p>
            <a:r>
              <a:rPr lang="en-US" dirty="0"/>
              <a:t>Observed (manifest) variables that correlate do so because they share a common cause, some unseen, hidden, or latent variable</a:t>
            </a:r>
          </a:p>
          <a:p>
            <a:endParaRPr lang="en-US" dirty="0"/>
          </a:p>
          <a:p>
            <a:r>
              <a:rPr lang="en-US" dirty="0"/>
              <a:t>In factor analysis, latent variables are also called </a:t>
            </a:r>
            <a:r>
              <a:rPr lang="en-US" b="1" dirty="0"/>
              <a:t>factors</a:t>
            </a:r>
            <a:endParaRPr lang="en-US" dirty="0"/>
          </a:p>
          <a:p>
            <a:pPr marL="0" indent="0">
              <a:buNone/>
            </a:pPr>
            <a:endParaRPr lang="en-US" dirty="0"/>
          </a:p>
        </p:txBody>
      </p:sp>
    </p:spTree>
    <p:extLst>
      <p:ext uri="{BB962C8B-B14F-4D97-AF65-F5344CB8AC3E}">
        <p14:creationId xmlns:p14="http://schemas.microsoft.com/office/powerpoint/2010/main" val="714323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terms and definitions</a:t>
            </a:r>
          </a:p>
        </p:txBody>
      </p:sp>
      <p:sp>
        <p:nvSpPr>
          <p:cNvPr id="3" name="Content Placeholder 2"/>
          <p:cNvSpPr>
            <a:spLocks noGrp="1"/>
          </p:cNvSpPr>
          <p:nvPr>
            <p:ph idx="1"/>
          </p:nvPr>
        </p:nvSpPr>
        <p:spPr/>
        <p:txBody>
          <a:bodyPr>
            <a:normAutofit/>
          </a:bodyPr>
          <a:lstStyle/>
          <a:p>
            <a:r>
              <a:rPr lang="en-US" b="1" dirty="0"/>
              <a:t>Manifest variable </a:t>
            </a:r>
            <a:r>
              <a:rPr lang="en-US" dirty="0"/>
              <a:t>– variable that can be directly measured (or observed)</a:t>
            </a:r>
            <a:endParaRPr lang="en-US" b="1" dirty="0"/>
          </a:p>
          <a:p>
            <a:r>
              <a:rPr lang="en-US" b="1" dirty="0"/>
              <a:t>Latent variable </a:t>
            </a:r>
            <a:r>
              <a:rPr lang="en-US" dirty="0"/>
              <a:t>– variable that cannot be directly measured (or observed) – a hypothetical construct. A latent variable is a </a:t>
            </a:r>
            <a:r>
              <a:rPr lang="en-US" b="1" dirty="0"/>
              <a:t>factor</a:t>
            </a:r>
            <a:r>
              <a:rPr lang="en-US" dirty="0"/>
              <a:t> in factor analysis. Thus, a factor is a variable and individuals have scores on those factors (hypothetically). </a:t>
            </a:r>
            <a:endParaRPr lang="en-US" b="1" dirty="0"/>
          </a:p>
          <a:p>
            <a:r>
              <a:rPr lang="en-US" b="1" dirty="0"/>
              <a:t>Population </a:t>
            </a:r>
            <a:r>
              <a:rPr lang="en-US" dirty="0"/>
              <a:t>– The entire set of individuals of interest</a:t>
            </a:r>
            <a:endParaRPr lang="en-US" b="1" dirty="0"/>
          </a:p>
          <a:p>
            <a:r>
              <a:rPr lang="en-US" b="1" dirty="0"/>
              <a:t>Sample </a:t>
            </a:r>
            <a:r>
              <a:rPr lang="en-US" dirty="0"/>
              <a:t>– A selected group of individuals from the population (N persons)</a:t>
            </a:r>
            <a:endParaRPr lang="en-US" b="1" dirty="0"/>
          </a:p>
        </p:txBody>
      </p:sp>
    </p:spTree>
    <p:extLst>
      <p:ext uri="{BB962C8B-B14F-4D97-AF65-F5344CB8AC3E}">
        <p14:creationId xmlns:p14="http://schemas.microsoft.com/office/powerpoint/2010/main" val="1725878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 – cont’d</a:t>
            </a:r>
          </a:p>
        </p:txBody>
      </p:sp>
      <p:sp>
        <p:nvSpPr>
          <p:cNvPr id="3" name="Content Placeholder 2"/>
          <p:cNvSpPr>
            <a:spLocks noGrp="1"/>
          </p:cNvSpPr>
          <p:nvPr>
            <p:ph idx="1"/>
          </p:nvPr>
        </p:nvSpPr>
        <p:spPr/>
        <p:txBody>
          <a:bodyPr>
            <a:normAutofit/>
          </a:bodyPr>
          <a:lstStyle/>
          <a:p>
            <a:r>
              <a:rPr lang="en-US" dirty="0"/>
              <a:t>In our thought experiment, we had everyone draw a </a:t>
            </a:r>
            <a:r>
              <a:rPr lang="en-US" i="1" dirty="0"/>
              <a:t>secret score</a:t>
            </a:r>
          </a:p>
          <a:p>
            <a:r>
              <a:rPr lang="en-US" dirty="0"/>
              <a:t>Therefore, we could easily hypothesize that the answers from the booths varied because they had something to do with the (also varying) </a:t>
            </a:r>
            <a:r>
              <a:rPr lang="en-US" i="1" dirty="0"/>
              <a:t>secret score</a:t>
            </a:r>
            <a:endParaRPr lang="en-US" dirty="0"/>
          </a:p>
          <a:p>
            <a:endParaRPr lang="en-US" i="1" dirty="0"/>
          </a:p>
          <a:p>
            <a:r>
              <a:rPr lang="en-US" dirty="0"/>
              <a:t>However, that was just a (silly) thought experiment. The world is, unfortunately, much more complicated and we are much less informed</a:t>
            </a:r>
          </a:p>
        </p:txBody>
      </p:sp>
    </p:spTree>
    <p:extLst>
      <p:ext uri="{BB962C8B-B14F-4D97-AF65-F5344CB8AC3E}">
        <p14:creationId xmlns:p14="http://schemas.microsoft.com/office/powerpoint/2010/main" val="1137962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Let’s begin with a little thought experiment</a:t>
                </a:r>
              </a:p>
              <a:p>
                <a:r>
                  <a:rPr lang="en-US" dirty="0"/>
                  <a:t>Imagine you gather a bunch of people in a room and let everyone secretly draw a number from a hat</a:t>
                </a:r>
              </a:p>
              <a:p>
                <a:r>
                  <a:rPr lang="en-US" dirty="0"/>
                  <a:t>Let’s call each person </a:t>
                </a:r>
                <a:r>
                  <a:rPr lang="en-US" i="1" dirty="0"/>
                  <a:t>i</a:t>
                </a:r>
                <a:r>
                  <a:rPr lang="en-US" dirty="0"/>
                  <a:t>’s drawn number their </a:t>
                </a:r>
                <a:r>
                  <a:rPr lang="en-US" i="1" dirty="0"/>
                  <a:t>secret score,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𝑖</m:t>
                        </m:r>
                      </m:sub>
                    </m:sSub>
                  </m:oMath>
                </a14:m>
                <a:endParaRPr lang="en-US" dirty="0"/>
              </a:p>
              <a:p>
                <a:pPr marL="0" indent="0">
                  <a:buNone/>
                </a:pPr>
                <a:endParaRPr lang="en-US" dirty="0"/>
              </a:p>
              <a:p>
                <a:pPr marL="0" indent="0">
                  <a:buNone/>
                </a:pPr>
                <a:endParaRPr lang="en-US" dirty="0"/>
              </a:p>
              <a:p>
                <a:pPr marL="0" indent="0">
                  <a:buNone/>
                </a:pPr>
                <a:r>
                  <a:rPr lang="en-US" dirty="0"/>
                  <a:t>	</a:t>
                </a:r>
                <a:endParaRPr lang="en-US"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
        <p:nvSpPr>
          <p:cNvPr id="7" name="Smiley Face 6">
            <a:extLst>
              <a:ext uri="{FF2B5EF4-FFF2-40B4-BE49-F238E27FC236}">
                <a16:creationId xmlns:a16="http://schemas.microsoft.com/office/drawing/2014/main" id="{1285E5DE-6563-4253-9B8E-930092A4026B}"/>
              </a:ext>
            </a:extLst>
          </p:cNvPr>
          <p:cNvSpPr/>
          <p:nvPr/>
        </p:nvSpPr>
        <p:spPr>
          <a:xfrm>
            <a:off x="2639629" y="4433386"/>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Smiley Face 7">
            <a:extLst>
              <a:ext uri="{FF2B5EF4-FFF2-40B4-BE49-F238E27FC236}">
                <a16:creationId xmlns:a16="http://schemas.microsoft.com/office/drawing/2014/main" id="{556EA1F6-A9EC-44A6-A34A-5310CDFA49E9}"/>
              </a:ext>
            </a:extLst>
          </p:cNvPr>
          <p:cNvSpPr/>
          <p:nvPr/>
        </p:nvSpPr>
        <p:spPr>
          <a:xfrm>
            <a:off x="5523390" y="5104536"/>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Smiley Face 8">
            <a:extLst>
              <a:ext uri="{FF2B5EF4-FFF2-40B4-BE49-F238E27FC236}">
                <a16:creationId xmlns:a16="http://schemas.microsoft.com/office/drawing/2014/main" id="{4205AE74-6914-4861-893D-4F48E5F627C4}"/>
              </a:ext>
            </a:extLst>
          </p:cNvPr>
          <p:cNvSpPr/>
          <p:nvPr/>
        </p:nvSpPr>
        <p:spPr>
          <a:xfrm>
            <a:off x="7849340" y="4001294"/>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06BA613-74BD-48E3-808C-1E0286283B43}"/>
                  </a:ext>
                </a:extLst>
              </p:cNvPr>
              <p:cNvSpPr txBox="1"/>
              <p:nvPr/>
            </p:nvSpPr>
            <p:spPr>
              <a:xfrm>
                <a:off x="6668609" y="5061887"/>
                <a:ext cx="1109709" cy="646331"/>
              </a:xfrm>
              <a:prstGeom prst="rect">
                <a:avLst/>
              </a:prstGeom>
              <a:noFill/>
            </p:spPr>
            <p:txBody>
              <a:bodyPr wrap="square" rtlCol="0">
                <a:spAutoFit/>
              </a:bodyPr>
              <a:lstStyle/>
              <a:p>
                <a:pPr/>
                <a:r>
                  <a:rPr lang="en-US" dirty="0"/>
                  <a:t>Person 2</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2</m:t>
                          </m:r>
                        </m:sub>
                      </m:sSub>
                      <m:r>
                        <a:rPr lang="en-US" b="0" i="1" smtClean="0">
                          <a:latin typeface="Cambria Math" panose="02040503050406030204" pitchFamily="18" charset="0"/>
                        </a:rPr>
                        <m:t>=0.5</m:t>
                      </m:r>
                    </m:oMath>
                  </m:oMathPara>
                </a14:m>
                <a:endParaRPr lang="en-US" dirty="0"/>
              </a:p>
            </p:txBody>
          </p:sp>
        </mc:Choice>
        <mc:Fallback xmlns="">
          <p:sp>
            <p:nvSpPr>
              <p:cNvPr id="11" name="TextBox 10">
                <a:extLst>
                  <a:ext uri="{FF2B5EF4-FFF2-40B4-BE49-F238E27FC236}">
                    <a16:creationId xmlns:a16="http://schemas.microsoft.com/office/drawing/2014/main" id="{C06BA613-74BD-48E3-808C-1E0286283B43}"/>
                  </a:ext>
                </a:extLst>
              </p:cNvPr>
              <p:cNvSpPr txBox="1">
                <a:spLocks noRot="1" noChangeAspect="1" noMove="1" noResize="1" noEditPoints="1" noAdjustHandles="1" noChangeArrowheads="1" noChangeShapeType="1" noTextEdit="1"/>
              </p:cNvSpPr>
              <p:nvPr/>
            </p:nvSpPr>
            <p:spPr>
              <a:xfrm>
                <a:off x="6668609" y="5061887"/>
                <a:ext cx="1109709" cy="646331"/>
              </a:xfrm>
              <a:prstGeom prst="rect">
                <a:avLst/>
              </a:prstGeom>
              <a:blipFill>
                <a:blip r:embed="rId3"/>
                <a:stretch>
                  <a:fillRect l="-4945" t="-47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E568CB8-5686-4389-A6E2-A2239AB91D74}"/>
                  </a:ext>
                </a:extLst>
              </p:cNvPr>
              <p:cNvSpPr txBox="1"/>
              <p:nvPr/>
            </p:nvSpPr>
            <p:spPr>
              <a:xfrm>
                <a:off x="9030070" y="3838371"/>
                <a:ext cx="1109709" cy="646331"/>
              </a:xfrm>
              <a:prstGeom prst="rect">
                <a:avLst/>
              </a:prstGeom>
              <a:noFill/>
            </p:spPr>
            <p:txBody>
              <a:bodyPr wrap="square" rtlCol="0">
                <a:spAutoFit/>
              </a:bodyPr>
              <a:lstStyle/>
              <a:p>
                <a:pPr/>
                <a:r>
                  <a:rPr lang="en-US" dirty="0"/>
                  <a:t>Person 3</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3</m:t>
                          </m:r>
                        </m:sub>
                      </m:sSub>
                      <m:r>
                        <a:rPr lang="en-US" b="0" i="1" smtClean="0">
                          <a:latin typeface="Cambria Math" panose="02040503050406030204" pitchFamily="18" charset="0"/>
                        </a:rPr>
                        <m:t>=−1</m:t>
                      </m:r>
                    </m:oMath>
                  </m:oMathPara>
                </a14:m>
                <a:endParaRPr lang="en-US" dirty="0"/>
              </a:p>
            </p:txBody>
          </p:sp>
        </mc:Choice>
        <mc:Fallback xmlns="">
          <p:sp>
            <p:nvSpPr>
              <p:cNvPr id="12" name="TextBox 11">
                <a:extLst>
                  <a:ext uri="{FF2B5EF4-FFF2-40B4-BE49-F238E27FC236}">
                    <a16:creationId xmlns:a16="http://schemas.microsoft.com/office/drawing/2014/main" id="{EE568CB8-5686-4389-A6E2-A2239AB91D74}"/>
                  </a:ext>
                </a:extLst>
              </p:cNvPr>
              <p:cNvSpPr txBox="1">
                <a:spLocks noRot="1" noChangeAspect="1" noMove="1" noResize="1" noEditPoints="1" noAdjustHandles="1" noChangeArrowheads="1" noChangeShapeType="1" noTextEdit="1"/>
              </p:cNvSpPr>
              <p:nvPr/>
            </p:nvSpPr>
            <p:spPr>
              <a:xfrm>
                <a:off x="9030070" y="3838371"/>
                <a:ext cx="1109709" cy="646331"/>
              </a:xfrm>
              <a:prstGeom prst="rect">
                <a:avLst/>
              </a:prstGeom>
              <a:blipFill>
                <a:blip r:embed="rId4"/>
                <a:stretch>
                  <a:fillRect l="-4396" t="-566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CD3A3A14-7E51-48EE-86E6-2BB6CC3F05FD}"/>
                  </a:ext>
                </a:extLst>
              </p:cNvPr>
              <p:cNvSpPr txBox="1"/>
              <p:nvPr/>
            </p:nvSpPr>
            <p:spPr>
              <a:xfrm>
                <a:off x="3818878" y="4484702"/>
                <a:ext cx="1109709" cy="646331"/>
              </a:xfrm>
              <a:prstGeom prst="rect">
                <a:avLst/>
              </a:prstGeom>
              <a:noFill/>
            </p:spPr>
            <p:txBody>
              <a:bodyPr wrap="square" rtlCol="0">
                <a:spAutoFit/>
              </a:bodyPr>
              <a:lstStyle/>
              <a:p>
                <a:pPr/>
                <a:r>
                  <a:rPr lang="en-US" dirty="0"/>
                  <a:t>Person 1</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1</m:t>
                          </m:r>
                        </m:sub>
                      </m:sSub>
                      <m:r>
                        <a:rPr lang="en-US" b="0" i="1" smtClean="0">
                          <a:latin typeface="Cambria Math" panose="02040503050406030204" pitchFamily="18" charset="0"/>
                        </a:rPr>
                        <m:t>=3</m:t>
                      </m:r>
                    </m:oMath>
                  </m:oMathPara>
                </a14:m>
                <a:endParaRPr lang="en-US" dirty="0"/>
              </a:p>
            </p:txBody>
          </p:sp>
        </mc:Choice>
        <mc:Fallback xmlns="">
          <p:sp>
            <p:nvSpPr>
              <p:cNvPr id="13" name="TextBox 12">
                <a:extLst>
                  <a:ext uri="{FF2B5EF4-FFF2-40B4-BE49-F238E27FC236}">
                    <a16:creationId xmlns:a16="http://schemas.microsoft.com/office/drawing/2014/main" id="{CD3A3A14-7E51-48EE-86E6-2BB6CC3F05FD}"/>
                  </a:ext>
                </a:extLst>
              </p:cNvPr>
              <p:cNvSpPr txBox="1">
                <a:spLocks noRot="1" noChangeAspect="1" noMove="1" noResize="1" noEditPoints="1" noAdjustHandles="1" noChangeArrowheads="1" noChangeShapeType="1" noTextEdit="1"/>
              </p:cNvSpPr>
              <p:nvPr/>
            </p:nvSpPr>
            <p:spPr>
              <a:xfrm>
                <a:off x="3818878" y="4484702"/>
                <a:ext cx="1109709" cy="646331"/>
              </a:xfrm>
              <a:prstGeom prst="rect">
                <a:avLst/>
              </a:prstGeom>
              <a:blipFill>
                <a:blip r:embed="rId5"/>
                <a:stretch>
                  <a:fillRect l="-4396" t="-5660"/>
                </a:stretch>
              </a:blipFill>
            </p:spPr>
            <p:txBody>
              <a:bodyPr/>
              <a:lstStyle/>
              <a:p>
                <a:r>
                  <a:rPr lang="en-US">
                    <a:noFill/>
                  </a:rPr>
                  <a:t> </a:t>
                </a:r>
              </a:p>
            </p:txBody>
          </p:sp>
        </mc:Fallback>
      </mc:AlternateContent>
    </p:spTree>
    <p:extLst>
      <p:ext uri="{BB962C8B-B14F-4D97-AF65-F5344CB8AC3E}">
        <p14:creationId xmlns:p14="http://schemas.microsoft.com/office/powerpoint/2010/main" val="2863889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 – cont’d</a:t>
            </a:r>
          </a:p>
        </p:txBody>
      </p:sp>
      <p:sp>
        <p:nvSpPr>
          <p:cNvPr id="3" name="Content Placeholder 2"/>
          <p:cNvSpPr>
            <a:spLocks noGrp="1"/>
          </p:cNvSpPr>
          <p:nvPr>
            <p:ph idx="1"/>
          </p:nvPr>
        </p:nvSpPr>
        <p:spPr/>
        <p:txBody>
          <a:bodyPr>
            <a:normAutofit lnSpcReduction="10000"/>
          </a:bodyPr>
          <a:lstStyle/>
          <a:p>
            <a:r>
              <a:rPr lang="en-US" dirty="0"/>
              <a:t>The fundamental principle still stands, though:</a:t>
            </a:r>
          </a:p>
          <a:p>
            <a:pPr marL="0" indent="0">
              <a:buNone/>
            </a:pPr>
            <a:r>
              <a:rPr lang="en-US" dirty="0"/>
              <a:t>   </a:t>
            </a:r>
          </a:p>
          <a:p>
            <a:pPr marL="0" indent="0">
              <a:buNone/>
            </a:pPr>
            <a:r>
              <a:rPr lang="en-US" dirty="0"/>
              <a:t>Observed (manifest) variables correlate </a:t>
            </a:r>
            <a:r>
              <a:rPr lang="en-US" b="1" dirty="0"/>
              <a:t>because</a:t>
            </a:r>
            <a:r>
              <a:rPr lang="en-US" dirty="0"/>
              <a:t> they are </a:t>
            </a:r>
            <a:r>
              <a:rPr lang="en-US" b="1" dirty="0"/>
              <a:t>affected</a:t>
            </a:r>
            <a:r>
              <a:rPr lang="en-US" dirty="0"/>
              <a:t> by   the same unobserved (latent) variables, or </a:t>
            </a:r>
            <a:r>
              <a:rPr lang="en-US" b="1" dirty="0"/>
              <a:t>factors</a:t>
            </a:r>
            <a:r>
              <a:rPr lang="en-US" dirty="0"/>
              <a:t>. </a:t>
            </a:r>
          </a:p>
          <a:p>
            <a:pPr marL="0" indent="0">
              <a:buNone/>
            </a:pPr>
            <a:endParaRPr lang="en-US" dirty="0"/>
          </a:p>
          <a:p>
            <a:pPr marL="0" indent="0">
              <a:buNone/>
            </a:pPr>
            <a:r>
              <a:rPr lang="en-US" dirty="0"/>
              <a:t>In other words, the </a:t>
            </a:r>
            <a:r>
              <a:rPr lang="en-US" b="1" dirty="0"/>
              <a:t>structure of the correlation </a:t>
            </a:r>
            <a:r>
              <a:rPr lang="en-US" dirty="0"/>
              <a:t>(or covariance) </a:t>
            </a:r>
            <a:r>
              <a:rPr lang="en-US" b="1" dirty="0"/>
              <a:t>matrix</a:t>
            </a:r>
            <a:r>
              <a:rPr lang="en-US" dirty="0"/>
              <a:t> can be described or explained by the existence of latent variables. </a:t>
            </a:r>
          </a:p>
          <a:p>
            <a:pPr marL="0" indent="0">
              <a:buNone/>
            </a:pPr>
            <a:endParaRPr lang="en-US" dirty="0"/>
          </a:p>
          <a:p>
            <a:r>
              <a:rPr lang="en-US" dirty="0"/>
              <a:t>Of course, this reasoning cannot be applied to just </a:t>
            </a:r>
            <a:r>
              <a:rPr lang="en-US" i="1" dirty="0"/>
              <a:t>any</a:t>
            </a:r>
            <a:r>
              <a:rPr lang="en-US" dirty="0"/>
              <a:t> correlation matrix. The hypothetical factor(s) must be theoretically justifiable. </a:t>
            </a:r>
          </a:p>
        </p:txBody>
      </p:sp>
    </p:spTree>
    <p:extLst>
      <p:ext uri="{BB962C8B-B14F-4D97-AF65-F5344CB8AC3E}">
        <p14:creationId xmlns:p14="http://schemas.microsoft.com/office/powerpoint/2010/main" val="1968631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 – cont’d</a:t>
            </a:r>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cs-CZ" sz="2400" dirty="0"/>
              <a:t>The </a:t>
            </a:r>
            <a:r>
              <a:rPr lang="cs-CZ" sz="2400" b="1" dirty="0"/>
              <a:t>objective</a:t>
            </a:r>
            <a:r>
              <a:rPr lang="cs-CZ" sz="2400" dirty="0"/>
              <a:t> of factor analysis, then, is to </a:t>
            </a:r>
            <a:r>
              <a:rPr lang="cs-CZ" sz="2400" b="1" dirty="0"/>
              <a:t>uncover</a:t>
            </a:r>
            <a:r>
              <a:rPr lang="cs-CZ" sz="2400" dirty="0"/>
              <a:t> and </a:t>
            </a:r>
            <a:r>
              <a:rPr lang="cs-CZ" sz="2400" b="1" dirty="0"/>
              <a:t>understand </a:t>
            </a:r>
            <a:r>
              <a:rPr lang="cs-CZ" sz="2400" dirty="0"/>
              <a:t>the structure that produces the correlations in the data </a:t>
            </a:r>
            <a:endParaRPr lang="en-US" sz="2400" dirty="0"/>
          </a:p>
          <a:p>
            <a:pPr marL="285750" indent="-285750">
              <a:buFont typeface="Arial" panose="020B0604020202020204" pitchFamily="34" charset="0"/>
              <a:buChar char="•"/>
            </a:pPr>
            <a:endParaRPr lang="en-US" sz="2400" dirty="0"/>
          </a:p>
          <a:p>
            <a:pPr marL="285750" indent="-285750"/>
            <a:r>
              <a:rPr lang="en-US" sz="2400" b="1" dirty="0"/>
              <a:t>Assumption</a:t>
            </a:r>
            <a:r>
              <a:rPr lang="en-US" sz="2400" dirty="0"/>
              <a:t> - </a:t>
            </a:r>
            <a:r>
              <a:rPr lang="cs-CZ" sz="2400" dirty="0"/>
              <a:t>there exists a </a:t>
            </a:r>
            <a:r>
              <a:rPr lang="cs-CZ" sz="2400" i="1" dirty="0"/>
              <a:t>small number </a:t>
            </a:r>
            <a:r>
              <a:rPr lang="cs-CZ" sz="2400" dirty="0"/>
              <a:t>of factors (within a particular domain) which influence the MVs and thus produce the correlations (covariances) between manifest variables. </a:t>
            </a:r>
            <a:r>
              <a:rPr lang="en-US" sz="2400" dirty="0"/>
              <a:t>If this were not the case, we would gain very little by doing factor analysis. </a:t>
            </a:r>
            <a:br>
              <a:rPr lang="en-US" sz="2400" dirty="0"/>
            </a:br>
            <a:endParaRPr lang="cs-CZ" sz="2400" dirty="0"/>
          </a:p>
          <a:p>
            <a:r>
              <a:rPr lang="en-US" sz="2400" dirty="0">
                <a:sym typeface="Wingdings" panose="05000000000000000000" pitchFamily="2" charset="2"/>
              </a:rPr>
              <a:t>e.g., it is assumed that a </a:t>
            </a:r>
            <a:r>
              <a:rPr lang="en-US" sz="2400" b="1" dirty="0">
                <a:sym typeface="Wingdings" panose="05000000000000000000" pitchFamily="2" charset="2"/>
              </a:rPr>
              <a:t>limited</a:t>
            </a:r>
            <a:r>
              <a:rPr lang="en-US" sz="2400" dirty="0">
                <a:sym typeface="Wingdings" panose="05000000000000000000" pitchFamily="2" charset="2"/>
              </a:rPr>
              <a:t> number of mental abilities will explain relationships between </a:t>
            </a:r>
            <a:r>
              <a:rPr lang="en-US" sz="2400" b="1" dirty="0">
                <a:sym typeface="Wingdings" panose="05000000000000000000" pitchFamily="2" charset="2"/>
              </a:rPr>
              <a:t>all</a:t>
            </a:r>
            <a:r>
              <a:rPr lang="en-US" sz="2400" dirty="0">
                <a:sym typeface="Wingdings" panose="05000000000000000000" pitchFamily="2" charset="2"/>
              </a:rPr>
              <a:t> ability tests. No MV single-handedly represents a distinct ability or trait.</a:t>
            </a:r>
            <a:endParaRPr lang="cs-CZ" sz="2400" dirty="0"/>
          </a:p>
          <a:p>
            <a:pPr marL="285750" indent="-285750">
              <a:buFont typeface="Arial" panose="020B0604020202020204" pitchFamily="34" charset="0"/>
              <a:buChar char="•"/>
            </a:pPr>
            <a:endParaRPr lang="cs-CZ" sz="2800" dirty="0"/>
          </a:p>
        </p:txBody>
      </p:sp>
    </p:spTree>
    <p:extLst>
      <p:ext uri="{BB962C8B-B14F-4D97-AF65-F5344CB8AC3E}">
        <p14:creationId xmlns:p14="http://schemas.microsoft.com/office/powerpoint/2010/main" val="1919671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 – cont’d</a:t>
            </a:r>
          </a:p>
        </p:txBody>
      </p:sp>
      <p:sp>
        <p:nvSpPr>
          <p:cNvPr id="3" name="Content Placeholder 2"/>
          <p:cNvSpPr>
            <a:spLocks noGrp="1"/>
          </p:cNvSpPr>
          <p:nvPr>
            <p:ph idx="1"/>
          </p:nvPr>
        </p:nvSpPr>
        <p:spPr>
          <a:xfrm>
            <a:off x="846338" y="1798992"/>
            <a:ext cx="10515600" cy="4351338"/>
          </a:xfrm>
        </p:spPr>
        <p:txBody>
          <a:bodyPr>
            <a:normAutofit/>
          </a:bodyPr>
          <a:lstStyle/>
          <a:p>
            <a:pPr marL="285750" indent="-285750">
              <a:buFont typeface="Arial" panose="020B0604020202020204" pitchFamily="34" charset="0"/>
              <a:buChar char="•"/>
            </a:pPr>
            <a:r>
              <a:rPr lang="en-US" sz="2400" dirty="0"/>
              <a:t>As said before, we assume that the factors </a:t>
            </a:r>
            <a:r>
              <a:rPr lang="en-US" sz="2400" b="1" dirty="0"/>
              <a:t>influence or affect </a:t>
            </a:r>
            <a:r>
              <a:rPr lang="en-US" sz="2400" dirty="0"/>
              <a:t>the MVs.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Our aim, then, is not only to uncover </a:t>
            </a:r>
            <a:r>
              <a:rPr lang="en-US" sz="2400" i="1" dirty="0"/>
              <a:t>how many </a:t>
            </a:r>
            <a:r>
              <a:rPr lang="en-US" sz="2400" dirty="0"/>
              <a:t>factors cause the observable correlation in our data, but also </a:t>
            </a:r>
            <a:r>
              <a:rPr lang="en-US" sz="2400" i="1" dirty="0"/>
              <a:t>how each factor affects </a:t>
            </a:r>
            <a:r>
              <a:rPr lang="en-US" sz="2400" dirty="0"/>
              <a:t>each manifest variable (in fact, these are two questions you can hardly separate)</a:t>
            </a:r>
            <a:endParaRPr lang="cs-CZ" sz="2400" i="1"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400" dirty="0"/>
              <a:t>The degree of a factor’s influence is represented by the so-called </a:t>
            </a:r>
            <a:r>
              <a:rPr lang="en-US" sz="2400" b="1" dirty="0"/>
              <a:t>factor loading</a:t>
            </a:r>
            <a:endParaRPr lang="cs-CZ" sz="2400" dirty="0"/>
          </a:p>
        </p:txBody>
      </p:sp>
    </p:spTree>
    <p:extLst>
      <p:ext uri="{BB962C8B-B14F-4D97-AF65-F5344CB8AC3E}">
        <p14:creationId xmlns:p14="http://schemas.microsoft.com/office/powerpoint/2010/main" val="3225610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 – cont’d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46338" y="1798992"/>
                <a:ext cx="10515600" cy="4351338"/>
              </a:xfrm>
            </p:spPr>
            <p:txBody>
              <a:bodyPr>
                <a:normAutofit/>
              </a:bodyPr>
              <a:lstStyle/>
              <a:p>
                <a:pPr marL="285750" indent="-285750">
                  <a:buFont typeface="Arial" panose="020B0604020202020204" pitchFamily="34" charset="0"/>
                  <a:buChar char="•"/>
                </a:pPr>
                <a:r>
                  <a:rPr lang="en-US" sz="2400" dirty="0"/>
                  <a:t>Let’s briefly revisit the booth instructions from our thought experiment:</a:t>
                </a:r>
              </a:p>
              <a:p>
                <a:pPr marL="285750" indent="-285750">
                  <a:buFont typeface="Arial" panose="020B0604020202020204" pitchFamily="34" charset="0"/>
                  <a:buChar char="•"/>
                </a:pPr>
                <a:endParaRPr lang="en-US" sz="2400" dirty="0"/>
              </a:p>
              <a:p>
                <a:pPr marL="0" indent="0">
                  <a:buNone/>
                </a:pPr>
                <a:r>
                  <a:rPr lang="en-US" sz="2400" dirty="0"/>
                  <a:t>1) </a:t>
                </a:r>
                <a:r>
                  <a:rPr lang="en-US" sz="2400" i="1" dirty="0"/>
                  <a:t>Take your secret score, multiply it by 0.3, add 1, and say the result out loud </a:t>
                </a:r>
                <a:endParaRPr lang="en-US" sz="2400" dirty="0"/>
              </a:p>
              <a:p>
                <a:pPr marL="0" indent="0">
                  <a:buNone/>
                </a:pPr>
                <a:r>
                  <a:rPr lang="en-US" sz="2400" dirty="0"/>
                  <a:t>	(in other words, </a:t>
                </a:r>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r>
                          <a:rPr lang="en-US" sz="2400" b="0" i="1" smtClean="0">
                            <a:latin typeface="Cambria Math" panose="02040503050406030204" pitchFamily="18" charset="0"/>
                          </a:rPr>
                          <m:t>1</m:t>
                        </m:r>
                      </m:sub>
                    </m:sSub>
                    <m:r>
                      <a:rPr lang="en-US" sz="2400" b="0" i="1" smtClean="0">
                        <a:latin typeface="Cambria Math" panose="02040503050406030204" pitchFamily="18" charset="0"/>
                      </a:rPr>
                      <m:t>=1+0.3∗</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𝑠</m:t>
                        </m:r>
                      </m:e>
                      <m:sub>
                        <m:r>
                          <a:rPr lang="en-US" sz="2400" b="0" i="1" smtClean="0">
                            <a:latin typeface="Cambria Math" panose="02040503050406030204" pitchFamily="18" charset="0"/>
                          </a:rPr>
                          <m:t>𝑖</m:t>
                        </m:r>
                      </m:sub>
                    </m:sSub>
                  </m:oMath>
                </a14:m>
                <a:r>
                  <a:rPr lang="en-US" sz="2400" dirty="0"/>
                  <a:t>)</a:t>
                </a:r>
                <a:endParaRPr lang="en-US" sz="2400" b="1" dirty="0"/>
              </a:p>
              <a:p>
                <a:pPr marL="0" indent="0">
                  <a:buNone/>
                </a:pPr>
                <a:r>
                  <a:rPr lang="en-US" sz="2400" dirty="0"/>
                  <a:t>2) </a:t>
                </a:r>
                <a:r>
                  <a:rPr lang="en-US" sz="2400" i="1" dirty="0"/>
                  <a:t>Take your secret score, multiply it by 1.2, add 8, and say the result out loud </a:t>
                </a:r>
                <a:endParaRPr lang="en-US" sz="2400" dirty="0"/>
              </a:p>
              <a:p>
                <a:pPr marL="0" indent="0">
                  <a:buNone/>
                </a:pPr>
                <a:r>
                  <a:rPr lang="en-US" sz="2400" dirty="0"/>
                  <a:t>	(in other words, </a:t>
                </a:r>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r>
                          <a:rPr lang="en-US" sz="2400" b="0" i="1" smtClean="0">
                            <a:latin typeface="Cambria Math" panose="02040503050406030204" pitchFamily="18" charset="0"/>
                          </a:rPr>
                          <m:t>2</m:t>
                        </m:r>
                      </m:sub>
                    </m:sSub>
                    <m:r>
                      <a:rPr lang="en-US" sz="2400" b="0" i="1" smtClean="0">
                        <a:latin typeface="Cambria Math" panose="02040503050406030204" pitchFamily="18" charset="0"/>
                      </a:rPr>
                      <m:t>=8+1.2∗</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𝑠</m:t>
                        </m:r>
                      </m:e>
                      <m:sub>
                        <m:r>
                          <a:rPr lang="en-US" sz="2400" b="0" i="1" smtClean="0">
                            <a:latin typeface="Cambria Math" panose="02040503050406030204" pitchFamily="18" charset="0"/>
                          </a:rPr>
                          <m:t>𝑖</m:t>
                        </m:r>
                      </m:sub>
                    </m:sSub>
                  </m:oMath>
                </a14:m>
                <a:r>
                  <a:rPr lang="en-US" sz="2400" dirty="0"/>
                  <a:t>)</a:t>
                </a:r>
              </a:p>
              <a:p>
                <a:pPr marL="0" indent="0">
                  <a:buNone/>
                </a:pPr>
                <a:r>
                  <a:rPr lang="en-US" sz="2400" dirty="0"/>
                  <a:t>3)</a:t>
                </a:r>
                <a:r>
                  <a:rPr lang="en-US" sz="2400" i="1" dirty="0"/>
                  <a:t> Take your secret score, multiply it by -0.8, subtract 3, and say the result out loud </a:t>
                </a:r>
                <a:endParaRPr lang="en-US" sz="2400" dirty="0"/>
              </a:p>
              <a:p>
                <a:pPr marL="0" indent="0">
                  <a:buNone/>
                </a:pPr>
                <a:r>
                  <a:rPr lang="en-US" sz="2400" dirty="0"/>
                  <a:t>	(in other words, </a:t>
                </a:r>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r>
                          <a:rPr lang="en-US" sz="2400" b="0" i="1" smtClean="0">
                            <a:latin typeface="Cambria Math" panose="02040503050406030204" pitchFamily="18" charset="0"/>
                          </a:rPr>
                          <m:t>3</m:t>
                        </m:r>
                      </m:sub>
                    </m:sSub>
                    <m:r>
                      <a:rPr lang="en-US" sz="2400" b="0" i="1" smtClean="0">
                        <a:latin typeface="Cambria Math" panose="02040503050406030204" pitchFamily="18" charset="0"/>
                      </a:rPr>
                      <m:t>=−3−0.8∗</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𝑠</m:t>
                        </m:r>
                      </m:e>
                      <m:sub>
                        <m:r>
                          <a:rPr lang="en-US" sz="2400" b="0" i="1" smtClean="0">
                            <a:latin typeface="Cambria Math" panose="02040503050406030204" pitchFamily="18" charset="0"/>
                          </a:rPr>
                          <m:t>𝑖</m:t>
                        </m:r>
                      </m:sub>
                    </m:sSub>
                  </m:oMath>
                </a14:m>
                <a:r>
                  <a:rPr lang="en-US" sz="2400" dirty="0"/>
                  <a:t>)</a:t>
                </a:r>
                <a:endParaRPr lang="en-US" sz="2400" b="1" dirty="0"/>
              </a:p>
              <a:p>
                <a:pPr marL="285750" indent="-285750">
                  <a:buFont typeface="Arial" panose="020B0604020202020204" pitchFamily="34" charset="0"/>
                  <a:buChar char="•"/>
                </a:pPr>
                <a:endParaRPr lang="cs-CZ"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46338" y="1798992"/>
                <a:ext cx="10515600" cy="4351338"/>
              </a:xfrm>
              <a:blipFill>
                <a:blip r:embed="rId2"/>
                <a:stretch>
                  <a:fillRect l="-928" t="-1961"/>
                </a:stretch>
              </a:blipFill>
            </p:spPr>
            <p:txBody>
              <a:bodyPr/>
              <a:lstStyle/>
              <a:p>
                <a:r>
                  <a:rPr lang="en-US">
                    <a:noFill/>
                  </a:rPr>
                  <a:t> </a:t>
                </a:r>
              </a:p>
            </p:txBody>
          </p:sp>
        </mc:Fallback>
      </mc:AlternateContent>
    </p:spTree>
    <p:extLst>
      <p:ext uri="{BB962C8B-B14F-4D97-AF65-F5344CB8AC3E}">
        <p14:creationId xmlns:p14="http://schemas.microsoft.com/office/powerpoint/2010/main" val="17375467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 – cont’d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46338" y="1798992"/>
                <a:ext cx="10515600" cy="4351338"/>
              </a:xfrm>
            </p:spPr>
            <p:txBody>
              <a:bodyPr>
                <a:normAutofit/>
              </a:bodyPr>
              <a:lstStyle/>
              <a:p>
                <a:pPr marL="285750" indent="-285750">
                  <a:buFont typeface="Arial" panose="020B0604020202020204" pitchFamily="34" charset="0"/>
                  <a:buChar char="•"/>
                </a:pPr>
                <a:r>
                  <a:rPr lang="en-US" sz="2400" dirty="0"/>
                  <a:t>These would be akin to the factor loadings</a:t>
                </a:r>
              </a:p>
              <a:p>
                <a:pPr marL="285750" indent="-285750">
                  <a:buFont typeface="Arial" panose="020B0604020202020204" pitchFamily="34" charset="0"/>
                  <a:buChar char="•"/>
                </a:pPr>
                <a:endParaRPr lang="en-US" sz="2400" dirty="0"/>
              </a:p>
              <a:p>
                <a:pPr marL="0" indent="0">
                  <a:buNone/>
                </a:pPr>
                <a:r>
                  <a:rPr lang="en-US" sz="2400" dirty="0"/>
                  <a:t>1) </a:t>
                </a:r>
                <a:r>
                  <a:rPr lang="en-US" sz="2400" i="1" dirty="0"/>
                  <a:t>Take your secret score, multiply it by 0.3, add 1, and say the result out loud </a:t>
                </a:r>
                <a:endParaRPr lang="en-US" sz="2400" dirty="0"/>
              </a:p>
              <a:p>
                <a:pPr marL="0" indent="0">
                  <a:buNone/>
                </a:pPr>
                <a:r>
                  <a:rPr lang="en-US" sz="2400" dirty="0"/>
                  <a:t>	(in other words, </a:t>
                </a:r>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r>
                          <a:rPr lang="en-US" sz="2400" b="0" i="1" smtClean="0">
                            <a:latin typeface="Cambria Math" panose="02040503050406030204" pitchFamily="18" charset="0"/>
                          </a:rPr>
                          <m:t>1</m:t>
                        </m:r>
                      </m:sub>
                    </m:sSub>
                    <m:r>
                      <a:rPr lang="en-US" sz="2400" b="0" i="1" smtClean="0">
                        <a:latin typeface="Cambria Math" panose="02040503050406030204" pitchFamily="18" charset="0"/>
                      </a:rPr>
                      <m:t>=1+0.3∗</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𝑠</m:t>
                        </m:r>
                      </m:e>
                      <m:sub>
                        <m:r>
                          <a:rPr lang="en-US" sz="2400" b="0" i="1" smtClean="0">
                            <a:latin typeface="Cambria Math" panose="02040503050406030204" pitchFamily="18" charset="0"/>
                          </a:rPr>
                          <m:t>𝑖</m:t>
                        </m:r>
                      </m:sub>
                    </m:sSub>
                  </m:oMath>
                </a14:m>
                <a:r>
                  <a:rPr lang="en-US" sz="2400" dirty="0"/>
                  <a:t>)</a:t>
                </a:r>
                <a:endParaRPr lang="en-US" sz="2400" b="1" dirty="0"/>
              </a:p>
              <a:p>
                <a:pPr marL="0" indent="0">
                  <a:buNone/>
                </a:pPr>
                <a:r>
                  <a:rPr lang="en-US" sz="2400" dirty="0"/>
                  <a:t>2) </a:t>
                </a:r>
                <a:r>
                  <a:rPr lang="en-US" sz="2400" i="1" dirty="0"/>
                  <a:t>Take your secret score, multiply it by 1.2, add 8, and say the result out loud </a:t>
                </a:r>
                <a:endParaRPr lang="en-US" sz="2400" dirty="0"/>
              </a:p>
              <a:p>
                <a:pPr marL="0" indent="0">
                  <a:buNone/>
                </a:pPr>
                <a:r>
                  <a:rPr lang="en-US" sz="2400" dirty="0"/>
                  <a:t>	(in other words, </a:t>
                </a:r>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r>
                          <a:rPr lang="en-US" sz="2400" b="0" i="1" smtClean="0">
                            <a:latin typeface="Cambria Math" panose="02040503050406030204" pitchFamily="18" charset="0"/>
                          </a:rPr>
                          <m:t>2</m:t>
                        </m:r>
                      </m:sub>
                    </m:sSub>
                    <m:r>
                      <a:rPr lang="en-US" sz="2400" b="0" i="1" smtClean="0">
                        <a:latin typeface="Cambria Math" panose="02040503050406030204" pitchFamily="18" charset="0"/>
                      </a:rPr>
                      <m:t>=8+1.2∗</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𝑠</m:t>
                        </m:r>
                      </m:e>
                      <m:sub>
                        <m:r>
                          <a:rPr lang="en-US" sz="2400" b="0" i="1" smtClean="0">
                            <a:latin typeface="Cambria Math" panose="02040503050406030204" pitchFamily="18" charset="0"/>
                          </a:rPr>
                          <m:t>𝑖</m:t>
                        </m:r>
                      </m:sub>
                    </m:sSub>
                  </m:oMath>
                </a14:m>
                <a:r>
                  <a:rPr lang="en-US" sz="2400" dirty="0"/>
                  <a:t>)</a:t>
                </a:r>
              </a:p>
              <a:p>
                <a:pPr marL="0" indent="0">
                  <a:buNone/>
                </a:pPr>
                <a:r>
                  <a:rPr lang="en-US" sz="2400" dirty="0"/>
                  <a:t>3)</a:t>
                </a:r>
                <a:r>
                  <a:rPr lang="en-US" sz="2400" i="1" dirty="0"/>
                  <a:t> Take your secret score, multiply it by -0.8, subtract 3, and say the result out loud </a:t>
                </a:r>
                <a:endParaRPr lang="en-US" sz="2400" dirty="0"/>
              </a:p>
              <a:p>
                <a:pPr marL="0" indent="0">
                  <a:buNone/>
                </a:pPr>
                <a:r>
                  <a:rPr lang="en-US" sz="2400" dirty="0"/>
                  <a:t>	(in other words, </a:t>
                </a:r>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r>
                          <a:rPr lang="en-US" sz="2400" b="0" i="1" smtClean="0">
                            <a:latin typeface="Cambria Math" panose="02040503050406030204" pitchFamily="18" charset="0"/>
                          </a:rPr>
                          <m:t>3</m:t>
                        </m:r>
                      </m:sub>
                    </m:sSub>
                    <m:r>
                      <a:rPr lang="en-US" sz="2400" b="0" i="1" smtClean="0">
                        <a:latin typeface="Cambria Math" panose="02040503050406030204" pitchFamily="18" charset="0"/>
                      </a:rPr>
                      <m:t>=−3−0.8∗</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𝑠</m:t>
                        </m:r>
                      </m:e>
                      <m:sub>
                        <m:r>
                          <a:rPr lang="en-US" sz="2400" b="0" i="1" smtClean="0">
                            <a:latin typeface="Cambria Math" panose="02040503050406030204" pitchFamily="18" charset="0"/>
                          </a:rPr>
                          <m:t>𝑖</m:t>
                        </m:r>
                      </m:sub>
                    </m:sSub>
                  </m:oMath>
                </a14:m>
                <a:r>
                  <a:rPr lang="en-US" sz="2400" dirty="0"/>
                  <a:t>)</a:t>
                </a:r>
                <a:endParaRPr lang="en-US" sz="2400" b="1" dirty="0"/>
              </a:p>
              <a:p>
                <a:pPr marL="285750" indent="-285750">
                  <a:buFont typeface="Arial" panose="020B0604020202020204" pitchFamily="34" charset="0"/>
                  <a:buChar char="•"/>
                </a:pPr>
                <a:endParaRPr lang="cs-CZ"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46338" y="1798992"/>
                <a:ext cx="10515600" cy="4351338"/>
              </a:xfrm>
              <a:blipFill>
                <a:blip r:embed="rId2"/>
                <a:stretch>
                  <a:fillRect l="-928" t="-1961"/>
                </a:stretch>
              </a:blipFill>
            </p:spPr>
            <p:txBody>
              <a:bodyPr/>
              <a:lstStyle/>
              <a:p>
                <a:r>
                  <a:rPr lang="en-US">
                    <a:noFill/>
                  </a:rPr>
                  <a:t> </a:t>
                </a:r>
              </a:p>
            </p:txBody>
          </p:sp>
        </mc:Fallback>
      </mc:AlternateContent>
      <p:sp>
        <p:nvSpPr>
          <p:cNvPr id="4" name="Rectangle 3">
            <a:extLst>
              <a:ext uri="{FF2B5EF4-FFF2-40B4-BE49-F238E27FC236}">
                <a16:creationId xmlns:a16="http://schemas.microsoft.com/office/drawing/2014/main" id="{21BFFBF8-2A03-4DEB-80F4-F9CBBC8CBE40}"/>
              </a:ext>
            </a:extLst>
          </p:cNvPr>
          <p:cNvSpPr/>
          <p:nvPr/>
        </p:nvSpPr>
        <p:spPr>
          <a:xfrm>
            <a:off x="4944862" y="3169328"/>
            <a:ext cx="692458" cy="3817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CB9A9CE8-72AF-41CE-A3DD-543F89F812A8}"/>
              </a:ext>
            </a:extLst>
          </p:cNvPr>
          <p:cNvSpPr/>
          <p:nvPr/>
        </p:nvSpPr>
        <p:spPr>
          <a:xfrm>
            <a:off x="4944862" y="4085208"/>
            <a:ext cx="692458" cy="3817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C9A73D7-AB5D-40D8-872D-8A6614847F6A}"/>
              </a:ext>
            </a:extLst>
          </p:cNvPr>
          <p:cNvSpPr/>
          <p:nvPr/>
        </p:nvSpPr>
        <p:spPr>
          <a:xfrm>
            <a:off x="5157926" y="5001088"/>
            <a:ext cx="692458" cy="3817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08401988-3897-42DB-A961-8318DCDC9052}"/>
              </a:ext>
            </a:extLst>
          </p:cNvPr>
          <p:cNvCxnSpPr>
            <a:cxnSpLocks/>
          </p:cNvCxnSpPr>
          <p:nvPr/>
        </p:nvCxnSpPr>
        <p:spPr>
          <a:xfrm flipH="1">
            <a:off x="5637321" y="2327429"/>
            <a:ext cx="507507" cy="797126"/>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9" name="Straight Arrow Connector 8">
            <a:extLst>
              <a:ext uri="{FF2B5EF4-FFF2-40B4-BE49-F238E27FC236}">
                <a16:creationId xmlns:a16="http://schemas.microsoft.com/office/drawing/2014/main" id="{211894F8-7882-42CC-A365-4B13FB015B87}"/>
              </a:ext>
            </a:extLst>
          </p:cNvPr>
          <p:cNvCxnSpPr>
            <a:cxnSpLocks/>
          </p:cNvCxnSpPr>
          <p:nvPr/>
        </p:nvCxnSpPr>
        <p:spPr>
          <a:xfrm flipH="1">
            <a:off x="5699464" y="2327429"/>
            <a:ext cx="445364" cy="1757779"/>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1" name="Straight Arrow Connector 10">
            <a:extLst>
              <a:ext uri="{FF2B5EF4-FFF2-40B4-BE49-F238E27FC236}">
                <a16:creationId xmlns:a16="http://schemas.microsoft.com/office/drawing/2014/main" id="{D67D7D25-1EE3-4684-8BDD-B31C3F1B5D40}"/>
              </a:ext>
            </a:extLst>
          </p:cNvPr>
          <p:cNvCxnSpPr>
            <a:cxnSpLocks/>
          </p:cNvCxnSpPr>
          <p:nvPr/>
        </p:nvCxnSpPr>
        <p:spPr>
          <a:xfrm flipH="1">
            <a:off x="5850384" y="2327429"/>
            <a:ext cx="294444" cy="2564167"/>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31698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 – cont’d</a:t>
            </a:r>
          </a:p>
        </p:txBody>
      </p:sp>
      <p:sp>
        <p:nvSpPr>
          <p:cNvPr id="3" name="Content Placeholder 2"/>
          <p:cNvSpPr>
            <a:spLocks noGrp="1"/>
          </p:cNvSpPr>
          <p:nvPr>
            <p:ph idx="1"/>
          </p:nvPr>
        </p:nvSpPr>
        <p:spPr>
          <a:xfrm>
            <a:off x="846338" y="1798992"/>
            <a:ext cx="10515600" cy="4351338"/>
          </a:xfrm>
        </p:spPr>
        <p:txBody>
          <a:bodyPr>
            <a:normAutofit fontScale="92500"/>
          </a:bodyPr>
          <a:lstStyle/>
          <a:p>
            <a:r>
              <a:rPr lang="en-US" sz="2400" dirty="0"/>
              <a:t>The numerical values of factor loadings indicate the </a:t>
            </a:r>
            <a:r>
              <a:rPr lang="en-US" sz="2400" b="1" dirty="0"/>
              <a:t>strength</a:t>
            </a:r>
            <a:r>
              <a:rPr lang="en-US" sz="2400" dirty="0"/>
              <a:t> of the factor’s influence on the MV (a zero indicates no influence). Factor loadings are equivalent to </a:t>
            </a:r>
            <a:r>
              <a:rPr lang="en-US" sz="2400" b="1" dirty="0"/>
              <a:t>regression coefficients</a:t>
            </a:r>
            <a:r>
              <a:rPr lang="en-US" sz="2400" dirty="0"/>
              <a:t>, standing for the influence of a factor (independent variable) on a MV (dependent variable)</a:t>
            </a:r>
          </a:p>
          <a:p>
            <a:pPr marL="0" indent="0">
              <a:buNone/>
            </a:pPr>
            <a:endParaRPr lang="en-US" sz="2400" dirty="0"/>
          </a:p>
          <a:p>
            <a:r>
              <a:rPr lang="en-US" sz="2400" dirty="0"/>
              <a:t>Let’s say that we have ‘discovered’ a factor which causes our MVs to correlate. We have somehow obtained the factor loadings. Now, how do we decide what </a:t>
            </a:r>
            <a:r>
              <a:rPr lang="en-US" sz="2400" i="1" dirty="0"/>
              <a:t>is</a:t>
            </a:r>
            <a:r>
              <a:rPr lang="en-US" sz="2400" dirty="0"/>
              <a:t> this factor? </a:t>
            </a:r>
            <a:br>
              <a:rPr lang="en-US" sz="2400" dirty="0"/>
            </a:br>
            <a:r>
              <a:rPr lang="en-US" sz="2400" dirty="0"/>
              <a:t>What theoretical idea or construct does this factor / latent variable represent? </a:t>
            </a:r>
          </a:p>
          <a:p>
            <a:pPr marL="0" indent="0">
              <a:buNone/>
            </a:pPr>
            <a:endParaRPr lang="en-US" sz="2400" dirty="0"/>
          </a:p>
          <a:p>
            <a:r>
              <a:rPr lang="en-US" sz="2400" dirty="0"/>
              <a:t>The pattern o</a:t>
            </a:r>
            <a:r>
              <a:rPr lang="cs-CZ" sz="2400" dirty="0"/>
              <a:t>f</a:t>
            </a:r>
            <a:r>
              <a:rPr lang="en-US" sz="2400" dirty="0"/>
              <a:t> factor loadings helps us determine the nature of a factor</a:t>
            </a:r>
            <a:br>
              <a:rPr lang="en-US" sz="2400" dirty="0"/>
            </a:br>
            <a:endParaRPr lang="en-US" sz="2400" dirty="0"/>
          </a:p>
          <a:p>
            <a:pPr marL="0" indent="0">
              <a:buNone/>
            </a:pPr>
            <a:r>
              <a:rPr lang="en-US" sz="2400" dirty="0"/>
              <a:t>…in other words, a factor is defined by the subset of MVs that it substantially influences</a:t>
            </a:r>
            <a:endParaRPr lang="cs-CZ" sz="2400" dirty="0"/>
          </a:p>
          <a:p>
            <a:pPr marL="0" indent="0">
              <a:buNone/>
            </a:pPr>
            <a:endParaRPr lang="cs-CZ" sz="2400" dirty="0"/>
          </a:p>
        </p:txBody>
      </p:sp>
    </p:spTree>
    <p:extLst>
      <p:ext uri="{BB962C8B-B14F-4D97-AF65-F5344CB8AC3E}">
        <p14:creationId xmlns:p14="http://schemas.microsoft.com/office/powerpoint/2010/main" val="54522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Example</a:t>
            </a:r>
            <a:endParaRPr lang="en-US" dirty="0"/>
          </a:p>
        </p:txBody>
      </p:sp>
      <p:sp>
        <p:nvSpPr>
          <p:cNvPr id="3" name="Content Placeholder 2"/>
          <p:cNvSpPr>
            <a:spLocks noGrp="1"/>
          </p:cNvSpPr>
          <p:nvPr>
            <p:ph idx="1"/>
          </p:nvPr>
        </p:nvSpPr>
        <p:spPr/>
        <p:txBody>
          <a:bodyPr/>
          <a:lstStyle/>
          <a:p>
            <a:r>
              <a:rPr lang="cs-CZ" dirty="0"/>
              <a:t>Suppose we have scores from a sample of individuals on 4 performance measures: paragraph comprehension, vocabulary, arithmetic skills, and mathematical problem solving. We get the following correlation matrix:</a:t>
            </a:r>
          </a:p>
          <a:p>
            <a:endParaRPr lang="cs-CZ" dirty="0"/>
          </a:p>
          <a:p>
            <a:pPr marL="0" indent="0">
              <a:buNone/>
            </a:pPr>
            <a:endParaRPr lang="en-US" dirty="0"/>
          </a:p>
        </p:txBody>
      </p:sp>
      <p:graphicFrame>
        <p:nvGraphicFramePr>
          <p:cNvPr id="4" name="Table 3"/>
          <p:cNvGraphicFramePr>
            <a:graphicFrameLocks noGrp="1"/>
          </p:cNvGraphicFramePr>
          <p:nvPr/>
        </p:nvGraphicFramePr>
        <p:xfrm>
          <a:off x="3124200" y="3769372"/>
          <a:ext cx="5943600" cy="2590800"/>
        </p:xfrm>
        <a:graphic>
          <a:graphicData uri="http://schemas.openxmlformats.org/drawingml/2006/table">
            <a:tbl>
              <a:tblPr firstRow="1" bandRow="1">
                <a:tableStyleId>{5940675A-B579-460E-94D1-54222C63F5DA}</a:tableStyleId>
              </a:tblPr>
              <a:tblGrid>
                <a:gridCol w="1188720">
                  <a:extLst>
                    <a:ext uri="{9D8B030D-6E8A-4147-A177-3AD203B41FA5}">
                      <a16:colId xmlns:a16="http://schemas.microsoft.com/office/drawing/2014/main" val="166158327"/>
                    </a:ext>
                  </a:extLst>
                </a:gridCol>
                <a:gridCol w="1188720">
                  <a:extLst>
                    <a:ext uri="{9D8B030D-6E8A-4147-A177-3AD203B41FA5}">
                      <a16:colId xmlns:a16="http://schemas.microsoft.com/office/drawing/2014/main" val="3101715910"/>
                    </a:ext>
                  </a:extLst>
                </a:gridCol>
                <a:gridCol w="1188720">
                  <a:extLst>
                    <a:ext uri="{9D8B030D-6E8A-4147-A177-3AD203B41FA5}">
                      <a16:colId xmlns:a16="http://schemas.microsoft.com/office/drawing/2014/main" val="3281886007"/>
                    </a:ext>
                  </a:extLst>
                </a:gridCol>
                <a:gridCol w="1188720">
                  <a:extLst>
                    <a:ext uri="{9D8B030D-6E8A-4147-A177-3AD203B41FA5}">
                      <a16:colId xmlns:a16="http://schemas.microsoft.com/office/drawing/2014/main" val="1715621440"/>
                    </a:ext>
                  </a:extLst>
                </a:gridCol>
                <a:gridCol w="1188720">
                  <a:extLst>
                    <a:ext uri="{9D8B030D-6E8A-4147-A177-3AD203B41FA5}">
                      <a16:colId xmlns:a16="http://schemas.microsoft.com/office/drawing/2014/main" val="2992880817"/>
                    </a:ext>
                  </a:extLst>
                </a:gridCol>
              </a:tblGrid>
              <a:tr h="370840">
                <a:tc>
                  <a:txBody>
                    <a:bodyPr/>
                    <a:lstStyle/>
                    <a:p>
                      <a:pPr algn="ctr"/>
                      <a:endParaRPr lang="en-US" sz="2800" dirty="0"/>
                    </a:p>
                  </a:txBody>
                  <a:tcPr/>
                </a:tc>
                <a:tc>
                  <a:txBody>
                    <a:bodyPr/>
                    <a:lstStyle/>
                    <a:p>
                      <a:pPr algn="ctr"/>
                      <a:r>
                        <a:rPr lang="cs-CZ" sz="2800" dirty="0"/>
                        <a:t>PC</a:t>
                      </a:r>
                      <a:endParaRPr lang="en-US" sz="2800" dirty="0"/>
                    </a:p>
                  </a:txBody>
                  <a:tcPr/>
                </a:tc>
                <a:tc>
                  <a:txBody>
                    <a:bodyPr/>
                    <a:lstStyle/>
                    <a:p>
                      <a:pPr algn="ctr"/>
                      <a:r>
                        <a:rPr lang="cs-CZ" sz="2800" dirty="0"/>
                        <a:t>VO</a:t>
                      </a:r>
                      <a:endParaRPr lang="en-US" sz="2800" dirty="0"/>
                    </a:p>
                  </a:txBody>
                  <a:tcPr/>
                </a:tc>
                <a:tc>
                  <a:txBody>
                    <a:bodyPr/>
                    <a:lstStyle/>
                    <a:p>
                      <a:pPr algn="ctr"/>
                      <a:r>
                        <a:rPr lang="cs-CZ" sz="2800" dirty="0"/>
                        <a:t>AR</a:t>
                      </a:r>
                      <a:endParaRPr lang="en-US" sz="2800" dirty="0"/>
                    </a:p>
                  </a:txBody>
                  <a:tcPr/>
                </a:tc>
                <a:tc>
                  <a:txBody>
                    <a:bodyPr/>
                    <a:lstStyle/>
                    <a:p>
                      <a:pPr algn="ctr"/>
                      <a:r>
                        <a:rPr lang="cs-CZ" sz="2800" dirty="0"/>
                        <a:t>MPS</a:t>
                      </a:r>
                      <a:endParaRPr lang="en-US" sz="2800" dirty="0"/>
                    </a:p>
                  </a:txBody>
                  <a:tcPr/>
                </a:tc>
                <a:extLst>
                  <a:ext uri="{0D108BD9-81ED-4DB2-BD59-A6C34878D82A}">
                    <a16:rowId xmlns:a16="http://schemas.microsoft.com/office/drawing/2014/main" val="1745491463"/>
                  </a:ext>
                </a:extLst>
              </a:tr>
              <a:tr h="370840">
                <a:tc>
                  <a:txBody>
                    <a:bodyPr/>
                    <a:lstStyle/>
                    <a:p>
                      <a:pPr algn="ctr"/>
                      <a:r>
                        <a:rPr lang="cs-CZ" sz="2800" dirty="0"/>
                        <a:t>PC</a:t>
                      </a:r>
                      <a:endParaRPr lang="en-US" sz="2800" dirty="0"/>
                    </a:p>
                  </a:txBody>
                  <a:tcPr/>
                </a:tc>
                <a:tc>
                  <a:txBody>
                    <a:bodyPr/>
                    <a:lstStyle/>
                    <a:p>
                      <a:pPr algn="ctr"/>
                      <a:r>
                        <a:rPr lang="cs-CZ" sz="2800" dirty="0"/>
                        <a:t>1</a:t>
                      </a:r>
                      <a:endParaRPr lang="en-US" sz="2800" dirty="0"/>
                    </a:p>
                  </a:txBody>
                  <a:tcPr/>
                </a:tc>
                <a:tc>
                  <a:txBody>
                    <a:bodyPr/>
                    <a:lstStyle/>
                    <a:p>
                      <a:pPr algn="ctr"/>
                      <a:endParaRPr lang="en-US" sz="2800" dirty="0"/>
                    </a:p>
                  </a:txBody>
                  <a:tcPr/>
                </a:tc>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3288439364"/>
                  </a:ext>
                </a:extLst>
              </a:tr>
              <a:tr h="370840">
                <a:tc>
                  <a:txBody>
                    <a:bodyPr/>
                    <a:lstStyle/>
                    <a:p>
                      <a:pPr algn="ctr"/>
                      <a:r>
                        <a:rPr lang="cs-CZ" sz="2800" dirty="0"/>
                        <a:t>VO</a:t>
                      </a:r>
                      <a:endParaRPr lang="en-US" sz="2800" dirty="0"/>
                    </a:p>
                  </a:txBody>
                  <a:tcPr/>
                </a:tc>
                <a:tc>
                  <a:txBody>
                    <a:bodyPr/>
                    <a:lstStyle/>
                    <a:p>
                      <a:pPr algn="ctr"/>
                      <a:r>
                        <a:rPr lang="cs-CZ" sz="2800" dirty="0"/>
                        <a:t>.49</a:t>
                      </a:r>
                      <a:endParaRPr lang="en-US" sz="2800" dirty="0"/>
                    </a:p>
                  </a:txBody>
                  <a:tcPr/>
                </a:tc>
                <a:tc>
                  <a:txBody>
                    <a:bodyPr/>
                    <a:lstStyle/>
                    <a:p>
                      <a:pPr algn="ctr"/>
                      <a:r>
                        <a:rPr lang="cs-CZ" sz="2800" dirty="0"/>
                        <a:t>1</a:t>
                      </a:r>
                      <a:endParaRPr lang="en-US" sz="2800" dirty="0"/>
                    </a:p>
                  </a:txBody>
                  <a:tcPr/>
                </a:tc>
                <a:tc>
                  <a:txBody>
                    <a:bodyPr/>
                    <a:lstStyle/>
                    <a:p>
                      <a:pPr algn="ctr"/>
                      <a:endParaRPr lang="en-US" sz="2800" dirty="0"/>
                    </a:p>
                  </a:txBody>
                  <a:tcPr/>
                </a:tc>
                <a:tc>
                  <a:txBody>
                    <a:bodyPr/>
                    <a:lstStyle/>
                    <a:p>
                      <a:pPr algn="ctr"/>
                      <a:endParaRPr lang="en-US" sz="2800"/>
                    </a:p>
                  </a:txBody>
                  <a:tcPr/>
                </a:tc>
                <a:extLst>
                  <a:ext uri="{0D108BD9-81ED-4DB2-BD59-A6C34878D82A}">
                    <a16:rowId xmlns:a16="http://schemas.microsoft.com/office/drawing/2014/main" val="309642487"/>
                  </a:ext>
                </a:extLst>
              </a:tr>
              <a:tr h="370840">
                <a:tc>
                  <a:txBody>
                    <a:bodyPr/>
                    <a:lstStyle/>
                    <a:p>
                      <a:pPr algn="ctr"/>
                      <a:r>
                        <a:rPr lang="cs-CZ" sz="2800" dirty="0"/>
                        <a:t>AR</a:t>
                      </a:r>
                      <a:endParaRPr lang="en-US" sz="2800" dirty="0"/>
                    </a:p>
                  </a:txBody>
                  <a:tcPr/>
                </a:tc>
                <a:tc>
                  <a:txBody>
                    <a:bodyPr/>
                    <a:lstStyle/>
                    <a:p>
                      <a:pPr algn="ctr"/>
                      <a:r>
                        <a:rPr lang="cs-CZ" sz="2800" dirty="0"/>
                        <a:t>.14</a:t>
                      </a:r>
                      <a:endParaRPr lang="en-US" sz="2800" dirty="0"/>
                    </a:p>
                  </a:txBody>
                  <a:tcPr/>
                </a:tc>
                <a:tc>
                  <a:txBody>
                    <a:bodyPr/>
                    <a:lstStyle/>
                    <a:p>
                      <a:pPr algn="ctr"/>
                      <a:r>
                        <a:rPr lang="cs-CZ" sz="2800" dirty="0"/>
                        <a:t>.07</a:t>
                      </a:r>
                      <a:endParaRPr lang="en-US" sz="2800" dirty="0"/>
                    </a:p>
                  </a:txBody>
                  <a:tcPr/>
                </a:tc>
                <a:tc>
                  <a:txBody>
                    <a:bodyPr/>
                    <a:lstStyle/>
                    <a:p>
                      <a:pPr algn="ctr"/>
                      <a:r>
                        <a:rPr lang="cs-CZ" sz="2800" dirty="0"/>
                        <a:t>1</a:t>
                      </a:r>
                      <a:endParaRPr lang="en-US" sz="2800" dirty="0"/>
                    </a:p>
                  </a:txBody>
                  <a:tcPr/>
                </a:tc>
                <a:tc>
                  <a:txBody>
                    <a:bodyPr/>
                    <a:lstStyle/>
                    <a:p>
                      <a:pPr algn="ctr"/>
                      <a:endParaRPr lang="en-US" sz="2800" dirty="0"/>
                    </a:p>
                  </a:txBody>
                  <a:tcPr/>
                </a:tc>
                <a:extLst>
                  <a:ext uri="{0D108BD9-81ED-4DB2-BD59-A6C34878D82A}">
                    <a16:rowId xmlns:a16="http://schemas.microsoft.com/office/drawing/2014/main" val="446180388"/>
                  </a:ext>
                </a:extLst>
              </a:tr>
              <a:tr h="370840">
                <a:tc>
                  <a:txBody>
                    <a:bodyPr/>
                    <a:lstStyle/>
                    <a:p>
                      <a:pPr algn="ctr"/>
                      <a:r>
                        <a:rPr lang="cs-CZ" sz="2800" dirty="0"/>
                        <a:t>MPS</a:t>
                      </a:r>
                      <a:endParaRPr lang="en-US" sz="2800" dirty="0"/>
                    </a:p>
                  </a:txBody>
                  <a:tcPr/>
                </a:tc>
                <a:tc>
                  <a:txBody>
                    <a:bodyPr/>
                    <a:lstStyle/>
                    <a:p>
                      <a:pPr algn="ctr"/>
                      <a:r>
                        <a:rPr lang="cs-CZ" sz="2800" dirty="0"/>
                        <a:t>.48</a:t>
                      </a:r>
                      <a:endParaRPr lang="en-US" sz="2800" dirty="0"/>
                    </a:p>
                  </a:txBody>
                  <a:tcPr/>
                </a:tc>
                <a:tc>
                  <a:txBody>
                    <a:bodyPr/>
                    <a:lstStyle/>
                    <a:p>
                      <a:pPr algn="ctr"/>
                      <a:r>
                        <a:rPr lang="cs-CZ" sz="2800" dirty="0"/>
                        <a:t>.42</a:t>
                      </a:r>
                      <a:endParaRPr lang="en-US" sz="2800" dirty="0"/>
                    </a:p>
                  </a:txBody>
                  <a:tcPr/>
                </a:tc>
                <a:tc>
                  <a:txBody>
                    <a:bodyPr/>
                    <a:lstStyle/>
                    <a:p>
                      <a:pPr algn="ctr"/>
                      <a:r>
                        <a:rPr lang="cs-CZ" sz="2800" dirty="0"/>
                        <a:t>.48</a:t>
                      </a:r>
                      <a:endParaRPr lang="en-US" sz="2800" dirty="0"/>
                    </a:p>
                  </a:txBody>
                  <a:tcPr/>
                </a:tc>
                <a:tc>
                  <a:txBody>
                    <a:bodyPr/>
                    <a:lstStyle/>
                    <a:p>
                      <a:pPr algn="ctr"/>
                      <a:r>
                        <a:rPr lang="cs-CZ" sz="2800" dirty="0"/>
                        <a:t>1</a:t>
                      </a:r>
                      <a:endParaRPr lang="en-US" sz="2800" dirty="0"/>
                    </a:p>
                  </a:txBody>
                  <a:tcPr/>
                </a:tc>
                <a:extLst>
                  <a:ext uri="{0D108BD9-81ED-4DB2-BD59-A6C34878D82A}">
                    <a16:rowId xmlns:a16="http://schemas.microsoft.com/office/drawing/2014/main" val="3689013070"/>
                  </a:ext>
                </a:extLst>
              </a:tr>
            </a:tbl>
          </a:graphicData>
        </a:graphic>
      </p:graphicFrame>
    </p:spTree>
    <p:extLst>
      <p:ext uri="{BB962C8B-B14F-4D97-AF65-F5344CB8AC3E}">
        <p14:creationId xmlns:p14="http://schemas.microsoft.com/office/powerpoint/2010/main" val="3996612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Example</a:t>
            </a:r>
            <a:endParaRPr lang="en-US" dirty="0"/>
          </a:p>
        </p:txBody>
      </p:sp>
      <p:sp>
        <p:nvSpPr>
          <p:cNvPr id="3" name="Content Placeholder 2"/>
          <p:cNvSpPr>
            <a:spLocks noGrp="1"/>
          </p:cNvSpPr>
          <p:nvPr>
            <p:ph idx="1"/>
          </p:nvPr>
        </p:nvSpPr>
        <p:spPr/>
        <p:txBody>
          <a:bodyPr/>
          <a:lstStyle/>
          <a:p>
            <a:r>
              <a:rPr lang="cs-CZ" dirty="0"/>
              <a:t>We would like to identify the underlying factors to explain the correlations. Thus, we employ factor analysis methods and obtain a factor loading matrix:</a:t>
            </a:r>
          </a:p>
          <a:p>
            <a:endParaRPr lang="cs-CZ" dirty="0"/>
          </a:p>
          <a:p>
            <a:pPr marL="0" indent="0">
              <a:buNone/>
            </a:pPr>
            <a:endParaRPr lang="en-US" dirty="0"/>
          </a:p>
        </p:txBody>
      </p:sp>
      <p:graphicFrame>
        <p:nvGraphicFramePr>
          <p:cNvPr id="5" name="Table 4"/>
          <p:cNvGraphicFramePr>
            <a:graphicFrameLocks noGrp="1"/>
          </p:cNvGraphicFramePr>
          <p:nvPr/>
        </p:nvGraphicFramePr>
        <p:xfrm>
          <a:off x="3992880" y="3586163"/>
          <a:ext cx="4206240" cy="2590800"/>
        </p:xfrm>
        <a:graphic>
          <a:graphicData uri="http://schemas.openxmlformats.org/drawingml/2006/table">
            <a:tbl>
              <a:tblPr firstRow="1" bandRow="1">
                <a:tableStyleId>{5940675A-B579-460E-94D1-54222C63F5DA}</a:tableStyleId>
              </a:tblPr>
              <a:tblGrid>
                <a:gridCol w="1402080">
                  <a:extLst>
                    <a:ext uri="{9D8B030D-6E8A-4147-A177-3AD203B41FA5}">
                      <a16:colId xmlns:a16="http://schemas.microsoft.com/office/drawing/2014/main" val="2530506571"/>
                    </a:ext>
                  </a:extLst>
                </a:gridCol>
                <a:gridCol w="1402080">
                  <a:extLst>
                    <a:ext uri="{9D8B030D-6E8A-4147-A177-3AD203B41FA5}">
                      <a16:colId xmlns:a16="http://schemas.microsoft.com/office/drawing/2014/main" val="1772781971"/>
                    </a:ext>
                  </a:extLst>
                </a:gridCol>
                <a:gridCol w="1402080">
                  <a:extLst>
                    <a:ext uri="{9D8B030D-6E8A-4147-A177-3AD203B41FA5}">
                      <a16:colId xmlns:a16="http://schemas.microsoft.com/office/drawing/2014/main" val="1086109353"/>
                    </a:ext>
                  </a:extLst>
                </a:gridCol>
              </a:tblGrid>
              <a:tr h="370840">
                <a:tc>
                  <a:txBody>
                    <a:bodyPr/>
                    <a:lstStyle/>
                    <a:p>
                      <a:pPr algn="ctr"/>
                      <a:endParaRPr lang="en-US" sz="2800" dirty="0"/>
                    </a:p>
                  </a:txBody>
                  <a:tcPr/>
                </a:tc>
                <a:tc>
                  <a:txBody>
                    <a:bodyPr/>
                    <a:lstStyle/>
                    <a:p>
                      <a:pPr algn="ctr"/>
                      <a:r>
                        <a:rPr lang="cs-CZ" sz="2800" dirty="0"/>
                        <a:t>Factor 1</a:t>
                      </a:r>
                      <a:endParaRPr lang="en-US" sz="2800" dirty="0"/>
                    </a:p>
                  </a:txBody>
                  <a:tcPr/>
                </a:tc>
                <a:tc>
                  <a:txBody>
                    <a:bodyPr/>
                    <a:lstStyle/>
                    <a:p>
                      <a:pPr algn="ctr"/>
                      <a:r>
                        <a:rPr lang="cs-CZ" sz="2800" dirty="0"/>
                        <a:t>Factor</a:t>
                      </a:r>
                      <a:r>
                        <a:rPr lang="cs-CZ" sz="2800" baseline="0" dirty="0"/>
                        <a:t> 2</a:t>
                      </a:r>
                      <a:endParaRPr lang="en-US" sz="2800" dirty="0"/>
                    </a:p>
                  </a:txBody>
                  <a:tcPr/>
                </a:tc>
                <a:extLst>
                  <a:ext uri="{0D108BD9-81ED-4DB2-BD59-A6C34878D82A}">
                    <a16:rowId xmlns:a16="http://schemas.microsoft.com/office/drawing/2014/main" val="1259992246"/>
                  </a:ext>
                </a:extLst>
              </a:tr>
              <a:tr h="370840">
                <a:tc>
                  <a:txBody>
                    <a:bodyPr/>
                    <a:lstStyle/>
                    <a:p>
                      <a:pPr algn="ctr"/>
                      <a:r>
                        <a:rPr lang="cs-CZ" sz="2800" dirty="0"/>
                        <a:t>PC</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.10</a:t>
                      </a:r>
                      <a:endParaRPr lang="en-US" sz="2800" dirty="0"/>
                    </a:p>
                  </a:txBody>
                  <a:tcPr/>
                </a:tc>
                <a:extLst>
                  <a:ext uri="{0D108BD9-81ED-4DB2-BD59-A6C34878D82A}">
                    <a16:rowId xmlns:a16="http://schemas.microsoft.com/office/drawing/2014/main" val="4018150810"/>
                  </a:ext>
                </a:extLst>
              </a:tr>
              <a:tr h="370840">
                <a:tc>
                  <a:txBody>
                    <a:bodyPr/>
                    <a:lstStyle/>
                    <a:p>
                      <a:pPr algn="ctr"/>
                      <a:r>
                        <a:rPr lang="cs-CZ" sz="2800" dirty="0"/>
                        <a:t>VO</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.00</a:t>
                      </a:r>
                      <a:endParaRPr lang="en-US" sz="2800" dirty="0"/>
                    </a:p>
                  </a:txBody>
                  <a:tcPr/>
                </a:tc>
                <a:extLst>
                  <a:ext uri="{0D108BD9-81ED-4DB2-BD59-A6C34878D82A}">
                    <a16:rowId xmlns:a16="http://schemas.microsoft.com/office/drawing/2014/main" val="3448557123"/>
                  </a:ext>
                </a:extLst>
              </a:tr>
              <a:tr h="370840">
                <a:tc>
                  <a:txBody>
                    <a:bodyPr/>
                    <a:lstStyle/>
                    <a:p>
                      <a:pPr algn="ctr"/>
                      <a:r>
                        <a:rPr lang="cs-CZ" sz="2800" dirty="0"/>
                        <a:t>AR</a:t>
                      </a:r>
                      <a:endParaRPr lang="en-US" sz="2800" dirty="0"/>
                    </a:p>
                  </a:txBody>
                  <a:tcPr/>
                </a:tc>
                <a:tc>
                  <a:txBody>
                    <a:bodyPr/>
                    <a:lstStyle/>
                    <a:p>
                      <a:pPr algn="ctr"/>
                      <a:r>
                        <a:rPr lang="cs-CZ" sz="2800" dirty="0"/>
                        <a:t>.10</a:t>
                      </a:r>
                      <a:endParaRPr lang="en-US" sz="2800" dirty="0"/>
                    </a:p>
                  </a:txBody>
                  <a:tcPr/>
                </a:tc>
                <a:tc>
                  <a:txBody>
                    <a:bodyPr/>
                    <a:lstStyle/>
                    <a:p>
                      <a:pPr algn="ctr"/>
                      <a:r>
                        <a:rPr lang="cs-CZ" sz="2800" dirty="0"/>
                        <a:t>.70</a:t>
                      </a:r>
                      <a:endParaRPr lang="en-US" sz="2800" dirty="0"/>
                    </a:p>
                  </a:txBody>
                  <a:tcPr/>
                </a:tc>
                <a:extLst>
                  <a:ext uri="{0D108BD9-81ED-4DB2-BD59-A6C34878D82A}">
                    <a16:rowId xmlns:a16="http://schemas.microsoft.com/office/drawing/2014/main" val="2072476294"/>
                  </a:ext>
                </a:extLst>
              </a:tr>
              <a:tr h="370840">
                <a:tc>
                  <a:txBody>
                    <a:bodyPr/>
                    <a:lstStyle/>
                    <a:p>
                      <a:pPr algn="ctr"/>
                      <a:r>
                        <a:rPr lang="cs-CZ" sz="2800" dirty="0"/>
                        <a:t>MPS</a:t>
                      </a:r>
                      <a:endParaRPr lang="en-US" sz="2800" dirty="0"/>
                    </a:p>
                  </a:txBody>
                  <a:tcPr/>
                </a:tc>
                <a:tc>
                  <a:txBody>
                    <a:bodyPr/>
                    <a:lstStyle/>
                    <a:p>
                      <a:pPr algn="ctr"/>
                      <a:r>
                        <a:rPr lang="cs-CZ" sz="2800" dirty="0"/>
                        <a:t>.60</a:t>
                      </a:r>
                      <a:endParaRPr lang="en-US" sz="2800" dirty="0"/>
                    </a:p>
                  </a:txBody>
                  <a:tcPr/>
                </a:tc>
                <a:tc>
                  <a:txBody>
                    <a:bodyPr/>
                    <a:lstStyle/>
                    <a:p>
                      <a:pPr algn="ctr"/>
                      <a:r>
                        <a:rPr lang="cs-CZ" sz="2800" dirty="0"/>
                        <a:t>.60</a:t>
                      </a:r>
                      <a:endParaRPr lang="en-US" sz="2800" dirty="0"/>
                    </a:p>
                  </a:txBody>
                  <a:tcPr/>
                </a:tc>
                <a:extLst>
                  <a:ext uri="{0D108BD9-81ED-4DB2-BD59-A6C34878D82A}">
                    <a16:rowId xmlns:a16="http://schemas.microsoft.com/office/drawing/2014/main" val="653252879"/>
                  </a:ext>
                </a:extLst>
              </a:tr>
            </a:tbl>
          </a:graphicData>
        </a:graphic>
      </p:graphicFrame>
    </p:spTree>
    <p:extLst>
      <p:ext uri="{BB962C8B-B14F-4D97-AF65-F5344CB8AC3E}">
        <p14:creationId xmlns:p14="http://schemas.microsoft.com/office/powerpoint/2010/main" val="17313774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Example</a:t>
            </a:r>
            <a:endParaRPr lang="en-US" dirty="0"/>
          </a:p>
        </p:txBody>
      </p:sp>
      <p:sp>
        <p:nvSpPr>
          <p:cNvPr id="3" name="Content Placeholder 2"/>
          <p:cNvSpPr>
            <a:spLocks noGrp="1"/>
          </p:cNvSpPr>
          <p:nvPr>
            <p:ph idx="1"/>
          </p:nvPr>
        </p:nvSpPr>
        <p:spPr/>
        <p:txBody>
          <a:bodyPr/>
          <a:lstStyle/>
          <a:p>
            <a:pPr marL="0" indent="0">
              <a:buNone/>
            </a:pPr>
            <a:endParaRPr lang="cs-CZ" dirty="0"/>
          </a:p>
          <a:p>
            <a:pPr marL="0" indent="0">
              <a:buNone/>
            </a:pPr>
            <a:endParaRPr lang="en-US" dirty="0"/>
          </a:p>
        </p:txBody>
      </p:sp>
      <p:graphicFrame>
        <p:nvGraphicFramePr>
          <p:cNvPr id="5" name="Table 4"/>
          <p:cNvGraphicFramePr>
            <a:graphicFrameLocks noGrp="1"/>
          </p:cNvGraphicFramePr>
          <p:nvPr/>
        </p:nvGraphicFramePr>
        <p:xfrm>
          <a:off x="1193409" y="1690688"/>
          <a:ext cx="4206240" cy="2590800"/>
        </p:xfrm>
        <a:graphic>
          <a:graphicData uri="http://schemas.openxmlformats.org/drawingml/2006/table">
            <a:tbl>
              <a:tblPr firstRow="1" bandRow="1">
                <a:tableStyleId>{5940675A-B579-460E-94D1-54222C63F5DA}</a:tableStyleId>
              </a:tblPr>
              <a:tblGrid>
                <a:gridCol w="1402080">
                  <a:extLst>
                    <a:ext uri="{9D8B030D-6E8A-4147-A177-3AD203B41FA5}">
                      <a16:colId xmlns:a16="http://schemas.microsoft.com/office/drawing/2014/main" val="2530506571"/>
                    </a:ext>
                  </a:extLst>
                </a:gridCol>
                <a:gridCol w="1402080">
                  <a:extLst>
                    <a:ext uri="{9D8B030D-6E8A-4147-A177-3AD203B41FA5}">
                      <a16:colId xmlns:a16="http://schemas.microsoft.com/office/drawing/2014/main" val="1772781971"/>
                    </a:ext>
                  </a:extLst>
                </a:gridCol>
                <a:gridCol w="1402080">
                  <a:extLst>
                    <a:ext uri="{9D8B030D-6E8A-4147-A177-3AD203B41FA5}">
                      <a16:colId xmlns:a16="http://schemas.microsoft.com/office/drawing/2014/main" val="1086109353"/>
                    </a:ext>
                  </a:extLst>
                </a:gridCol>
              </a:tblGrid>
              <a:tr h="370840">
                <a:tc>
                  <a:txBody>
                    <a:bodyPr/>
                    <a:lstStyle/>
                    <a:p>
                      <a:pPr algn="ctr"/>
                      <a:endParaRPr lang="en-US" sz="2800" dirty="0"/>
                    </a:p>
                  </a:txBody>
                  <a:tcPr/>
                </a:tc>
                <a:tc>
                  <a:txBody>
                    <a:bodyPr/>
                    <a:lstStyle/>
                    <a:p>
                      <a:pPr algn="ctr"/>
                      <a:r>
                        <a:rPr lang="cs-CZ" sz="2800" dirty="0"/>
                        <a:t>Factor 1</a:t>
                      </a:r>
                      <a:endParaRPr lang="en-US" sz="2800" dirty="0"/>
                    </a:p>
                  </a:txBody>
                  <a:tcPr/>
                </a:tc>
                <a:tc>
                  <a:txBody>
                    <a:bodyPr/>
                    <a:lstStyle/>
                    <a:p>
                      <a:pPr algn="ctr"/>
                      <a:r>
                        <a:rPr lang="cs-CZ" sz="2800" dirty="0"/>
                        <a:t>Factor</a:t>
                      </a:r>
                      <a:r>
                        <a:rPr lang="cs-CZ" sz="2800" baseline="0" dirty="0"/>
                        <a:t> 2</a:t>
                      </a:r>
                      <a:endParaRPr lang="en-US" sz="2800" dirty="0"/>
                    </a:p>
                  </a:txBody>
                  <a:tcPr/>
                </a:tc>
                <a:extLst>
                  <a:ext uri="{0D108BD9-81ED-4DB2-BD59-A6C34878D82A}">
                    <a16:rowId xmlns:a16="http://schemas.microsoft.com/office/drawing/2014/main" val="1259992246"/>
                  </a:ext>
                </a:extLst>
              </a:tr>
              <a:tr h="370840">
                <a:tc>
                  <a:txBody>
                    <a:bodyPr/>
                    <a:lstStyle/>
                    <a:p>
                      <a:pPr algn="ctr"/>
                      <a:r>
                        <a:rPr lang="cs-CZ" sz="2800" dirty="0"/>
                        <a:t>PC</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.10</a:t>
                      </a:r>
                      <a:endParaRPr lang="en-US" sz="2800" dirty="0"/>
                    </a:p>
                  </a:txBody>
                  <a:tcPr/>
                </a:tc>
                <a:extLst>
                  <a:ext uri="{0D108BD9-81ED-4DB2-BD59-A6C34878D82A}">
                    <a16:rowId xmlns:a16="http://schemas.microsoft.com/office/drawing/2014/main" val="4018150810"/>
                  </a:ext>
                </a:extLst>
              </a:tr>
              <a:tr h="370840">
                <a:tc>
                  <a:txBody>
                    <a:bodyPr/>
                    <a:lstStyle/>
                    <a:p>
                      <a:pPr algn="ctr"/>
                      <a:r>
                        <a:rPr lang="cs-CZ" sz="2800" dirty="0"/>
                        <a:t>VO</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.00</a:t>
                      </a:r>
                      <a:endParaRPr lang="en-US" sz="2800" dirty="0"/>
                    </a:p>
                  </a:txBody>
                  <a:tcPr/>
                </a:tc>
                <a:extLst>
                  <a:ext uri="{0D108BD9-81ED-4DB2-BD59-A6C34878D82A}">
                    <a16:rowId xmlns:a16="http://schemas.microsoft.com/office/drawing/2014/main" val="3448557123"/>
                  </a:ext>
                </a:extLst>
              </a:tr>
              <a:tr h="370840">
                <a:tc>
                  <a:txBody>
                    <a:bodyPr/>
                    <a:lstStyle/>
                    <a:p>
                      <a:pPr algn="ctr"/>
                      <a:r>
                        <a:rPr lang="cs-CZ" sz="2800" dirty="0"/>
                        <a:t>AR</a:t>
                      </a:r>
                      <a:endParaRPr lang="en-US" sz="2800" dirty="0"/>
                    </a:p>
                  </a:txBody>
                  <a:tcPr/>
                </a:tc>
                <a:tc>
                  <a:txBody>
                    <a:bodyPr/>
                    <a:lstStyle/>
                    <a:p>
                      <a:pPr algn="ctr"/>
                      <a:r>
                        <a:rPr lang="cs-CZ" sz="2800" dirty="0"/>
                        <a:t>.10</a:t>
                      </a:r>
                      <a:endParaRPr lang="en-US" sz="2800" dirty="0"/>
                    </a:p>
                  </a:txBody>
                  <a:tcPr/>
                </a:tc>
                <a:tc>
                  <a:txBody>
                    <a:bodyPr/>
                    <a:lstStyle/>
                    <a:p>
                      <a:pPr algn="ctr"/>
                      <a:r>
                        <a:rPr lang="cs-CZ" sz="2800" dirty="0"/>
                        <a:t>.70</a:t>
                      </a:r>
                      <a:endParaRPr lang="en-US" sz="2800" dirty="0"/>
                    </a:p>
                  </a:txBody>
                  <a:tcPr/>
                </a:tc>
                <a:extLst>
                  <a:ext uri="{0D108BD9-81ED-4DB2-BD59-A6C34878D82A}">
                    <a16:rowId xmlns:a16="http://schemas.microsoft.com/office/drawing/2014/main" val="2072476294"/>
                  </a:ext>
                </a:extLst>
              </a:tr>
              <a:tr h="370840">
                <a:tc>
                  <a:txBody>
                    <a:bodyPr/>
                    <a:lstStyle/>
                    <a:p>
                      <a:pPr algn="ctr"/>
                      <a:r>
                        <a:rPr lang="cs-CZ" sz="2800" dirty="0"/>
                        <a:t>MPS</a:t>
                      </a:r>
                      <a:endParaRPr lang="en-US" sz="2800" dirty="0"/>
                    </a:p>
                  </a:txBody>
                  <a:tcPr/>
                </a:tc>
                <a:tc>
                  <a:txBody>
                    <a:bodyPr/>
                    <a:lstStyle/>
                    <a:p>
                      <a:pPr algn="ctr"/>
                      <a:r>
                        <a:rPr lang="cs-CZ" sz="2800" dirty="0"/>
                        <a:t>.60</a:t>
                      </a:r>
                      <a:endParaRPr lang="en-US" sz="2800" dirty="0"/>
                    </a:p>
                  </a:txBody>
                  <a:tcPr/>
                </a:tc>
                <a:tc>
                  <a:txBody>
                    <a:bodyPr/>
                    <a:lstStyle/>
                    <a:p>
                      <a:pPr algn="ctr"/>
                      <a:r>
                        <a:rPr lang="cs-CZ" sz="2800" dirty="0"/>
                        <a:t>.60</a:t>
                      </a:r>
                      <a:endParaRPr lang="en-US" sz="2800" dirty="0"/>
                    </a:p>
                  </a:txBody>
                  <a:tcPr/>
                </a:tc>
                <a:extLst>
                  <a:ext uri="{0D108BD9-81ED-4DB2-BD59-A6C34878D82A}">
                    <a16:rowId xmlns:a16="http://schemas.microsoft.com/office/drawing/2014/main" val="653252879"/>
                  </a:ext>
                </a:extLst>
              </a:tr>
            </a:tbl>
          </a:graphicData>
        </a:graphic>
      </p:graphicFrame>
      <p:sp>
        <p:nvSpPr>
          <p:cNvPr id="4" name="TextBox 3"/>
          <p:cNvSpPr txBox="1"/>
          <p:nvPr/>
        </p:nvSpPr>
        <p:spPr>
          <a:xfrm>
            <a:off x="675249" y="4543865"/>
            <a:ext cx="10678551" cy="954107"/>
          </a:xfrm>
          <a:prstGeom prst="rect">
            <a:avLst/>
          </a:prstGeom>
          <a:noFill/>
        </p:spPr>
        <p:txBody>
          <a:bodyPr wrap="square" rtlCol="0">
            <a:spAutoFit/>
          </a:bodyPr>
          <a:lstStyle/>
          <a:p>
            <a:pPr marL="457200" indent="-457200">
              <a:buFont typeface="Arial" panose="020B0604020202020204" pitchFamily="34" charset="0"/>
              <a:buChar char="•"/>
            </a:pPr>
            <a:r>
              <a:rPr lang="cs-CZ" sz="2800" dirty="0"/>
              <a:t>Elements in the matrix represent the linear influence of each factor on each measure. </a:t>
            </a:r>
            <a:endParaRPr lang="en-US" sz="2800" dirty="0"/>
          </a:p>
        </p:txBody>
      </p:sp>
    </p:spTree>
    <p:extLst>
      <p:ext uri="{BB962C8B-B14F-4D97-AF65-F5344CB8AC3E}">
        <p14:creationId xmlns:p14="http://schemas.microsoft.com/office/powerpoint/2010/main" val="1202742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3046"/>
            <a:ext cx="10515600" cy="5543917"/>
          </a:xfrm>
        </p:spPr>
        <p:txBody>
          <a:bodyPr/>
          <a:lstStyle/>
          <a:p>
            <a:r>
              <a:rPr lang="cs-CZ" dirty="0"/>
              <a:t>In this course, we will study methods that will allow us to obtain such interpretable factor loading matrices. </a:t>
            </a:r>
          </a:p>
          <a:p>
            <a:endParaRPr lang="cs-CZ" dirty="0"/>
          </a:p>
          <a:p>
            <a:r>
              <a:rPr lang="cs-CZ" dirty="0"/>
              <a:t>Keep in mind that we are using a model – a one which represents some hypothesized structure of observed data. Any mathematical model is – at least to some extent – wrong and does not perfectly correspond to reality. </a:t>
            </a:r>
          </a:p>
          <a:p>
            <a:r>
              <a:rPr lang="cs-CZ" dirty="0"/>
              <a:t>A model that makes sense conceptually but does not fit reasonably well is useless.</a:t>
            </a:r>
          </a:p>
          <a:p>
            <a:r>
              <a:rPr lang="cs-CZ" dirty="0"/>
              <a:t>A model that fits great but does not make sense is useless as well.  </a:t>
            </a:r>
          </a:p>
          <a:p>
            <a:endParaRPr lang="cs-CZ" dirty="0"/>
          </a:p>
          <a:p>
            <a:r>
              <a:rPr lang="cs-CZ" dirty="0"/>
              <a:t>A factor analysis is not applicable to just any data. </a:t>
            </a:r>
            <a:endParaRPr lang="en-US" dirty="0"/>
          </a:p>
        </p:txBody>
      </p:sp>
    </p:spTree>
    <p:extLst>
      <p:ext uri="{BB962C8B-B14F-4D97-AF65-F5344CB8AC3E}">
        <p14:creationId xmlns:p14="http://schemas.microsoft.com/office/powerpoint/2010/main" val="4124908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0960223" cy="4351338"/>
              </a:xfrm>
            </p:spPr>
            <p:txBody>
              <a:bodyPr>
                <a:normAutofit/>
              </a:bodyPr>
              <a:lstStyle/>
              <a:p>
                <a:r>
                  <a:rPr lang="en-US" dirty="0"/>
                  <a:t>Now, in this room there are three booths</a:t>
                </a:r>
              </a:p>
              <a:p>
                <a:r>
                  <a:rPr lang="en-US" dirty="0"/>
                  <a:t>Each booth contains instructions which are not known to you</a:t>
                </a:r>
              </a:p>
              <a:p>
                <a:r>
                  <a:rPr lang="en-US" dirty="0"/>
                  <a:t>You ask each person to visit all three booths and follow the instructions</a:t>
                </a:r>
                <a:br>
                  <a:rPr lang="en-US" dirty="0"/>
                </a:br>
                <a:endParaRPr lang="en-US" dirty="0"/>
              </a:p>
              <a:p>
                <a:r>
                  <a:rPr lang="en-US" dirty="0"/>
                  <a:t>The first booth contains the following instructions: </a:t>
                </a:r>
              </a:p>
              <a:p>
                <a:pPr marL="0" indent="0">
                  <a:buNone/>
                </a:pPr>
                <a:r>
                  <a:rPr lang="en-US" i="1" dirty="0"/>
                  <a:t>Take your secret score, multiply it by 0.3, add 1, and say the result out loud </a:t>
                </a:r>
                <a:endParaRPr lang="en-US" dirty="0"/>
              </a:p>
              <a:p>
                <a:pPr marL="0" indent="0">
                  <a:buNone/>
                </a:pPr>
                <a:r>
                  <a:rPr lang="en-US" dirty="0"/>
                  <a:t>	(in other words,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m:t>
                        </m:r>
                        <m:r>
                          <a:rPr lang="en-US" b="0" i="1" smtClean="0">
                            <a:latin typeface="Cambria Math" panose="02040503050406030204" pitchFamily="18" charset="0"/>
                          </a:rPr>
                          <m:t>1</m:t>
                        </m:r>
                      </m:sub>
                    </m:sSub>
                    <m:r>
                      <a:rPr lang="en-US" b="0" i="1" smtClean="0">
                        <a:latin typeface="Cambria Math" panose="02040503050406030204" pitchFamily="18" charset="0"/>
                      </a:rPr>
                      <m:t>=1+0.3∗</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𝑖</m:t>
                        </m:r>
                      </m:sub>
                    </m:sSub>
                  </m:oMath>
                </a14:m>
                <a:r>
                  <a:rPr lang="en-US" dirty="0"/>
                  <a:t>)</a:t>
                </a:r>
                <a:endParaRPr lang="en-US"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0960223" cy="4351338"/>
              </a:xfrm>
              <a:blipFill>
                <a:blip r:embed="rId2"/>
                <a:stretch>
                  <a:fillRect l="-1112" t="-2241" r="-1279"/>
                </a:stretch>
              </a:blipFill>
            </p:spPr>
            <p:txBody>
              <a:bodyPr/>
              <a:lstStyle/>
              <a:p>
                <a:r>
                  <a:rPr lang="en-US">
                    <a:noFill/>
                  </a:rPr>
                  <a:t> </a:t>
                </a:r>
              </a:p>
            </p:txBody>
          </p:sp>
        </mc:Fallback>
      </mc:AlternateContent>
      <p:sp>
        <p:nvSpPr>
          <p:cNvPr id="7" name="Smiley Face 6">
            <a:extLst>
              <a:ext uri="{FF2B5EF4-FFF2-40B4-BE49-F238E27FC236}">
                <a16:creationId xmlns:a16="http://schemas.microsoft.com/office/drawing/2014/main" id="{1285E5DE-6563-4253-9B8E-930092A4026B}"/>
              </a:ext>
            </a:extLst>
          </p:cNvPr>
          <p:cNvSpPr/>
          <p:nvPr/>
        </p:nvSpPr>
        <p:spPr>
          <a:xfrm>
            <a:off x="1469256" y="5492666"/>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Smiley Face 7">
            <a:extLst>
              <a:ext uri="{FF2B5EF4-FFF2-40B4-BE49-F238E27FC236}">
                <a16:creationId xmlns:a16="http://schemas.microsoft.com/office/drawing/2014/main" id="{556EA1F6-A9EC-44A6-A34A-5310CDFA49E9}"/>
              </a:ext>
            </a:extLst>
          </p:cNvPr>
          <p:cNvSpPr/>
          <p:nvPr/>
        </p:nvSpPr>
        <p:spPr>
          <a:xfrm>
            <a:off x="4539448" y="5492666"/>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Smiley Face 8">
            <a:extLst>
              <a:ext uri="{FF2B5EF4-FFF2-40B4-BE49-F238E27FC236}">
                <a16:creationId xmlns:a16="http://schemas.microsoft.com/office/drawing/2014/main" id="{4205AE74-6914-4861-893D-4F48E5F627C4}"/>
              </a:ext>
            </a:extLst>
          </p:cNvPr>
          <p:cNvSpPr/>
          <p:nvPr/>
        </p:nvSpPr>
        <p:spPr>
          <a:xfrm>
            <a:off x="7815309" y="5401965"/>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06BA613-74BD-48E3-808C-1E0286283B43}"/>
                  </a:ext>
                </a:extLst>
              </p:cNvPr>
              <p:cNvSpPr txBox="1"/>
              <p:nvPr/>
            </p:nvSpPr>
            <p:spPr>
              <a:xfrm>
                <a:off x="5684667" y="5450017"/>
                <a:ext cx="1109709" cy="923330"/>
              </a:xfrm>
              <a:prstGeom prst="rect">
                <a:avLst/>
              </a:prstGeom>
              <a:noFill/>
            </p:spPr>
            <p:txBody>
              <a:bodyPr wrap="square" rtlCol="0">
                <a:spAutoFit/>
              </a:bodyPr>
              <a:lstStyle/>
              <a:p>
                <a:pPr/>
                <a:r>
                  <a:rPr lang="en-US" dirty="0"/>
                  <a:t>Person 2</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2</m:t>
                          </m:r>
                        </m:sub>
                      </m:sSub>
                      <m:r>
                        <a:rPr lang="en-US" b="0" i="1" smtClean="0">
                          <a:latin typeface="Cambria Math" panose="02040503050406030204" pitchFamily="18" charset="0"/>
                        </a:rPr>
                        <m:t>=0.5</m:t>
                      </m:r>
                    </m:oMath>
                  </m:oMathPara>
                </a14:m>
                <a:br>
                  <a:rPr lang="en-US" b="0" dirty="0"/>
                </a:br>
                <a:r>
                  <a:rPr lang="en-US" b="0" dirty="0"/>
                  <a:t>“1.15”</a:t>
                </a:r>
                <a:endParaRPr lang="en-US" dirty="0"/>
              </a:p>
            </p:txBody>
          </p:sp>
        </mc:Choice>
        <mc:Fallback xmlns="">
          <p:sp>
            <p:nvSpPr>
              <p:cNvPr id="11" name="TextBox 10">
                <a:extLst>
                  <a:ext uri="{FF2B5EF4-FFF2-40B4-BE49-F238E27FC236}">
                    <a16:creationId xmlns:a16="http://schemas.microsoft.com/office/drawing/2014/main" id="{C06BA613-74BD-48E3-808C-1E0286283B43}"/>
                  </a:ext>
                </a:extLst>
              </p:cNvPr>
              <p:cNvSpPr txBox="1">
                <a:spLocks noRot="1" noChangeAspect="1" noMove="1" noResize="1" noEditPoints="1" noAdjustHandles="1" noChangeArrowheads="1" noChangeShapeType="1" noTextEdit="1"/>
              </p:cNvSpPr>
              <p:nvPr/>
            </p:nvSpPr>
            <p:spPr>
              <a:xfrm>
                <a:off x="5684667" y="5450017"/>
                <a:ext cx="1109709" cy="923330"/>
              </a:xfrm>
              <a:prstGeom prst="rect">
                <a:avLst/>
              </a:prstGeom>
              <a:blipFill>
                <a:blip r:embed="rId3"/>
                <a:stretch>
                  <a:fillRect l="-4945" t="-3311" b="-99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E568CB8-5686-4389-A6E2-A2239AB91D74}"/>
                  </a:ext>
                </a:extLst>
              </p:cNvPr>
              <p:cNvSpPr txBox="1"/>
              <p:nvPr/>
            </p:nvSpPr>
            <p:spPr>
              <a:xfrm>
                <a:off x="8988640" y="5450017"/>
                <a:ext cx="1109709" cy="923330"/>
              </a:xfrm>
              <a:prstGeom prst="rect">
                <a:avLst/>
              </a:prstGeom>
              <a:noFill/>
            </p:spPr>
            <p:txBody>
              <a:bodyPr wrap="square" rtlCol="0">
                <a:spAutoFit/>
              </a:bodyPr>
              <a:lstStyle/>
              <a:p>
                <a:pPr/>
                <a:r>
                  <a:rPr lang="en-US" dirty="0"/>
                  <a:t>Person 3</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3</m:t>
                          </m:r>
                        </m:sub>
                      </m:sSub>
                      <m:r>
                        <a:rPr lang="en-US" b="0" i="1" smtClean="0">
                          <a:latin typeface="Cambria Math" panose="02040503050406030204" pitchFamily="18" charset="0"/>
                        </a:rPr>
                        <m:t>=−1</m:t>
                      </m:r>
                    </m:oMath>
                  </m:oMathPara>
                </a14:m>
                <a:br>
                  <a:rPr lang="en-US" dirty="0"/>
                </a:br>
                <a:r>
                  <a:rPr lang="en-US" dirty="0"/>
                  <a:t>“0.7”</a:t>
                </a:r>
              </a:p>
            </p:txBody>
          </p:sp>
        </mc:Choice>
        <mc:Fallback xmlns="">
          <p:sp>
            <p:nvSpPr>
              <p:cNvPr id="12" name="TextBox 11">
                <a:extLst>
                  <a:ext uri="{FF2B5EF4-FFF2-40B4-BE49-F238E27FC236}">
                    <a16:creationId xmlns:a16="http://schemas.microsoft.com/office/drawing/2014/main" id="{EE568CB8-5686-4389-A6E2-A2239AB91D74}"/>
                  </a:ext>
                </a:extLst>
              </p:cNvPr>
              <p:cNvSpPr txBox="1">
                <a:spLocks noRot="1" noChangeAspect="1" noMove="1" noResize="1" noEditPoints="1" noAdjustHandles="1" noChangeArrowheads="1" noChangeShapeType="1" noTextEdit="1"/>
              </p:cNvSpPr>
              <p:nvPr/>
            </p:nvSpPr>
            <p:spPr>
              <a:xfrm>
                <a:off x="8988640" y="5450017"/>
                <a:ext cx="1109709" cy="923330"/>
              </a:xfrm>
              <a:prstGeom prst="rect">
                <a:avLst/>
              </a:prstGeom>
              <a:blipFill>
                <a:blip r:embed="rId4"/>
                <a:stretch>
                  <a:fillRect l="-4945" t="-3311" b="-99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CD3A3A14-7E51-48EE-86E6-2BB6CC3F05FD}"/>
                  </a:ext>
                </a:extLst>
              </p:cNvPr>
              <p:cNvSpPr txBox="1"/>
              <p:nvPr/>
            </p:nvSpPr>
            <p:spPr>
              <a:xfrm>
                <a:off x="2648505" y="5543982"/>
                <a:ext cx="1109709" cy="923330"/>
              </a:xfrm>
              <a:prstGeom prst="rect">
                <a:avLst/>
              </a:prstGeom>
              <a:noFill/>
            </p:spPr>
            <p:txBody>
              <a:bodyPr wrap="square" rtlCol="0">
                <a:spAutoFit/>
              </a:bodyPr>
              <a:lstStyle/>
              <a:p>
                <a:pPr/>
                <a:r>
                  <a:rPr lang="en-US" dirty="0"/>
                  <a:t>Person 1</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1</m:t>
                          </m:r>
                        </m:sub>
                      </m:sSub>
                      <m:r>
                        <a:rPr lang="en-US" b="0" i="1" smtClean="0">
                          <a:latin typeface="Cambria Math" panose="02040503050406030204" pitchFamily="18" charset="0"/>
                        </a:rPr>
                        <m:t>=3</m:t>
                      </m:r>
                    </m:oMath>
                  </m:oMathPara>
                </a14:m>
                <a:br>
                  <a:rPr lang="en-US" dirty="0"/>
                </a:br>
                <a:r>
                  <a:rPr lang="en-US" dirty="0"/>
                  <a:t>“1.9”</a:t>
                </a:r>
              </a:p>
            </p:txBody>
          </p:sp>
        </mc:Choice>
        <mc:Fallback xmlns="">
          <p:sp>
            <p:nvSpPr>
              <p:cNvPr id="13" name="TextBox 12">
                <a:extLst>
                  <a:ext uri="{FF2B5EF4-FFF2-40B4-BE49-F238E27FC236}">
                    <a16:creationId xmlns:a16="http://schemas.microsoft.com/office/drawing/2014/main" id="{CD3A3A14-7E51-48EE-86E6-2BB6CC3F05FD}"/>
                  </a:ext>
                </a:extLst>
              </p:cNvPr>
              <p:cNvSpPr txBox="1">
                <a:spLocks noRot="1" noChangeAspect="1" noMove="1" noResize="1" noEditPoints="1" noAdjustHandles="1" noChangeArrowheads="1" noChangeShapeType="1" noTextEdit="1"/>
              </p:cNvSpPr>
              <p:nvPr/>
            </p:nvSpPr>
            <p:spPr>
              <a:xfrm>
                <a:off x="2648505" y="5543982"/>
                <a:ext cx="1109709" cy="923330"/>
              </a:xfrm>
              <a:prstGeom prst="rect">
                <a:avLst/>
              </a:prstGeom>
              <a:blipFill>
                <a:blip r:embed="rId5"/>
                <a:stretch>
                  <a:fillRect l="-4372" t="-3289" b="-9211"/>
                </a:stretch>
              </a:blipFill>
            </p:spPr>
            <p:txBody>
              <a:bodyPr/>
              <a:lstStyle/>
              <a:p>
                <a:r>
                  <a:rPr lang="en-US">
                    <a:noFill/>
                  </a:rPr>
                  <a:t> </a:t>
                </a:r>
              </a:p>
            </p:txBody>
          </p:sp>
        </mc:Fallback>
      </mc:AlternateContent>
    </p:spTree>
    <p:extLst>
      <p:ext uri="{BB962C8B-B14F-4D97-AF65-F5344CB8AC3E}">
        <p14:creationId xmlns:p14="http://schemas.microsoft.com/office/powerpoint/2010/main" val="1316500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3046"/>
            <a:ext cx="10515600" cy="5543917"/>
          </a:xfrm>
        </p:spPr>
        <p:txBody>
          <a:bodyPr>
            <a:normAutofit lnSpcReduction="10000"/>
          </a:bodyPr>
          <a:lstStyle/>
          <a:p>
            <a:r>
              <a:rPr lang="cs-CZ" dirty="0"/>
              <a:t>In the world of factor analysis, situations differ regarding the existence of prior hypotheses / knowledge about the number and nature of the factors:</a:t>
            </a:r>
          </a:p>
          <a:p>
            <a:endParaRPr lang="cs-CZ" dirty="0"/>
          </a:p>
          <a:p>
            <a:pPr marL="0" indent="0">
              <a:buNone/>
            </a:pPr>
            <a:r>
              <a:rPr lang="cs-CZ" b="1" dirty="0"/>
              <a:t>Exploratory (unrestricted) FA:</a:t>
            </a:r>
            <a:r>
              <a:rPr lang="cs-CZ" dirty="0"/>
              <a:t> </a:t>
            </a:r>
          </a:p>
          <a:p>
            <a:pPr marL="0" indent="0">
              <a:buNone/>
            </a:pPr>
            <a:r>
              <a:rPr lang="cs-CZ" dirty="0"/>
              <a:t>	We have little prior idea of how many and what kind of factors 	there are.</a:t>
            </a:r>
          </a:p>
          <a:p>
            <a:pPr marL="0" indent="0">
              <a:buNone/>
            </a:pPr>
            <a:r>
              <a:rPr lang="cs-CZ" b="1" dirty="0"/>
              <a:t>Confirmatory (restricted) FA:</a:t>
            </a:r>
            <a:r>
              <a:rPr lang="cs-CZ" dirty="0"/>
              <a:t> </a:t>
            </a:r>
          </a:p>
          <a:p>
            <a:pPr marL="0" indent="0">
              <a:buNone/>
            </a:pPr>
            <a:r>
              <a:rPr lang="cs-CZ" dirty="0"/>
              <a:t>	We do have a hypothesis (or hypotheses) about the number and 	nature of factors.</a:t>
            </a:r>
          </a:p>
          <a:p>
            <a:pPr marL="0" indent="0">
              <a:buNone/>
            </a:pPr>
            <a:endParaRPr lang="cs-CZ" dirty="0"/>
          </a:p>
          <a:p>
            <a:pPr marL="0" indent="0">
              <a:buNone/>
            </a:pPr>
            <a:r>
              <a:rPr lang="cs-CZ" dirty="0"/>
              <a:t>	...the underlying theoretical model is </a:t>
            </a:r>
            <a:r>
              <a:rPr lang="cs-CZ" b="1" dirty="0"/>
              <a:t>the same</a:t>
            </a:r>
            <a:r>
              <a:rPr lang="cs-CZ" dirty="0"/>
              <a:t>! </a:t>
            </a:r>
          </a:p>
          <a:p>
            <a:pPr marL="0" indent="0">
              <a:buNone/>
            </a:pPr>
            <a:endParaRPr lang="en-US" dirty="0"/>
          </a:p>
        </p:txBody>
      </p:sp>
    </p:spTree>
    <p:extLst>
      <p:ext uri="{BB962C8B-B14F-4D97-AF65-F5344CB8AC3E}">
        <p14:creationId xmlns:p14="http://schemas.microsoft.com/office/powerpoint/2010/main" val="11600552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A bit of history</a:t>
            </a:r>
            <a:endParaRPr lang="en-US" dirty="0"/>
          </a:p>
        </p:txBody>
      </p:sp>
      <p:sp>
        <p:nvSpPr>
          <p:cNvPr id="3" name="Content Placeholder 2"/>
          <p:cNvSpPr>
            <a:spLocks noGrp="1"/>
          </p:cNvSpPr>
          <p:nvPr>
            <p:ph idx="1"/>
          </p:nvPr>
        </p:nvSpPr>
        <p:spPr/>
        <p:txBody>
          <a:bodyPr/>
          <a:lstStyle/>
          <a:p>
            <a:r>
              <a:rPr lang="cs-CZ" dirty="0"/>
              <a:t>Factor analysis began with the study of mental abilities</a:t>
            </a:r>
            <a:endParaRPr lang="en-US" dirty="0"/>
          </a:p>
          <a:p>
            <a:pPr marL="0" indent="0">
              <a:buNone/>
            </a:pPr>
            <a:endParaRPr lang="cs-CZ" dirty="0"/>
          </a:p>
          <a:p>
            <a:r>
              <a:rPr lang="cs-CZ" dirty="0"/>
              <a:t>Charles Spearman proposed the first factor model in 1904:</a:t>
            </a:r>
          </a:p>
          <a:p>
            <a:pPr lvl="1"/>
            <a:r>
              <a:rPr lang="cs-CZ" dirty="0"/>
              <a:t>Performance on any test is a function of two factors – a </a:t>
            </a:r>
            <a:r>
              <a:rPr lang="cs-CZ" b="1" dirty="0"/>
              <a:t>general</a:t>
            </a:r>
            <a:r>
              <a:rPr lang="cs-CZ" dirty="0"/>
              <a:t> ability factor (Spearman</a:t>
            </a:r>
            <a:r>
              <a:rPr lang="en-US" dirty="0"/>
              <a:t>’s </a:t>
            </a:r>
            <a:r>
              <a:rPr lang="en-US" b="1" dirty="0"/>
              <a:t>g</a:t>
            </a:r>
            <a:r>
              <a:rPr lang="en-US" dirty="0"/>
              <a:t>) common to all ability tests, and a </a:t>
            </a:r>
            <a:r>
              <a:rPr lang="en-US" b="1" dirty="0"/>
              <a:t>specific</a:t>
            </a:r>
            <a:r>
              <a:rPr lang="en-US" dirty="0"/>
              <a:t> ability factor relevant only to the specific test in question. </a:t>
            </a:r>
          </a:p>
          <a:p>
            <a:pPr lvl="1"/>
            <a:r>
              <a:rPr lang="en-US" dirty="0">
                <a:sym typeface="Wingdings" panose="05000000000000000000" pitchFamily="2" charset="2"/>
              </a:rPr>
              <a:t> The two-factor theory of intelligence</a:t>
            </a:r>
          </a:p>
          <a:p>
            <a:pPr lvl="1"/>
            <a:r>
              <a:rPr lang="en-US" dirty="0">
                <a:sym typeface="Wingdings" panose="05000000000000000000" pitchFamily="2" charset="2"/>
              </a:rPr>
              <a:t>Ability tests correlate because they all depend on the general factor.</a:t>
            </a:r>
            <a:endParaRPr lang="en-US" dirty="0"/>
          </a:p>
        </p:txBody>
      </p:sp>
    </p:spTree>
    <p:extLst>
      <p:ext uri="{BB962C8B-B14F-4D97-AF65-F5344CB8AC3E}">
        <p14:creationId xmlns:p14="http://schemas.microsoft.com/office/powerpoint/2010/main" val="33471264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A bit of history</a:t>
            </a:r>
            <a:endParaRPr lang="en-US" dirty="0"/>
          </a:p>
        </p:txBody>
      </p:sp>
      <p:sp>
        <p:nvSpPr>
          <p:cNvPr id="3" name="Content Placeholder 2"/>
          <p:cNvSpPr>
            <a:spLocks noGrp="1"/>
          </p:cNvSpPr>
          <p:nvPr>
            <p:ph idx="1"/>
          </p:nvPr>
        </p:nvSpPr>
        <p:spPr/>
        <p:txBody>
          <a:bodyPr/>
          <a:lstStyle/>
          <a:p>
            <a:r>
              <a:rPr lang="en-US" dirty="0"/>
              <a:t>Burt and Vernon, on the other hand, proposed a </a:t>
            </a:r>
            <a:r>
              <a:rPr lang="en-US" b="1" dirty="0"/>
              <a:t>hierarchical model </a:t>
            </a:r>
            <a:r>
              <a:rPr lang="en-US" dirty="0"/>
              <a:t>of human abilities:</a:t>
            </a:r>
          </a:p>
          <a:p>
            <a:pPr lvl="1"/>
            <a:r>
              <a:rPr lang="en-US" dirty="0"/>
              <a:t>The human mind is organized in a hierarchy of abilities. </a:t>
            </a:r>
          </a:p>
          <a:p>
            <a:pPr lvl="1"/>
            <a:r>
              <a:rPr lang="en-US" dirty="0"/>
              <a:t>The general ability sits atop this hierarchy</a:t>
            </a:r>
          </a:p>
          <a:p>
            <a:pPr lvl="1"/>
            <a:r>
              <a:rPr lang="en-US" dirty="0"/>
              <a:t>More specific abilities are located lower in the hierarchy</a:t>
            </a:r>
          </a:p>
        </p:txBody>
      </p:sp>
      <p:sp>
        <p:nvSpPr>
          <p:cNvPr id="4" name="Oval 3"/>
          <p:cNvSpPr/>
          <p:nvPr/>
        </p:nvSpPr>
        <p:spPr>
          <a:xfrm>
            <a:off x="8468751" y="3981157"/>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4" idx="3"/>
          </p:cNvCxnSpPr>
          <p:nvPr/>
        </p:nvCxnSpPr>
        <p:spPr>
          <a:xfrm flipH="1">
            <a:off x="8145194" y="4653579"/>
            <a:ext cx="440986" cy="5092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p:cNvCxnSpPr>
            <a:stCxn id="4" idx="4"/>
          </p:cNvCxnSpPr>
          <p:nvPr/>
        </p:nvCxnSpPr>
        <p:spPr>
          <a:xfrm>
            <a:off x="8869680" y="4768948"/>
            <a:ext cx="0" cy="6724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a:stCxn id="4" idx="5"/>
          </p:cNvCxnSpPr>
          <p:nvPr/>
        </p:nvCxnSpPr>
        <p:spPr>
          <a:xfrm>
            <a:off x="9153180" y="4653579"/>
            <a:ext cx="609509" cy="5092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Oval 12"/>
          <p:cNvSpPr/>
          <p:nvPr/>
        </p:nvSpPr>
        <p:spPr>
          <a:xfrm>
            <a:off x="7488558" y="5047474"/>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8468751" y="5430214"/>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9585957" y="5105159"/>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H="1">
            <a:off x="7110391" y="5688220"/>
            <a:ext cx="440986" cy="5092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13" idx="5"/>
          </p:cNvCxnSpPr>
          <p:nvPr/>
        </p:nvCxnSpPr>
        <p:spPr>
          <a:xfrm>
            <a:off x="8172987" y="5719896"/>
            <a:ext cx="192700" cy="8509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27111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A bit of history</a:t>
            </a:r>
            <a:endParaRPr lang="en-US" dirty="0"/>
          </a:p>
        </p:txBody>
      </p:sp>
      <p:sp>
        <p:nvSpPr>
          <p:cNvPr id="3" name="Content Placeholder 2"/>
          <p:cNvSpPr>
            <a:spLocks noGrp="1"/>
          </p:cNvSpPr>
          <p:nvPr>
            <p:ph idx="1"/>
          </p:nvPr>
        </p:nvSpPr>
        <p:spPr/>
        <p:txBody>
          <a:bodyPr/>
          <a:lstStyle/>
          <a:p>
            <a:r>
              <a:rPr lang="en-US" dirty="0"/>
              <a:t>The </a:t>
            </a:r>
            <a:r>
              <a:rPr lang="en-US" b="1" dirty="0"/>
              <a:t>Common Factor Model </a:t>
            </a:r>
            <a:r>
              <a:rPr lang="en-US" dirty="0"/>
              <a:t>of L. L. </a:t>
            </a:r>
            <a:r>
              <a:rPr lang="en-US" dirty="0" err="1"/>
              <a:t>Thurstone</a:t>
            </a:r>
            <a:r>
              <a:rPr lang="en-US" dirty="0"/>
              <a:t> became the most prominent approach to FA since the 1940s. </a:t>
            </a:r>
            <a:r>
              <a:rPr lang="en-US" dirty="0" err="1"/>
              <a:t>Thurstone</a:t>
            </a:r>
            <a:r>
              <a:rPr lang="en-US" dirty="0"/>
              <a:t> disagreed with both the notion of </a:t>
            </a:r>
            <a:r>
              <a:rPr lang="en-US" b="1" dirty="0"/>
              <a:t>g </a:t>
            </a:r>
            <a:r>
              <a:rPr lang="en-US" dirty="0"/>
              <a:t>and a hierarchy of abilities. </a:t>
            </a:r>
          </a:p>
          <a:p>
            <a:r>
              <a:rPr lang="en-US" dirty="0"/>
              <a:t>According to </a:t>
            </a:r>
            <a:r>
              <a:rPr lang="en-US" dirty="0" err="1"/>
              <a:t>Thurstone</a:t>
            </a:r>
            <a:r>
              <a:rPr lang="en-US" dirty="0"/>
              <a:t>, MVs depend on two kinds of underlying factors:</a:t>
            </a:r>
          </a:p>
          <a:p>
            <a:pPr lvl="1"/>
            <a:r>
              <a:rPr lang="en-US" b="1" dirty="0"/>
              <a:t>Common factors</a:t>
            </a:r>
            <a:r>
              <a:rPr lang="en-US" dirty="0"/>
              <a:t> that are </a:t>
            </a:r>
            <a:r>
              <a:rPr lang="en-US" i="1" dirty="0"/>
              <a:t>common</a:t>
            </a:r>
            <a:r>
              <a:rPr lang="en-US" dirty="0"/>
              <a:t> to more than one MV</a:t>
            </a:r>
          </a:p>
          <a:p>
            <a:pPr lvl="1"/>
            <a:r>
              <a:rPr lang="en-US" b="1" dirty="0"/>
              <a:t>Unique factors</a:t>
            </a:r>
            <a:r>
              <a:rPr lang="en-US" dirty="0"/>
              <a:t> that influence only one MV. Unique factors do not explain correlations between MVs.</a:t>
            </a:r>
          </a:p>
          <a:p>
            <a:r>
              <a:rPr lang="en-US" dirty="0"/>
              <a:t>The </a:t>
            </a:r>
            <a:r>
              <a:rPr lang="en-US" i="1" dirty="0"/>
              <a:t>p</a:t>
            </a:r>
            <a:r>
              <a:rPr lang="en-US" dirty="0"/>
              <a:t> manifest variables depend on </a:t>
            </a:r>
            <a:r>
              <a:rPr lang="en-US" i="1" dirty="0"/>
              <a:t>m</a:t>
            </a:r>
            <a:r>
              <a:rPr lang="en-US" dirty="0"/>
              <a:t> common factors and </a:t>
            </a:r>
            <a:r>
              <a:rPr lang="en-US" i="1" dirty="0"/>
              <a:t>p</a:t>
            </a:r>
            <a:r>
              <a:rPr lang="en-US" dirty="0"/>
              <a:t> unique factors, where </a:t>
            </a:r>
            <a:r>
              <a:rPr lang="en-US" i="1" dirty="0"/>
              <a:t>m</a:t>
            </a:r>
            <a:r>
              <a:rPr lang="en-US" dirty="0"/>
              <a:t> &lt; </a:t>
            </a:r>
            <a:r>
              <a:rPr lang="en-US" i="1" dirty="0"/>
              <a:t>p</a:t>
            </a:r>
            <a:r>
              <a:rPr lang="en-US" dirty="0"/>
              <a:t> </a:t>
            </a:r>
            <a:endParaRPr lang="en-US" b="1" dirty="0"/>
          </a:p>
        </p:txBody>
      </p:sp>
    </p:spTree>
    <p:extLst>
      <p:ext uri="{BB962C8B-B14F-4D97-AF65-F5344CB8AC3E}">
        <p14:creationId xmlns:p14="http://schemas.microsoft.com/office/powerpoint/2010/main" val="13554238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67285" y="1825625"/>
                <a:ext cx="11774659" cy="4351338"/>
              </a:xfrm>
            </p:spPr>
            <p:txBody>
              <a:bodyPr/>
              <a:lstStyle/>
              <a:p>
                <a:r>
                  <a:rPr lang="en-US" dirty="0"/>
                  <a:t>How can we understand this </a:t>
                </a:r>
                <a:r>
                  <a:rPr lang="en-US" b="1" dirty="0"/>
                  <a:t>common + unique factor </a:t>
                </a:r>
                <a:r>
                  <a:rPr lang="en-US" dirty="0"/>
                  <a:t>business? </a:t>
                </a:r>
              </a:p>
              <a:p>
                <a:r>
                  <a:rPr lang="en-US" dirty="0"/>
                  <a:t>Let’s get back to our thought experiment and tweak it a bit</a:t>
                </a:r>
              </a:p>
              <a:p>
                <a:r>
                  <a:rPr lang="en-US" dirty="0"/>
                  <a:t>Let’s say that each booth </a:t>
                </a:r>
                <a:r>
                  <a:rPr lang="en-US" i="1" dirty="0"/>
                  <a:t>j</a:t>
                </a:r>
                <a:r>
                  <a:rPr lang="en-US" dirty="0"/>
                  <a:t> would contain two dice and the following generalized instructions:  </a:t>
                </a:r>
                <a:br>
                  <a:rPr lang="en-US" dirty="0"/>
                </a:br>
                <a:br>
                  <a:rPr lang="en-US" dirty="0"/>
                </a:br>
                <a:r>
                  <a:rPr lang="en-US" i="1" dirty="0"/>
                  <a:t>Take your secret score, multiply it by </a:t>
                </a:r>
                <a:r>
                  <a:rPr lang="en-US" b="1" i="1" dirty="0"/>
                  <a:t>g</a:t>
                </a:r>
                <a:r>
                  <a:rPr lang="en-US" i="1" dirty="0"/>
                  <a:t>, and add </a:t>
                </a:r>
                <a:r>
                  <a:rPr lang="en-US" b="1" i="1" dirty="0"/>
                  <a:t>f</a:t>
                </a:r>
                <a:r>
                  <a:rPr lang="en-US" i="1" dirty="0"/>
                  <a:t>. Then, roll the two dice, sum up the pips to get </a:t>
                </a:r>
                <a:r>
                  <a:rPr lang="en-US" b="1" i="1" dirty="0"/>
                  <a:t>h</a:t>
                </a:r>
                <a:r>
                  <a:rPr lang="en-US" i="1" dirty="0"/>
                  <a:t>, and add this to the result. </a:t>
                </a:r>
                <a:endParaRPr lang="en-US" dirty="0"/>
              </a:p>
              <a:p>
                <a:pPr marL="0" indent="0">
                  <a:buNone/>
                </a:pPr>
                <a:r>
                  <a:rPr lang="en-US" dirty="0"/>
                  <a:t>	(in other words,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m:t>
                        </m:r>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𝑗</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𝑖</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h</m:t>
                        </m:r>
                      </m:e>
                      <m:sub>
                        <m:r>
                          <a:rPr lang="en-US" b="0" i="1" smtClean="0">
                            <a:latin typeface="Cambria Math" panose="02040503050406030204" pitchFamily="18" charset="0"/>
                          </a:rPr>
                          <m:t>𝑖𝑗</m:t>
                        </m:r>
                      </m:sub>
                    </m:sSub>
                  </m:oMath>
                </a14:m>
                <a:r>
                  <a:rPr lang="en-US" dirty="0"/>
                  <a:t>)</a:t>
                </a:r>
                <a:endParaRPr lang="en-US" b="1"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67285" y="1825625"/>
                <a:ext cx="11774659" cy="4351338"/>
              </a:xfrm>
              <a:blipFill>
                <a:blip r:embed="rId2"/>
                <a:stretch>
                  <a:fillRect l="-932" t="-2241"/>
                </a:stretch>
              </a:blipFill>
            </p:spPr>
            <p:txBody>
              <a:bodyPr/>
              <a:lstStyle/>
              <a:p>
                <a:r>
                  <a:rPr lang="en-US">
                    <a:noFill/>
                  </a:rPr>
                  <a:t> </a:t>
                </a:r>
              </a:p>
            </p:txBody>
          </p:sp>
        </mc:Fallback>
      </mc:AlternateContent>
    </p:spTree>
    <p:extLst>
      <p:ext uri="{BB962C8B-B14F-4D97-AF65-F5344CB8AC3E}">
        <p14:creationId xmlns:p14="http://schemas.microsoft.com/office/powerpoint/2010/main" val="27868223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67285" y="1825625"/>
                <a:ext cx="11774659" cy="4351338"/>
              </a:xfrm>
            </p:spPr>
            <p:txBody>
              <a:bodyPr/>
              <a:lstStyle/>
              <a:p>
                <a:r>
                  <a:rPr lang="en-US" dirty="0"/>
                  <a:t>This dice roll would be analogous to the </a:t>
                </a:r>
                <a:r>
                  <a:rPr lang="en-US" b="1" dirty="0"/>
                  <a:t>unique factor </a:t>
                </a:r>
                <a:r>
                  <a:rPr lang="en-US" dirty="0"/>
                  <a:t>(well not </a:t>
                </a:r>
                <a:r>
                  <a:rPr lang="en-US" i="1" dirty="0"/>
                  <a:t>really</a:t>
                </a:r>
                <a:r>
                  <a:rPr lang="en-US" dirty="0"/>
                  <a:t>, but bear with me for now)</a:t>
                </a:r>
              </a:p>
              <a:p>
                <a:r>
                  <a:rPr lang="en-US" dirty="0"/>
                  <a:t>As you can see, this value doesn’t depend on the secret score, but it’s still plausibly different for every participant </a:t>
                </a:r>
                <a:r>
                  <a:rPr lang="en-US" i="1" dirty="0" err="1"/>
                  <a:t>i</a:t>
                </a:r>
                <a:endParaRPr lang="en-US" dirty="0"/>
              </a:p>
              <a:p>
                <a:r>
                  <a:rPr lang="en-US" dirty="0"/>
                  <a:t>The dice roll is also different for every booth </a:t>
                </a:r>
                <a:r>
                  <a:rPr lang="en-US" i="1" dirty="0"/>
                  <a:t>j</a:t>
                </a:r>
                <a:r>
                  <a:rPr lang="en-US" dirty="0"/>
                  <a:t>, so dice in one booth do not affect the result in any other booth</a:t>
                </a:r>
                <a:br>
                  <a:rPr lang="en-US" dirty="0"/>
                </a:br>
                <a:br>
                  <a:rPr lang="en-US" dirty="0"/>
                </a:br>
                <a:r>
                  <a:rPr lang="en-US" i="1" dirty="0"/>
                  <a:t>Take your secret score, multiply it by </a:t>
                </a:r>
                <a:r>
                  <a:rPr lang="en-US" b="1" i="1" dirty="0"/>
                  <a:t>g</a:t>
                </a:r>
                <a:r>
                  <a:rPr lang="en-US" i="1" dirty="0"/>
                  <a:t>, and add </a:t>
                </a:r>
                <a:r>
                  <a:rPr lang="en-US" b="1" i="1" dirty="0"/>
                  <a:t>f</a:t>
                </a:r>
                <a:r>
                  <a:rPr lang="en-US" i="1" dirty="0"/>
                  <a:t>. Then, roll the two dice, sum up the pips to get </a:t>
                </a:r>
                <a:r>
                  <a:rPr lang="en-US" b="1" i="1" dirty="0"/>
                  <a:t>h</a:t>
                </a:r>
                <a:r>
                  <a:rPr lang="en-US" i="1" dirty="0"/>
                  <a:t>, and add this to the result. </a:t>
                </a:r>
                <a:endParaRPr lang="en-US" dirty="0"/>
              </a:p>
              <a:p>
                <a:pPr marL="0" indent="0">
                  <a:buNone/>
                </a:pPr>
                <a:r>
                  <a:rPr lang="en-US" dirty="0"/>
                  <a:t>	(in other words,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𝑖𝑗</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𝑓</m:t>
                        </m:r>
                      </m:e>
                      <m:sub>
                        <m:r>
                          <a:rPr lang="en-US" i="1">
                            <a:latin typeface="Cambria Math" panose="02040503050406030204" pitchFamily="18" charset="0"/>
                          </a:rPr>
                          <m:t>𝑗</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𝑗</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𝑠</m:t>
                        </m:r>
                      </m:e>
                      <m:sub>
                        <m:r>
                          <a:rPr lang="en-US" i="1">
                            <a:latin typeface="Cambria Math" panose="02040503050406030204" pitchFamily="18" charset="0"/>
                          </a:rPr>
                          <m:t>𝑖</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𝑖𝑗</m:t>
                        </m:r>
                      </m:sub>
                    </m:sSub>
                  </m:oMath>
                </a14:m>
                <a:r>
                  <a:rPr lang="en-US" dirty="0"/>
                  <a:t>)</a:t>
                </a:r>
                <a:endParaRPr lang="en-US" b="1"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67285" y="1825625"/>
                <a:ext cx="11774659" cy="4351338"/>
              </a:xfrm>
              <a:blipFill>
                <a:blip r:embed="rId2"/>
                <a:stretch>
                  <a:fillRect l="-932" t="-2241" b="-3361"/>
                </a:stretch>
              </a:blipFill>
            </p:spPr>
            <p:txBody>
              <a:bodyPr/>
              <a:lstStyle/>
              <a:p>
                <a:r>
                  <a:rPr lang="en-US">
                    <a:noFill/>
                  </a:rPr>
                  <a:t> </a:t>
                </a:r>
              </a:p>
            </p:txBody>
          </p:sp>
        </mc:Fallback>
      </mc:AlternateContent>
    </p:spTree>
    <p:extLst>
      <p:ext uri="{BB962C8B-B14F-4D97-AF65-F5344CB8AC3E}">
        <p14:creationId xmlns:p14="http://schemas.microsoft.com/office/powerpoint/2010/main" val="216652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p:txBody>
          <a:bodyPr>
            <a:normAutofit lnSpcReduction="10000"/>
          </a:bodyPr>
          <a:lstStyle/>
          <a:p>
            <a:r>
              <a:rPr lang="en-US" dirty="0"/>
              <a:t>Dice rolls are purely random, so they represent </a:t>
            </a:r>
            <a:r>
              <a:rPr lang="en-US" b="1" dirty="0"/>
              <a:t>random error</a:t>
            </a:r>
          </a:p>
          <a:p>
            <a:r>
              <a:rPr lang="en-US" dirty="0"/>
              <a:t>However, the </a:t>
            </a:r>
            <a:r>
              <a:rPr lang="en-US" b="1" dirty="0"/>
              <a:t>unique factors</a:t>
            </a:r>
            <a:r>
              <a:rPr lang="en-US" dirty="0"/>
              <a:t> are a bit more complicated – they do not represent only (unsystematic) random error</a:t>
            </a:r>
          </a:p>
          <a:p>
            <a:r>
              <a:rPr lang="en-US" dirty="0"/>
              <a:t>They also represent systematic effects that affect only the one particular MV in question – this is called the </a:t>
            </a:r>
            <a:r>
              <a:rPr lang="en-US" b="1" dirty="0"/>
              <a:t>specific factor</a:t>
            </a:r>
            <a:r>
              <a:rPr lang="en-US" dirty="0"/>
              <a:t> </a:t>
            </a:r>
          </a:p>
          <a:p>
            <a:r>
              <a:rPr lang="en-US" dirty="0"/>
              <a:t>Because the specific factor affects only one MV, we cannot disentangle it from the random error</a:t>
            </a:r>
          </a:p>
          <a:p>
            <a:r>
              <a:rPr lang="en-US" b="1" dirty="0"/>
              <a:t>Bottom line</a:t>
            </a:r>
            <a:r>
              <a:rPr lang="en-US" dirty="0"/>
              <a:t> - each unique factor has two components: </a:t>
            </a:r>
          </a:p>
          <a:p>
            <a:pPr lvl="1"/>
            <a:r>
              <a:rPr lang="en-US" dirty="0"/>
              <a:t>Specific factor</a:t>
            </a:r>
          </a:p>
          <a:p>
            <a:pPr lvl="1"/>
            <a:r>
              <a:rPr lang="en-US" dirty="0"/>
              <a:t>Error of measurement</a:t>
            </a:r>
          </a:p>
          <a:p>
            <a:pPr lvl="1"/>
            <a:endParaRPr lang="en-US" dirty="0"/>
          </a:p>
        </p:txBody>
      </p:sp>
    </p:spTree>
    <p:extLst>
      <p:ext uri="{BB962C8B-B14F-4D97-AF65-F5344CB8AC3E}">
        <p14:creationId xmlns:p14="http://schemas.microsoft.com/office/powerpoint/2010/main" val="33861892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419099" y="1690687"/>
            <a:ext cx="11353801" cy="4802187"/>
          </a:xfrm>
        </p:spPr>
        <p:txBody>
          <a:bodyPr>
            <a:normAutofit/>
          </a:bodyPr>
          <a:lstStyle/>
          <a:p>
            <a:pPr marL="0" indent="0">
              <a:buNone/>
            </a:pPr>
            <a:r>
              <a:rPr lang="en-US" dirty="0"/>
              <a:t>We can break down the variance of a given MV in the following way:</a:t>
            </a:r>
          </a:p>
          <a:p>
            <a:pPr marL="0" indent="0">
              <a:buNone/>
            </a:pPr>
            <a:endParaRPr lang="en-US" dirty="0"/>
          </a:p>
          <a:p>
            <a:pPr marL="0" indent="0" algn="ctr">
              <a:buNone/>
            </a:pPr>
            <a:r>
              <a:rPr lang="en-US" b="1" dirty="0"/>
              <a:t>Observed variance = Common variance + Unique variance</a:t>
            </a:r>
          </a:p>
          <a:p>
            <a:pPr marL="0" indent="0" algn="ctr">
              <a:buNone/>
            </a:pPr>
            <a:endParaRPr lang="en-US" dirty="0"/>
          </a:p>
          <a:p>
            <a:pPr marL="0" indent="0">
              <a:buNone/>
            </a:pPr>
            <a:r>
              <a:rPr lang="en-US" dirty="0"/>
              <a:t>…and because: </a:t>
            </a:r>
          </a:p>
          <a:p>
            <a:pPr marL="0" indent="0" algn="ctr">
              <a:buNone/>
            </a:pPr>
            <a:r>
              <a:rPr lang="en-US" b="1" dirty="0"/>
              <a:t>Unique variance = Specific variance + Error variance</a:t>
            </a:r>
          </a:p>
          <a:p>
            <a:pPr marL="0" indent="0">
              <a:buNone/>
            </a:pPr>
            <a:r>
              <a:rPr lang="en-US" dirty="0"/>
              <a:t>…then:</a:t>
            </a:r>
            <a:br>
              <a:rPr lang="en-US" dirty="0"/>
            </a:br>
            <a:endParaRPr lang="en-US" dirty="0"/>
          </a:p>
          <a:p>
            <a:pPr marL="0" indent="0" algn="ctr">
              <a:buNone/>
            </a:pPr>
            <a:r>
              <a:rPr lang="en-US" b="1" dirty="0"/>
              <a:t>Observed variance = Common variance + Specific variance + Error variance</a:t>
            </a:r>
          </a:p>
        </p:txBody>
      </p:sp>
    </p:spTree>
    <p:extLst>
      <p:ext uri="{BB962C8B-B14F-4D97-AF65-F5344CB8AC3E}">
        <p14:creationId xmlns:p14="http://schemas.microsoft.com/office/powerpoint/2010/main" val="35084778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19099" y="1811558"/>
                <a:ext cx="11353801" cy="4351338"/>
              </a:xfrm>
            </p:spPr>
            <p:txBody>
              <a:bodyPr/>
              <a:lstStyle/>
              <a:p>
                <a:pPr marL="0" indent="0" algn="ctr">
                  <a:buNone/>
                </a:pPr>
                <a:endParaRPr lang="en-US" b="1" dirty="0"/>
              </a:p>
              <a:p>
                <a:pPr marL="0" indent="0" algn="ctr">
                  <a:buNone/>
                </a:pPr>
                <a:r>
                  <a:rPr lang="en-US" b="1" dirty="0"/>
                  <a:t>Observed variance = Common variance + Specific variance + Error variance</a:t>
                </a:r>
              </a:p>
              <a:p>
                <a:pPr marL="0" indent="0">
                  <a:buNone/>
                </a:pPr>
                <a:endParaRPr lang="en-US" dirty="0"/>
              </a:p>
              <a:p>
                <a:pPr marL="0" indent="0">
                  <a:buNone/>
                </a:pPr>
                <a:endParaRPr lang="en-US" dirty="0"/>
              </a:p>
              <a:p>
                <a:pPr marL="0" indent="0">
                  <a:buNone/>
                </a:pPr>
                <a:r>
                  <a:rPr lang="en-US" b="1" dirty="0"/>
                  <a:t>Communality</a:t>
                </a:r>
                <a:r>
                  <a:rPr lang="en-US" dirty="0"/>
                  <a:t> = </a:t>
                </a:r>
                <a14:m>
                  <m:oMath xmlns:m="http://schemas.openxmlformats.org/officeDocument/2006/math">
                    <m:f>
                      <m:fPr>
                        <m:ctrlPr>
                          <a:rPr lang="en-US" i="1" smtClean="0">
                            <a:latin typeface="Cambria Math" panose="02040503050406030204" pitchFamily="18" charset="0"/>
                          </a:rPr>
                        </m:ctrlPr>
                      </m:fPr>
                      <m:num>
                        <m:r>
                          <m:rPr>
                            <m:sty m:val="p"/>
                          </m:rPr>
                          <a:rPr lang="en-US" b="0" i="0" smtClean="0">
                            <a:latin typeface="Cambria Math" panose="02040503050406030204" pitchFamily="18" charset="0"/>
                          </a:rPr>
                          <m:t>Common</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r>
                          <a:rPr lang="en-US" b="0" i="0" smtClean="0">
                            <a:latin typeface="Cambria Math" panose="02040503050406030204" pitchFamily="18" charset="0"/>
                          </a:rPr>
                          <m:t>  </m:t>
                        </m:r>
                      </m:num>
                      <m:den>
                        <m:r>
                          <m:rPr>
                            <m:sty m:val="p"/>
                          </m:rPr>
                          <a:rPr lang="en-US" b="0" i="0" smtClean="0">
                            <a:latin typeface="Cambria Math" panose="02040503050406030204" pitchFamily="18" charset="0"/>
                          </a:rPr>
                          <m:t>Observed</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den>
                    </m:f>
                    <m:r>
                      <a:rPr lang="en-US" b="0" i="0" smtClean="0">
                        <a:latin typeface="Cambria Math" panose="02040503050406030204" pitchFamily="18" charset="0"/>
                      </a:rPr>
                      <m:t>=1−</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Unique</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num>
                      <m:den>
                        <m:r>
                          <m:rPr>
                            <m:sty m:val="p"/>
                          </m:rPr>
                          <a:rPr lang="en-US" b="0" i="0" smtClean="0">
                            <a:latin typeface="Cambria Math" panose="02040503050406030204" pitchFamily="18" charset="0"/>
                          </a:rPr>
                          <m:t>Observed</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den>
                    </m:f>
                  </m:oMath>
                </a14:m>
                <a:endParaRPr lang="en-US" dirty="0"/>
              </a:p>
              <a:p>
                <a:pPr marL="0" indent="0">
                  <a:buNone/>
                </a:pPr>
                <a:r>
                  <a:rPr lang="en-US" dirty="0"/>
                  <a:t>		  = the proportion of observed variance due to common factors</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19099" y="1811558"/>
                <a:ext cx="11353801" cy="4351338"/>
              </a:xfrm>
              <a:blipFill>
                <a:blip r:embed="rId2"/>
                <a:stretch>
                  <a:fillRect l="-1128" r="-54"/>
                </a:stretch>
              </a:blipFill>
            </p:spPr>
            <p:txBody>
              <a:bodyPr/>
              <a:lstStyle/>
              <a:p>
                <a:r>
                  <a:rPr lang="en-US">
                    <a:noFill/>
                  </a:rPr>
                  <a:t> </a:t>
                </a:r>
              </a:p>
            </p:txBody>
          </p:sp>
        </mc:Fallback>
      </mc:AlternateContent>
    </p:spTree>
    <p:extLst>
      <p:ext uri="{BB962C8B-B14F-4D97-AF65-F5344CB8AC3E}">
        <p14:creationId xmlns:p14="http://schemas.microsoft.com/office/powerpoint/2010/main" val="7989416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19099" y="1690688"/>
                <a:ext cx="11353801" cy="4907060"/>
              </a:xfrm>
            </p:spPr>
            <p:txBody>
              <a:bodyPr>
                <a:normAutofit/>
              </a:bodyPr>
              <a:lstStyle/>
              <a:p>
                <a:r>
                  <a:rPr lang="en-US" dirty="0"/>
                  <a:t>Let’s (for the final time, I guess, sniff) revisit the thought experiment with the dice plot twist one more time:</a:t>
                </a:r>
                <a:br>
                  <a:rPr lang="en-US" dirty="0"/>
                </a:br>
                <a:endParaRPr lang="en-US" sz="3000" dirty="0"/>
              </a:p>
              <a:p>
                <a:pPr marL="0" indent="0" algn="just">
                  <a:buNone/>
                </a:pPr>
                <a:r>
                  <a:rPr lang="en-US" i="1" dirty="0"/>
                  <a:t>Take your secret score, multiply it by </a:t>
                </a:r>
                <a:r>
                  <a:rPr lang="en-US" b="1" i="1" dirty="0"/>
                  <a:t>g</a:t>
                </a:r>
                <a:r>
                  <a:rPr lang="en-US" i="1" dirty="0"/>
                  <a:t>, and add </a:t>
                </a:r>
                <a:r>
                  <a:rPr lang="en-US" b="1" i="1" dirty="0"/>
                  <a:t>f</a:t>
                </a:r>
                <a:r>
                  <a:rPr lang="en-US" i="1" dirty="0"/>
                  <a:t>. Then, roll the two dice, sum up the pips to get </a:t>
                </a:r>
                <a:r>
                  <a:rPr lang="en-US" b="1" i="1" dirty="0"/>
                  <a:t>h</a:t>
                </a:r>
                <a:r>
                  <a:rPr lang="en-US" i="1" dirty="0"/>
                  <a:t>, and add this to the result. </a:t>
                </a:r>
                <a:endParaRPr lang="en-US" dirty="0"/>
              </a:p>
              <a:p>
                <a:pPr marL="0" indent="0" algn="ctr">
                  <a:buNone/>
                </a:pPr>
                <a:r>
                  <a:rPr lang="en-US" dirty="0"/>
                  <a:t>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𝑖𝑗</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𝑓</m:t>
                        </m:r>
                      </m:e>
                      <m:sub>
                        <m:r>
                          <a:rPr lang="en-US" i="1">
                            <a:latin typeface="Cambria Math" panose="02040503050406030204" pitchFamily="18" charset="0"/>
                          </a:rPr>
                          <m:t>𝑗</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𝑗</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smtClean="0">
                            <a:latin typeface="Cambria Math" panose="02040503050406030204" pitchFamily="18" charset="0"/>
                          </a:rPr>
                          <m:t>𝑠</m:t>
                        </m:r>
                      </m:e>
                      <m:sub>
                        <m:r>
                          <a:rPr lang="en-US" i="1">
                            <a:latin typeface="Cambria Math" panose="02040503050406030204" pitchFamily="18" charset="0"/>
                          </a:rPr>
                          <m:t>𝑖</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𝑖𝑗</m:t>
                        </m:r>
                      </m:sub>
                    </m:sSub>
                  </m:oMath>
                </a14:m>
                <a:r>
                  <a:rPr lang="en-US" dirty="0"/>
                  <a:t>)</a:t>
                </a:r>
                <a14:m>
                  <m:oMath xmlns:m="http://schemas.openxmlformats.org/officeDocument/2006/math">
                    <m:r>
                      <a:rPr lang="cs-CZ" b="0" i="1" smtClean="0">
                        <a:latin typeface="Cambria Math" panose="02040503050406030204" pitchFamily="18" charset="0"/>
                      </a:rPr>
                      <m:t>   </m:t>
                    </m:r>
                  </m:oMath>
                </a14:m>
                <a:endParaRPr lang="en-US" dirty="0"/>
              </a:p>
              <a:p>
                <a:pPr marL="0" indent="0">
                  <a:buNone/>
                </a:pP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𝑖𝑗</m:t>
                        </m:r>
                      </m:sub>
                    </m:sSub>
                  </m:oMath>
                </a14:m>
                <a:r>
                  <a:rPr lang="en-US" dirty="0"/>
                  <a:t> - the number person </a:t>
                </a:r>
                <a:r>
                  <a:rPr lang="en-US" i="1" dirty="0" err="1"/>
                  <a:t>i</a:t>
                </a:r>
                <a:r>
                  <a:rPr lang="en-US" dirty="0"/>
                  <a:t> shouts out of booth </a:t>
                </a:r>
                <a:r>
                  <a:rPr lang="en-US" i="1" dirty="0"/>
                  <a:t>j</a:t>
                </a:r>
                <a:endParaRPr lang="en-US" dirty="0"/>
              </a:p>
              <a:p>
                <a:pPr marL="0" indent="0">
                  <a:buNone/>
                </a:pP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𝑗</m:t>
                        </m:r>
                      </m:sub>
                    </m:sSub>
                  </m:oMath>
                </a14:m>
                <a:r>
                  <a:rPr lang="en-US" dirty="0"/>
                  <a:t> - some constant for booth </a:t>
                </a:r>
                <a:r>
                  <a:rPr lang="en-US" i="1" dirty="0"/>
                  <a:t>j</a:t>
                </a:r>
                <a:br>
                  <a:rPr lang="en-US" i="1" dirty="0"/>
                </a:b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𝑗</m:t>
                        </m:r>
                      </m:sub>
                    </m:sSub>
                  </m:oMath>
                </a14:m>
                <a:r>
                  <a:rPr lang="en-US" dirty="0"/>
                  <a:t> - multiplier of the secret score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𝑠</m:t>
                        </m:r>
                      </m:e>
                      <m:sub>
                        <m:r>
                          <a:rPr lang="en-US" i="1">
                            <a:latin typeface="Cambria Math" panose="02040503050406030204" pitchFamily="18" charset="0"/>
                          </a:rPr>
                          <m:t>𝑖</m:t>
                        </m:r>
                      </m:sub>
                    </m:sSub>
                  </m:oMath>
                </a14:m>
                <a:r>
                  <a:rPr lang="en-US" dirty="0"/>
                  <a:t> for booth </a:t>
                </a:r>
                <a:r>
                  <a:rPr lang="en-US" i="1" dirty="0"/>
                  <a:t>j</a:t>
                </a:r>
                <a:endParaRPr lang="en-US" dirty="0"/>
              </a:p>
              <a:p>
                <a:pPr marL="0" indent="0">
                  <a:buNone/>
                </a:pPr>
                <a14:m>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𝑖𝑗</m:t>
                        </m:r>
                      </m:sub>
                    </m:sSub>
                  </m:oMath>
                </a14:m>
                <a:r>
                  <a:rPr lang="en-US" dirty="0"/>
                  <a:t> - result of random dice roll of person </a:t>
                </a:r>
                <a:r>
                  <a:rPr lang="en-US" i="1" dirty="0" err="1"/>
                  <a:t>i</a:t>
                </a:r>
                <a:r>
                  <a:rPr lang="en-US" dirty="0"/>
                  <a:t> in booth </a:t>
                </a:r>
                <a:r>
                  <a:rPr lang="en-US" i="1" dirty="0"/>
                  <a:t>j</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19099" y="1690688"/>
                <a:ext cx="11353801" cy="4907060"/>
              </a:xfrm>
              <a:blipFill>
                <a:blip r:embed="rId2"/>
                <a:stretch>
                  <a:fillRect l="-1128" t="-1988" r="-1074"/>
                </a:stretch>
              </a:blipFill>
            </p:spPr>
            <p:txBody>
              <a:bodyPr/>
              <a:lstStyle/>
              <a:p>
                <a:r>
                  <a:rPr lang="en-US">
                    <a:noFill/>
                  </a:rPr>
                  <a:t> </a:t>
                </a:r>
              </a:p>
            </p:txBody>
          </p:sp>
        </mc:Fallback>
      </mc:AlternateContent>
    </p:spTree>
    <p:extLst>
      <p:ext uri="{BB962C8B-B14F-4D97-AF65-F5344CB8AC3E}">
        <p14:creationId xmlns:p14="http://schemas.microsoft.com/office/powerpoint/2010/main" val="2163481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0960223" cy="4351338"/>
              </a:xfrm>
            </p:spPr>
            <p:txBody>
              <a:bodyPr>
                <a:normAutofit/>
              </a:bodyPr>
              <a:lstStyle/>
              <a:p>
                <a:r>
                  <a:rPr lang="en-US" dirty="0"/>
                  <a:t>The second booth contains the following instructions: </a:t>
                </a:r>
              </a:p>
              <a:p>
                <a:pPr marL="0" indent="0">
                  <a:buNone/>
                </a:pPr>
                <a:r>
                  <a:rPr lang="en-US" i="1" dirty="0"/>
                  <a:t>Take your secret score, multiply it by 1.2, add 8, and say the result out loud </a:t>
                </a:r>
                <a:endParaRPr lang="en-US" dirty="0"/>
              </a:p>
              <a:p>
                <a:pPr marL="0" indent="0">
                  <a:buNone/>
                </a:pPr>
                <a:r>
                  <a:rPr lang="en-US" dirty="0"/>
                  <a:t>	(in other words,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m:t>
                        </m:r>
                        <m:r>
                          <a:rPr lang="en-US" b="0" i="1" smtClean="0">
                            <a:latin typeface="Cambria Math" panose="02040503050406030204" pitchFamily="18" charset="0"/>
                          </a:rPr>
                          <m:t>2</m:t>
                        </m:r>
                      </m:sub>
                    </m:sSub>
                    <m:r>
                      <a:rPr lang="en-US" b="0" i="1" smtClean="0">
                        <a:latin typeface="Cambria Math" panose="02040503050406030204" pitchFamily="18" charset="0"/>
                      </a:rPr>
                      <m:t>=8+1.2∗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𝑖</m:t>
                        </m:r>
                      </m:sub>
                    </m:sSub>
                  </m:oMath>
                </a14:m>
                <a:r>
                  <a:rPr lang="en-US" dirty="0"/>
                  <a:t>)</a:t>
                </a:r>
                <a:endParaRPr lang="en-US"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0960223" cy="4351338"/>
              </a:xfrm>
              <a:blipFill>
                <a:blip r:embed="rId2"/>
                <a:stretch>
                  <a:fillRect l="-1112" t="-2241" r="-1279"/>
                </a:stretch>
              </a:blipFill>
            </p:spPr>
            <p:txBody>
              <a:bodyPr/>
              <a:lstStyle/>
              <a:p>
                <a:r>
                  <a:rPr lang="en-US">
                    <a:noFill/>
                  </a:rPr>
                  <a:t> </a:t>
                </a:r>
              </a:p>
            </p:txBody>
          </p:sp>
        </mc:Fallback>
      </mc:AlternateContent>
      <p:sp>
        <p:nvSpPr>
          <p:cNvPr id="7" name="Smiley Face 6">
            <a:extLst>
              <a:ext uri="{FF2B5EF4-FFF2-40B4-BE49-F238E27FC236}">
                <a16:creationId xmlns:a16="http://schemas.microsoft.com/office/drawing/2014/main" id="{1285E5DE-6563-4253-9B8E-930092A4026B}"/>
              </a:ext>
            </a:extLst>
          </p:cNvPr>
          <p:cNvSpPr/>
          <p:nvPr/>
        </p:nvSpPr>
        <p:spPr>
          <a:xfrm>
            <a:off x="1558033" y="4276426"/>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Smiley Face 7">
            <a:extLst>
              <a:ext uri="{FF2B5EF4-FFF2-40B4-BE49-F238E27FC236}">
                <a16:creationId xmlns:a16="http://schemas.microsoft.com/office/drawing/2014/main" id="{556EA1F6-A9EC-44A6-A34A-5310CDFA49E9}"/>
              </a:ext>
            </a:extLst>
          </p:cNvPr>
          <p:cNvSpPr/>
          <p:nvPr/>
        </p:nvSpPr>
        <p:spPr>
          <a:xfrm>
            <a:off x="4628225" y="4276426"/>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Smiley Face 8">
            <a:extLst>
              <a:ext uri="{FF2B5EF4-FFF2-40B4-BE49-F238E27FC236}">
                <a16:creationId xmlns:a16="http://schemas.microsoft.com/office/drawing/2014/main" id="{4205AE74-6914-4861-893D-4F48E5F627C4}"/>
              </a:ext>
            </a:extLst>
          </p:cNvPr>
          <p:cNvSpPr/>
          <p:nvPr/>
        </p:nvSpPr>
        <p:spPr>
          <a:xfrm>
            <a:off x="7904086" y="4185725"/>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06BA613-74BD-48E3-808C-1E0286283B43}"/>
                  </a:ext>
                </a:extLst>
              </p:cNvPr>
              <p:cNvSpPr txBox="1"/>
              <p:nvPr/>
            </p:nvSpPr>
            <p:spPr>
              <a:xfrm>
                <a:off x="5773444" y="4233777"/>
                <a:ext cx="1109709" cy="923330"/>
              </a:xfrm>
              <a:prstGeom prst="rect">
                <a:avLst/>
              </a:prstGeom>
              <a:noFill/>
            </p:spPr>
            <p:txBody>
              <a:bodyPr wrap="square" rtlCol="0">
                <a:spAutoFit/>
              </a:bodyPr>
              <a:lstStyle/>
              <a:p>
                <a:pPr/>
                <a:r>
                  <a:rPr lang="en-US" dirty="0"/>
                  <a:t>Person 2</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2</m:t>
                          </m:r>
                        </m:sub>
                      </m:sSub>
                      <m:r>
                        <a:rPr lang="en-US" b="0" i="1" smtClean="0">
                          <a:latin typeface="Cambria Math" panose="02040503050406030204" pitchFamily="18" charset="0"/>
                        </a:rPr>
                        <m:t>=0.5</m:t>
                      </m:r>
                    </m:oMath>
                  </m:oMathPara>
                </a14:m>
                <a:br>
                  <a:rPr lang="en-US" b="0" dirty="0"/>
                </a:br>
                <a:r>
                  <a:rPr lang="en-US" b="0" dirty="0"/>
                  <a:t>“8.6”</a:t>
                </a:r>
                <a:endParaRPr lang="en-US" dirty="0"/>
              </a:p>
            </p:txBody>
          </p:sp>
        </mc:Choice>
        <mc:Fallback xmlns="">
          <p:sp>
            <p:nvSpPr>
              <p:cNvPr id="11" name="TextBox 10">
                <a:extLst>
                  <a:ext uri="{FF2B5EF4-FFF2-40B4-BE49-F238E27FC236}">
                    <a16:creationId xmlns:a16="http://schemas.microsoft.com/office/drawing/2014/main" id="{C06BA613-74BD-48E3-808C-1E0286283B43}"/>
                  </a:ext>
                </a:extLst>
              </p:cNvPr>
              <p:cNvSpPr txBox="1">
                <a:spLocks noRot="1" noChangeAspect="1" noMove="1" noResize="1" noEditPoints="1" noAdjustHandles="1" noChangeArrowheads="1" noChangeShapeType="1" noTextEdit="1"/>
              </p:cNvSpPr>
              <p:nvPr/>
            </p:nvSpPr>
            <p:spPr>
              <a:xfrm>
                <a:off x="5773444" y="4233777"/>
                <a:ext cx="1109709" cy="923330"/>
              </a:xfrm>
              <a:prstGeom prst="rect">
                <a:avLst/>
              </a:prstGeom>
              <a:blipFill>
                <a:blip r:embed="rId3"/>
                <a:stretch>
                  <a:fillRect l="-4396" t="-3974" b="-99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E568CB8-5686-4389-A6E2-A2239AB91D74}"/>
                  </a:ext>
                </a:extLst>
              </p:cNvPr>
              <p:cNvSpPr txBox="1"/>
              <p:nvPr/>
            </p:nvSpPr>
            <p:spPr>
              <a:xfrm>
                <a:off x="9077417" y="4233777"/>
                <a:ext cx="1109709" cy="923330"/>
              </a:xfrm>
              <a:prstGeom prst="rect">
                <a:avLst/>
              </a:prstGeom>
              <a:noFill/>
            </p:spPr>
            <p:txBody>
              <a:bodyPr wrap="square" rtlCol="0">
                <a:spAutoFit/>
              </a:bodyPr>
              <a:lstStyle/>
              <a:p>
                <a:pPr/>
                <a:r>
                  <a:rPr lang="en-US" dirty="0"/>
                  <a:t>Person 3</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3</m:t>
                          </m:r>
                        </m:sub>
                      </m:sSub>
                      <m:r>
                        <a:rPr lang="en-US" b="0" i="1" smtClean="0">
                          <a:latin typeface="Cambria Math" panose="02040503050406030204" pitchFamily="18" charset="0"/>
                        </a:rPr>
                        <m:t>=−1</m:t>
                      </m:r>
                    </m:oMath>
                  </m:oMathPara>
                </a14:m>
                <a:br>
                  <a:rPr lang="en-US" dirty="0"/>
                </a:br>
                <a:r>
                  <a:rPr lang="en-US" dirty="0"/>
                  <a:t>“6.8”</a:t>
                </a:r>
              </a:p>
            </p:txBody>
          </p:sp>
        </mc:Choice>
        <mc:Fallback xmlns="">
          <p:sp>
            <p:nvSpPr>
              <p:cNvPr id="12" name="TextBox 11">
                <a:extLst>
                  <a:ext uri="{FF2B5EF4-FFF2-40B4-BE49-F238E27FC236}">
                    <a16:creationId xmlns:a16="http://schemas.microsoft.com/office/drawing/2014/main" id="{EE568CB8-5686-4389-A6E2-A2239AB91D74}"/>
                  </a:ext>
                </a:extLst>
              </p:cNvPr>
              <p:cNvSpPr txBox="1">
                <a:spLocks noRot="1" noChangeAspect="1" noMove="1" noResize="1" noEditPoints="1" noAdjustHandles="1" noChangeArrowheads="1" noChangeShapeType="1" noTextEdit="1"/>
              </p:cNvSpPr>
              <p:nvPr/>
            </p:nvSpPr>
            <p:spPr>
              <a:xfrm>
                <a:off x="9077417" y="4233777"/>
                <a:ext cx="1109709" cy="923330"/>
              </a:xfrm>
              <a:prstGeom prst="rect">
                <a:avLst/>
              </a:prstGeom>
              <a:blipFill>
                <a:blip r:embed="rId4"/>
                <a:stretch>
                  <a:fillRect l="-4396" t="-3974" b="-99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CD3A3A14-7E51-48EE-86E6-2BB6CC3F05FD}"/>
                  </a:ext>
                </a:extLst>
              </p:cNvPr>
              <p:cNvSpPr txBox="1"/>
              <p:nvPr/>
            </p:nvSpPr>
            <p:spPr>
              <a:xfrm>
                <a:off x="2737282" y="4327742"/>
                <a:ext cx="1109709" cy="923330"/>
              </a:xfrm>
              <a:prstGeom prst="rect">
                <a:avLst/>
              </a:prstGeom>
              <a:noFill/>
            </p:spPr>
            <p:txBody>
              <a:bodyPr wrap="square" rtlCol="0">
                <a:spAutoFit/>
              </a:bodyPr>
              <a:lstStyle/>
              <a:p>
                <a:pPr/>
                <a:r>
                  <a:rPr lang="en-US" dirty="0"/>
                  <a:t>Person 1</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1</m:t>
                          </m:r>
                        </m:sub>
                      </m:sSub>
                      <m:r>
                        <a:rPr lang="en-US" b="0" i="1" smtClean="0">
                          <a:latin typeface="Cambria Math" panose="02040503050406030204" pitchFamily="18" charset="0"/>
                        </a:rPr>
                        <m:t>=3</m:t>
                      </m:r>
                    </m:oMath>
                  </m:oMathPara>
                </a14:m>
                <a:br>
                  <a:rPr lang="en-US" dirty="0"/>
                </a:br>
                <a:r>
                  <a:rPr lang="en-US" dirty="0"/>
                  <a:t>“11.6”</a:t>
                </a:r>
              </a:p>
            </p:txBody>
          </p:sp>
        </mc:Choice>
        <mc:Fallback xmlns="">
          <p:sp>
            <p:nvSpPr>
              <p:cNvPr id="13" name="TextBox 12">
                <a:extLst>
                  <a:ext uri="{FF2B5EF4-FFF2-40B4-BE49-F238E27FC236}">
                    <a16:creationId xmlns:a16="http://schemas.microsoft.com/office/drawing/2014/main" id="{CD3A3A14-7E51-48EE-86E6-2BB6CC3F05FD}"/>
                  </a:ext>
                </a:extLst>
              </p:cNvPr>
              <p:cNvSpPr txBox="1">
                <a:spLocks noRot="1" noChangeAspect="1" noMove="1" noResize="1" noEditPoints="1" noAdjustHandles="1" noChangeArrowheads="1" noChangeShapeType="1" noTextEdit="1"/>
              </p:cNvSpPr>
              <p:nvPr/>
            </p:nvSpPr>
            <p:spPr>
              <a:xfrm>
                <a:off x="2737282" y="4327742"/>
                <a:ext cx="1109709" cy="923330"/>
              </a:xfrm>
              <a:prstGeom prst="rect">
                <a:avLst/>
              </a:prstGeom>
              <a:blipFill>
                <a:blip r:embed="rId5"/>
                <a:stretch>
                  <a:fillRect l="-4396" t="-3974" b="-9934"/>
                </a:stretch>
              </a:blipFill>
            </p:spPr>
            <p:txBody>
              <a:bodyPr/>
              <a:lstStyle/>
              <a:p>
                <a:r>
                  <a:rPr lang="en-US">
                    <a:noFill/>
                  </a:rPr>
                  <a:t> </a:t>
                </a:r>
              </a:p>
            </p:txBody>
          </p:sp>
        </mc:Fallback>
      </mc:AlternateContent>
    </p:spTree>
    <p:extLst>
      <p:ext uri="{BB962C8B-B14F-4D97-AF65-F5344CB8AC3E}">
        <p14:creationId xmlns:p14="http://schemas.microsoft.com/office/powerpoint/2010/main" val="4325690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199" y="1825625"/>
                <a:ext cx="11353801" cy="4351338"/>
              </a:xfrm>
            </p:spPr>
            <p:txBody>
              <a:bodyPr>
                <a:normAutofit fontScale="92500"/>
              </a:bodyPr>
              <a:lstStyle/>
              <a:p>
                <a:pPr marL="0" indent="0">
                  <a:buNone/>
                </a:pPr>
                <a:r>
                  <a:rPr lang="cs-CZ" dirty="0"/>
                  <a:t>The mathematical expression of the Common Factor Model:</a:t>
                </a:r>
              </a:p>
              <a:p>
                <a:pPr marL="0" indent="0">
                  <a:buNone/>
                </a:pPr>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 </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𝜇</m:t>
                          </m:r>
                        </m:e>
                        <m:sub>
                          <m:r>
                            <a:rPr lang="cs-CZ" sz="3000" b="0" i="1" smtClean="0">
                              <a:latin typeface="Cambria Math" panose="02040503050406030204" pitchFamily="18" charset="0"/>
                            </a:rPr>
                            <m:t>𝑗</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1</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1</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2</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2</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𝑗𝑚</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𝑖𝑚</m:t>
                          </m:r>
                        </m:sub>
                      </m:sSub>
                      <m:r>
                        <a:rPr lang="cs-CZ" sz="3000" b="0" i="1" smtClean="0">
                          <a:latin typeface="Cambria Math" panose="02040503050406030204" pitchFamily="18" charset="0"/>
                        </a:rPr>
                        <m:t>+</m:t>
                      </m:r>
                      <m:r>
                        <a:rPr lang="en-US" sz="3000" b="0" i="1" smtClean="0">
                          <a:latin typeface="Cambria Math" panose="02040503050406030204" pitchFamily="18" charset="0"/>
                        </a:rPr>
                        <m:t>1</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oMath>
                  </m:oMathPara>
                </a14:m>
                <a:endParaRPr lang="cs-CZ" dirty="0"/>
              </a:p>
              <a:p>
                <a:pPr marL="0" indent="0">
                  <a:buNone/>
                </a:pPr>
                <a:r>
                  <a:rPr lang="cs-CZ" dirty="0"/>
                  <a:t>			Mean +      Common factor part            + Unique factor part    </a:t>
                </a:r>
              </a:p>
              <a:p>
                <a:pPr marL="0" indent="0">
                  <a:buNone/>
                </a:pPr>
                <a:r>
                  <a:rPr lang="cs-CZ" dirty="0"/>
                  <a:t> </a:t>
                </a:r>
              </a:p>
              <a:p>
                <a:pPr marL="0" indent="0">
                  <a:buNone/>
                </a:pPr>
                <a14:m>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oMath>
                </a14:m>
                <a:r>
                  <a:rPr lang="cs-CZ" sz="3000" dirty="0"/>
                  <a:t> is the score of person </a:t>
                </a:r>
                <a:r>
                  <a:rPr lang="cs-CZ" sz="3000" i="1" dirty="0"/>
                  <a:t>i</a:t>
                </a:r>
                <a:r>
                  <a:rPr lang="cs-CZ" sz="3000" dirty="0"/>
                  <a:t> on manifest variable </a:t>
                </a:r>
                <a:r>
                  <a:rPr lang="cs-CZ" sz="3000" i="1" dirty="0"/>
                  <a:t>j</a:t>
                </a:r>
                <a:endParaRPr lang="cs-CZ" sz="3000" dirty="0"/>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𝜇</m:t>
                        </m:r>
                      </m:e>
                      <m:sub>
                        <m:r>
                          <a:rPr lang="cs-CZ" sz="3000" b="0" i="1" smtClean="0">
                            <a:latin typeface="Cambria Math" panose="02040503050406030204" pitchFamily="18" charset="0"/>
                          </a:rPr>
                          <m:t>𝑗</m:t>
                        </m:r>
                      </m:sub>
                    </m:sSub>
                  </m:oMath>
                </a14:m>
                <a:r>
                  <a:rPr lang="cs-CZ" sz="3000" dirty="0"/>
                  <a:t> is the mean of manifest variable </a:t>
                </a:r>
                <a:r>
                  <a:rPr lang="cs-CZ" sz="3000" i="1" dirty="0"/>
                  <a:t>j</a:t>
                </a:r>
                <a:endParaRPr lang="cs-CZ" sz="3000" dirty="0"/>
              </a:p>
              <a:p>
                <a:pPr marL="0" indent="0">
                  <a:buNone/>
                </a:pPr>
                <a:endParaRPr lang="cs-CZ" sz="3000" dirty="0"/>
              </a:p>
              <a:p>
                <a:pPr marL="0" indent="0">
                  <a:buNone/>
                </a:pPr>
                <a14:m>
                  <m:oMathPara xmlns:m="http://schemas.openxmlformats.org/officeDocument/2006/math">
                    <m:oMathParaPr>
                      <m:jc m:val="left"/>
                    </m:oMathParaPr>
                    <m:oMath xmlns:m="http://schemas.openxmlformats.org/officeDocument/2006/math">
                      <m:r>
                        <a:rPr lang="cs-CZ" b="0" i="1" smtClean="0">
                          <a:latin typeface="Cambria Math" panose="02040503050406030204" pitchFamily="18" charset="0"/>
                        </a:rPr>
                        <m:t>    </m:t>
                      </m:r>
                    </m:oMath>
                  </m:oMathPara>
                </a14:m>
                <a:endParaRPr lang="cs-CZ" dirty="0"/>
              </a:p>
              <a:p>
                <a:pPr marL="0" indent="0">
                  <a:buNone/>
                </a:pPr>
                <a:endParaRPr lang="en-US" dirty="0"/>
              </a:p>
              <a:p>
                <a:pPr marL="0" indent="0">
                  <a:buNone/>
                </a:pPr>
                <a:endParaRPr lang="en-US" dirty="0"/>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351338"/>
              </a:xfrm>
              <a:blipFill>
                <a:blip r:embed="rId2"/>
                <a:stretch>
                  <a:fillRect l="-913" t="-2101"/>
                </a:stretch>
              </a:blipFill>
            </p:spPr>
            <p:txBody>
              <a:bodyPr/>
              <a:lstStyle/>
              <a:p>
                <a:r>
                  <a:rPr lang="en-US">
                    <a:noFill/>
                  </a:rPr>
                  <a:t> </a:t>
                </a:r>
              </a:p>
            </p:txBody>
          </p:sp>
        </mc:Fallback>
      </mc:AlternateContent>
    </p:spTree>
    <p:extLst>
      <p:ext uri="{BB962C8B-B14F-4D97-AF65-F5344CB8AC3E}">
        <p14:creationId xmlns:p14="http://schemas.microsoft.com/office/powerpoint/2010/main" val="37437506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1353801" cy="4898732"/>
              </a:xfrm>
            </p:spPr>
            <p:txBody>
              <a:bodyPr>
                <a:normAutofit fontScale="92500" lnSpcReduction="10000"/>
              </a:bodyPr>
              <a:lstStyle/>
              <a:p>
                <a:pPr marL="0" indent="0">
                  <a:buNone/>
                </a:pPr>
                <a:r>
                  <a:rPr lang="cs-CZ" dirty="0"/>
                  <a:t>The mathematical expression of the Common Factor Model:</a:t>
                </a:r>
              </a:p>
              <a:p>
                <a:pPr marL="0" indent="0">
                  <a:buNone/>
                </a:pPr>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 </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𝜇</m:t>
                          </m:r>
                        </m:e>
                        <m:sub>
                          <m:r>
                            <a:rPr lang="cs-CZ" sz="3000" b="0" i="1" smtClean="0">
                              <a:latin typeface="Cambria Math" panose="02040503050406030204" pitchFamily="18" charset="0"/>
                            </a:rPr>
                            <m:t>𝑗</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1</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1</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2</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2</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𝑗𝑚</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𝑖𝑚</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en-US" sz="3000" b="0" i="1" smtClean="0">
                              <a:latin typeface="Cambria Math" panose="02040503050406030204" pitchFamily="18" charset="0"/>
                            </a:rPr>
                            <m:t>1</m:t>
                          </m:r>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oMath>
                  </m:oMathPara>
                </a14:m>
                <a:endParaRPr lang="cs-CZ" dirty="0"/>
              </a:p>
              <a:p>
                <a:pPr marL="0" indent="0">
                  <a:buNone/>
                </a:pPr>
                <a:r>
                  <a:rPr lang="cs-CZ" dirty="0"/>
                  <a:t>			Mean +      Common factor part            + Unique factor part    </a:t>
                </a:r>
              </a:p>
              <a:p>
                <a:pPr marL="0" indent="0">
                  <a:buNone/>
                </a:pPr>
                <a:r>
                  <a:rPr lang="cs-CZ" dirty="0"/>
                  <a:t> </a:t>
                </a:r>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𝑖𝑘</m:t>
                        </m:r>
                      </m:sub>
                    </m:sSub>
                  </m:oMath>
                </a14:m>
                <a:r>
                  <a:rPr lang="cs-CZ" sz="3000" dirty="0"/>
                  <a:t> is the common factor score of person </a:t>
                </a:r>
                <a:r>
                  <a:rPr lang="cs-CZ" sz="3000" i="1" dirty="0"/>
                  <a:t>i</a:t>
                </a:r>
                <a:r>
                  <a:rPr lang="cs-CZ" sz="3000" dirty="0"/>
                  <a:t> on factor </a:t>
                </a:r>
                <a:r>
                  <a:rPr lang="cs-CZ" sz="3000" i="1" dirty="0"/>
                  <a:t>k</a:t>
                </a:r>
                <a:r>
                  <a:rPr lang="cs-CZ" sz="3000" dirty="0"/>
                  <a:t> (latent variable score)</a:t>
                </a:r>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𝑗𝑘</m:t>
                        </m:r>
                      </m:sub>
                    </m:sSub>
                  </m:oMath>
                </a14:m>
                <a:r>
                  <a:rPr lang="cs-CZ" sz="3000" dirty="0"/>
                  <a:t> is the factor loading (regression weight) of MV </a:t>
                </a:r>
                <a:r>
                  <a:rPr lang="cs-CZ" sz="3000" i="1" dirty="0"/>
                  <a:t>j</a:t>
                </a:r>
                <a:r>
                  <a:rPr lang="cs-CZ" sz="3000" dirty="0"/>
                  <a:t> on factor </a:t>
                </a:r>
                <a:r>
                  <a:rPr lang="cs-CZ" sz="3000" i="1" dirty="0"/>
                  <a:t>k</a:t>
                </a:r>
                <a:endParaRPr lang="cs-CZ" sz="3000" dirty="0"/>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oMath>
                </a14:m>
                <a:r>
                  <a:rPr lang="cs-CZ" sz="3000" dirty="0"/>
                  <a:t> is the unique factor score of person </a:t>
                </a:r>
                <a:r>
                  <a:rPr lang="cs-CZ" sz="3000" i="1" dirty="0"/>
                  <a:t>i</a:t>
                </a:r>
                <a:r>
                  <a:rPr lang="cs-CZ" sz="3000" dirty="0"/>
                  <a:t> on unique factor </a:t>
                </a:r>
                <a:r>
                  <a:rPr lang="cs-CZ" sz="3000" i="1" dirty="0"/>
                  <a:t>j</a:t>
                </a:r>
                <a:r>
                  <a:rPr lang="cs-CZ" sz="3000" dirty="0"/>
                  <a:t> (also latent)</a:t>
                </a:r>
              </a:p>
              <a:p>
                <a:pPr marL="0" indent="0">
                  <a:buNone/>
                </a:pPr>
                <a:r>
                  <a:rPr lang="cs-CZ" sz="3000" dirty="0"/>
                  <a:t>	...the unique factor score consists of a specific part and an error part:</a:t>
                </a:r>
              </a:p>
              <a:p>
                <a:pPr marL="0" indent="0">
                  <a:buNone/>
                </a:pPr>
                <a14:m>
                  <m:oMathPara xmlns:m="http://schemas.openxmlformats.org/officeDocument/2006/math">
                    <m:oMathParaPr>
                      <m:jc m:val="center"/>
                    </m:oMathParaPr>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 </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𝑠</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𝑒</m:t>
                          </m:r>
                        </m:e>
                        <m:sub>
                          <m:r>
                            <a:rPr lang="cs-CZ" sz="3000" b="0" i="1" smtClean="0">
                              <a:latin typeface="Cambria Math" panose="02040503050406030204" pitchFamily="18" charset="0"/>
                            </a:rPr>
                            <m:t>𝑖𝑗</m:t>
                          </m:r>
                        </m:sub>
                      </m:sSub>
                    </m:oMath>
                  </m:oMathPara>
                </a14:m>
                <a:endParaRPr lang="cs-CZ" sz="3000" dirty="0"/>
              </a:p>
              <a:p>
                <a:pPr marL="0" indent="0">
                  <a:buNone/>
                </a:pPr>
                <a14:m>
                  <m:oMathPara xmlns:m="http://schemas.openxmlformats.org/officeDocument/2006/math">
                    <m:oMathParaPr>
                      <m:jc m:val="left"/>
                    </m:oMathParaPr>
                    <m:oMath xmlns:m="http://schemas.openxmlformats.org/officeDocument/2006/math">
                      <m:r>
                        <a:rPr lang="cs-CZ" b="0" i="1" smtClean="0">
                          <a:latin typeface="Cambria Math" panose="02040503050406030204" pitchFamily="18" charset="0"/>
                        </a:rPr>
                        <m:t>    </m:t>
                      </m:r>
                    </m:oMath>
                  </m:oMathPara>
                </a14:m>
                <a:endParaRPr lang="cs-CZ" dirty="0"/>
              </a:p>
              <a:p>
                <a:pPr marL="0" indent="0">
                  <a:buNone/>
                </a:pPr>
                <a:endParaRPr lang="en-US" dirty="0"/>
              </a:p>
              <a:p>
                <a:pPr marL="0" indent="0">
                  <a:buNone/>
                </a:pP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898732"/>
              </a:xfrm>
              <a:blipFill>
                <a:blip r:embed="rId2"/>
                <a:stretch>
                  <a:fillRect l="-913" t="-2488"/>
                </a:stretch>
              </a:blipFill>
            </p:spPr>
            <p:txBody>
              <a:bodyPr/>
              <a:lstStyle/>
              <a:p>
                <a:r>
                  <a:rPr lang="en-US">
                    <a:noFill/>
                  </a:rPr>
                  <a:t> </a:t>
                </a:r>
              </a:p>
            </p:txBody>
          </p:sp>
        </mc:Fallback>
      </mc:AlternateContent>
    </p:spTree>
    <p:extLst>
      <p:ext uri="{BB962C8B-B14F-4D97-AF65-F5344CB8AC3E}">
        <p14:creationId xmlns:p14="http://schemas.microsoft.com/office/powerpoint/2010/main" val="33437333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1353801" cy="4898732"/>
              </a:xfrm>
            </p:spPr>
            <p:txBody>
              <a:bodyPr>
                <a:normAutofit/>
              </a:bodyPr>
              <a:lstStyle/>
              <a:p>
                <a:pPr marL="0" indent="0">
                  <a:buNone/>
                </a:pPr>
                <a:r>
                  <a:rPr lang="cs-CZ" sz="3000" dirty="0"/>
                  <a:t>We mentioned variances before – do not confuse the scores (</a:t>
                </a:r>
                <a14:m>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oMath>
                </a14:m>
                <a:r>
                  <a:rPr lang="cs-CZ" sz="3000" dirty="0"/>
                  <a:t>,</a:t>
                </a:r>
                <a:r>
                  <a:rPr lang="cs-CZ" sz="3000" b="0" dirty="0"/>
                  <a:t> </a:t>
                </a: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𝑖𝑘</m:t>
                        </m:r>
                      </m:sub>
                    </m:sSub>
                  </m:oMath>
                </a14:m>
                <a:r>
                  <a:rPr lang="cs-CZ" sz="3000" dirty="0"/>
                  <a:t>...) with the variances of those scores </a:t>
                </a:r>
                <a:r>
                  <a:rPr lang="en-US" sz="3000" dirty="0"/>
                  <a:t>[</a:t>
                </a:r>
                <a:r>
                  <a:rPr lang="cs-CZ" sz="3000" dirty="0"/>
                  <a:t>var(</a:t>
                </a:r>
                <a14:m>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𝑗</m:t>
                        </m:r>
                      </m:sub>
                    </m:sSub>
                  </m:oMath>
                </a14:m>
                <a:r>
                  <a:rPr lang="cs-CZ" sz="3000" dirty="0"/>
                  <a:t>), var(</a:t>
                </a: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𝑘</m:t>
                        </m:r>
                      </m:sub>
                    </m:sSub>
                  </m:oMath>
                </a14:m>
                <a:r>
                  <a:rPr lang="cs-CZ" sz="3000" dirty="0"/>
                  <a:t>)</a:t>
                </a:r>
                <a:r>
                  <a:rPr lang="en-US" sz="3000" dirty="0"/>
                  <a:t>]</a:t>
                </a:r>
                <a:r>
                  <a:rPr lang="cs-CZ" sz="3000" dirty="0"/>
                  <a:t>, which is how these scores vary across persons. </a:t>
                </a:r>
              </a:p>
              <a:p>
                <a:pPr marL="0" indent="0">
                  <a:buNone/>
                </a:pPr>
                <a:endParaRPr lang="cs-CZ" sz="3000" dirty="0"/>
              </a:p>
              <a:p>
                <a:pPr marL="0" indent="0">
                  <a:buNone/>
                </a:pPr>
                <a:r>
                  <a:rPr lang="cs-CZ" sz="3000" dirty="0"/>
                  <a:t>The model can be re-written by subtracting the mean from both sides: </a:t>
                </a:r>
              </a:p>
              <a:p>
                <a:pPr marL="0" indent="0">
                  <a:buNone/>
                </a:pPr>
                <a:endParaRPr lang="cs-CZ" sz="3000" dirty="0"/>
              </a:p>
              <a:p>
                <a:pPr marL="0" indent="0">
                  <a:buNone/>
                </a:pPr>
                <a14:m>
                  <m:oMathPara xmlns:m="http://schemas.openxmlformats.org/officeDocument/2006/math">
                    <m:oMathParaPr>
                      <m:jc m:val="center"/>
                    </m:oMathParaPr>
                    <m:oMath xmlns:m="http://schemas.openxmlformats.org/officeDocument/2006/math">
                      <m:r>
                        <a:rPr lang="cs-CZ" b="0" i="1" smtClean="0">
                          <a:latin typeface="Cambria Math" panose="02040503050406030204" pitchFamily="18" charset="0"/>
                        </a:rPr>
                        <m:t> </m:t>
                      </m:r>
                      <m:sSub>
                        <m:sSubPr>
                          <m:ctrlPr>
                            <a:rPr lang="cs-CZ" i="1">
                              <a:latin typeface="Cambria Math" panose="02040503050406030204" pitchFamily="18" charset="0"/>
                            </a:rPr>
                          </m:ctrlPr>
                        </m:sSubPr>
                        <m:e>
                          <m:r>
                            <a:rPr lang="cs-CZ" i="1">
                              <a:latin typeface="Cambria Math" panose="02040503050406030204" pitchFamily="18" charset="0"/>
                            </a:rPr>
                            <m:t>𝑥</m:t>
                          </m:r>
                        </m:e>
                        <m:sub>
                          <m:r>
                            <a:rPr lang="cs-CZ" i="1">
                              <a:latin typeface="Cambria Math" panose="02040503050406030204" pitchFamily="18" charset="0"/>
                            </a:rPr>
                            <m:t>𝑖𝑗</m:t>
                          </m:r>
                        </m:sub>
                      </m:sSub>
                      <m:r>
                        <a:rPr lang="cs-CZ" b="0" i="1" smtClean="0">
                          <a:latin typeface="Cambria Math" panose="02040503050406030204" pitchFamily="18" charset="0"/>
                        </a:rPr>
                        <m:t>−</m:t>
                      </m:r>
                      <m:sSub>
                        <m:sSubPr>
                          <m:ctrlPr>
                            <a:rPr lang="cs-CZ" i="1" smtClean="0">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𝜇</m:t>
                          </m:r>
                        </m:e>
                        <m:sub>
                          <m:r>
                            <a:rPr lang="cs-CZ" i="1">
                              <a:latin typeface="Cambria Math" panose="02040503050406030204" pitchFamily="18" charset="0"/>
                            </a:rPr>
                            <m:t>𝑗</m:t>
                          </m:r>
                        </m:sub>
                      </m:sSub>
                      <m:r>
                        <a:rPr lang="cs-CZ" i="1">
                          <a:latin typeface="Cambria Math" panose="02040503050406030204" pitchFamily="18" charset="0"/>
                        </a:rPr>
                        <m:t>= </m:t>
                      </m:r>
                      <m:sSub>
                        <m:sSubPr>
                          <m:ctrlPr>
                            <a:rPr lang="cs-CZ" i="1">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𝜆</m:t>
                          </m:r>
                        </m:e>
                        <m:sub>
                          <m:r>
                            <a:rPr lang="cs-CZ" i="1">
                              <a:latin typeface="Cambria Math" panose="02040503050406030204" pitchFamily="18" charset="0"/>
                            </a:rPr>
                            <m:t>𝑗</m:t>
                          </m:r>
                          <m:r>
                            <a:rPr lang="cs-CZ" i="1">
                              <a:latin typeface="Cambria Math" panose="02040503050406030204" pitchFamily="18" charset="0"/>
                            </a:rPr>
                            <m:t>1</m:t>
                          </m:r>
                        </m:sub>
                      </m:sSub>
                      <m:sSub>
                        <m:sSubPr>
                          <m:ctrlPr>
                            <a:rPr lang="cs-CZ" i="1">
                              <a:latin typeface="Cambria Math" panose="02040503050406030204" pitchFamily="18" charset="0"/>
                            </a:rPr>
                          </m:ctrlPr>
                        </m:sSubPr>
                        <m:e>
                          <m:r>
                            <a:rPr lang="cs-CZ" i="1">
                              <a:latin typeface="Cambria Math" panose="02040503050406030204" pitchFamily="18" charset="0"/>
                            </a:rPr>
                            <m:t>𝑧</m:t>
                          </m:r>
                        </m:e>
                        <m:sub>
                          <m:r>
                            <a:rPr lang="cs-CZ" i="1">
                              <a:latin typeface="Cambria Math" panose="02040503050406030204" pitchFamily="18" charset="0"/>
                            </a:rPr>
                            <m:t>𝑖</m:t>
                          </m:r>
                          <m:r>
                            <a:rPr lang="cs-CZ" i="1">
                              <a:latin typeface="Cambria Math" panose="02040503050406030204" pitchFamily="18" charset="0"/>
                            </a:rPr>
                            <m:t>1</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𝜆</m:t>
                          </m:r>
                        </m:e>
                        <m:sub>
                          <m:r>
                            <a:rPr lang="cs-CZ" i="1">
                              <a:latin typeface="Cambria Math" panose="02040503050406030204" pitchFamily="18" charset="0"/>
                            </a:rPr>
                            <m:t>𝑗</m:t>
                          </m:r>
                          <m:r>
                            <a:rPr lang="cs-CZ" i="1">
                              <a:latin typeface="Cambria Math" panose="02040503050406030204" pitchFamily="18" charset="0"/>
                            </a:rPr>
                            <m:t>2</m:t>
                          </m:r>
                        </m:sub>
                      </m:sSub>
                      <m:sSub>
                        <m:sSubPr>
                          <m:ctrlPr>
                            <a:rPr lang="cs-CZ" i="1">
                              <a:latin typeface="Cambria Math" panose="02040503050406030204" pitchFamily="18" charset="0"/>
                            </a:rPr>
                          </m:ctrlPr>
                        </m:sSubPr>
                        <m:e>
                          <m:r>
                            <a:rPr lang="cs-CZ" i="1">
                              <a:latin typeface="Cambria Math" panose="02040503050406030204" pitchFamily="18" charset="0"/>
                            </a:rPr>
                            <m:t>𝑧</m:t>
                          </m:r>
                        </m:e>
                        <m:sub>
                          <m:r>
                            <a:rPr lang="cs-CZ" i="1">
                              <a:latin typeface="Cambria Math" panose="02040503050406030204" pitchFamily="18" charset="0"/>
                            </a:rPr>
                            <m:t>𝑖</m:t>
                          </m:r>
                          <m:r>
                            <a:rPr lang="cs-CZ" i="1">
                              <a:latin typeface="Cambria Math" panose="02040503050406030204" pitchFamily="18" charset="0"/>
                            </a:rPr>
                            <m:t>2</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𝜆</m:t>
                          </m:r>
                        </m:e>
                        <m:sub>
                          <m:r>
                            <a:rPr lang="cs-CZ" i="1">
                              <a:latin typeface="Cambria Math" panose="02040503050406030204" pitchFamily="18" charset="0"/>
                            </a:rPr>
                            <m:t>𝑗𝑚</m:t>
                          </m:r>
                        </m:sub>
                      </m:sSub>
                      <m:sSub>
                        <m:sSubPr>
                          <m:ctrlPr>
                            <a:rPr lang="cs-CZ" i="1">
                              <a:latin typeface="Cambria Math" panose="02040503050406030204" pitchFamily="18" charset="0"/>
                            </a:rPr>
                          </m:ctrlPr>
                        </m:sSubPr>
                        <m:e>
                          <m:r>
                            <a:rPr lang="cs-CZ" i="1">
                              <a:latin typeface="Cambria Math" panose="02040503050406030204" pitchFamily="18" charset="0"/>
                            </a:rPr>
                            <m:t>𝑧</m:t>
                          </m:r>
                        </m:e>
                        <m:sub>
                          <m:r>
                            <a:rPr lang="cs-CZ" i="1">
                              <a:latin typeface="Cambria Math" panose="02040503050406030204" pitchFamily="18" charset="0"/>
                            </a:rPr>
                            <m:t>𝑖𝑚</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en-US" b="0" i="1" smtClean="0">
                              <a:latin typeface="Cambria Math" panose="02040503050406030204" pitchFamily="18" charset="0"/>
                            </a:rPr>
                            <m:t>1</m:t>
                          </m:r>
                          <m:r>
                            <a:rPr lang="cs-CZ" i="1">
                              <a:latin typeface="Cambria Math" panose="02040503050406030204" pitchFamily="18" charset="0"/>
                            </a:rPr>
                            <m:t>𝑢</m:t>
                          </m:r>
                        </m:e>
                        <m:sub>
                          <m:r>
                            <a:rPr lang="cs-CZ" i="1">
                              <a:latin typeface="Cambria Math" panose="02040503050406030204" pitchFamily="18" charset="0"/>
                            </a:rPr>
                            <m:t>𝑖𝑗</m:t>
                          </m:r>
                        </m:sub>
                      </m:sSub>
                    </m:oMath>
                  </m:oMathPara>
                </a14:m>
                <a:endParaRPr lang="cs-CZ" dirty="0"/>
              </a:p>
              <a:p>
                <a:pPr marL="0" indent="0">
                  <a:buNone/>
                </a:pPr>
                <a:endParaRPr lang="cs-CZ" dirty="0"/>
              </a:p>
              <a:p>
                <a:pPr marL="0" indent="0">
                  <a:buNone/>
                </a:pPr>
                <a:r>
                  <a:rPr lang="cs-CZ" dirty="0"/>
                  <a:t>...thus, we can see that the model specifies the deviation from the mean as a function of the common and unique factors. </a:t>
                </a:r>
              </a:p>
              <a:p>
                <a:pPr marL="0" indent="0">
                  <a:buNone/>
                </a:pPr>
                <a:endParaRPr lang="en-US" dirty="0"/>
              </a:p>
              <a:p>
                <a:pPr marL="0" indent="0">
                  <a:buNone/>
                </a:pP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898732"/>
              </a:xfrm>
              <a:blipFill>
                <a:blip r:embed="rId2"/>
                <a:stretch>
                  <a:fillRect l="-1235" t="-2239" r="-1020" b="-2114"/>
                </a:stretch>
              </a:blipFill>
            </p:spPr>
            <p:txBody>
              <a:bodyPr/>
              <a:lstStyle/>
              <a:p>
                <a:r>
                  <a:rPr lang="en-US">
                    <a:noFill/>
                  </a:rPr>
                  <a:t> </a:t>
                </a:r>
              </a:p>
            </p:txBody>
          </p:sp>
        </mc:Fallback>
      </mc:AlternateContent>
    </p:spTree>
    <p:extLst>
      <p:ext uri="{BB962C8B-B14F-4D97-AF65-F5344CB8AC3E}">
        <p14:creationId xmlns:p14="http://schemas.microsoft.com/office/powerpoint/2010/main" val="42699783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a:bodyPr>
          <a:lstStyle/>
          <a:p>
            <a:pPr marL="0" indent="0">
              <a:buNone/>
            </a:pPr>
            <a:r>
              <a:rPr lang="cs-CZ" sz="3000" b="1" dirty="0"/>
              <a:t>Important assumption: </a:t>
            </a:r>
            <a:r>
              <a:rPr lang="cs-CZ" sz="3000" dirty="0"/>
              <a:t>In the model, the unique factor scores for different MVs are assumed to be uncorrelated over all persons. Therefore, all partial correlations between MVs, controlling for the effect of the common factors, are assumed to be zero. </a:t>
            </a:r>
          </a:p>
          <a:p>
            <a:r>
              <a:rPr lang="cs-CZ" sz="3000" dirty="0"/>
              <a:t>In other words, correlations between MVs are only due to the common factors (that</a:t>
            </a:r>
            <a:r>
              <a:rPr lang="en-US" sz="3000" dirty="0"/>
              <a:t>’s why they’re called </a:t>
            </a:r>
            <a:r>
              <a:rPr lang="en-US" sz="3000" i="1" dirty="0"/>
              <a:t>common</a:t>
            </a:r>
            <a:r>
              <a:rPr lang="en-US" sz="3000" dirty="0"/>
              <a:t>)</a:t>
            </a:r>
          </a:p>
          <a:p>
            <a:r>
              <a:rPr lang="en-US" sz="3000" dirty="0"/>
              <a:t>This assumption refers to the population</a:t>
            </a:r>
            <a:endParaRPr lang="cs-CZ"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972983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a:bodyPr>
          <a:lstStyle/>
          <a:p>
            <a:r>
              <a:rPr lang="en-US" sz="3000" dirty="0"/>
              <a:t>What factors are common and what factors are specific depends on the manifest variables in the dataset. </a:t>
            </a:r>
          </a:p>
          <a:p>
            <a:r>
              <a:rPr lang="en-US" sz="3000" dirty="0"/>
              <a:t>If we change the set of MVs by introducing new MVs or deleting MVs, we can potentially change specific factors into common factors, and so on. </a:t>
            </a:r>
            <a:endParaRPr lang="cs-CZ"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173951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lnSpcReduction="10000"/>
          </a:bodyPr>
          <a:lstStyle/>
          <a:p>
            <a:r>
              <a:rPr lang="en-US" sz="3000" dirty="0"/>
              <a:t>The model is will always be wrong to some degree (it’s a </a:t>
            </a:r>
            <a:r>
              <a:rPr lang="en-US" sz="3000" i="1" dirty="0"/>
              <a:t>model</a:t>
            </a:r>
            <a:r>
              <a:rPr lang="en-US" sz="3000" dirty="0"/>
              <a:t> after all). What are some of the ways the model could be wrong?</a:t>
            </a:r>
          </a:p>
          <a:p>
            <a:endParaRPr lang="en-US" sz="3000" dirty="0"/>
          </a:p>
          <a:p>
            <a:pPr lvl="1"/>
            <a:r>
              <a:rPr lang="en-US" dirty="0"/>
              <a:t>1) The assumption of linearity – the MVs are specified as linear functions of factors. Nobody really thinks the real world is perfectly linear. </a:t>
            </a:r>
          </a:p>
          <a:p>
            <a:pPr lvl="1"/>
            <a:endParaRPr lang="en-US" dirty="0"/>
          </a:p>
          <a:p>
            <a:pPr lvl="1"/>
            <a:r>
              <a:rPr lang="en-US" dirty="0"/>
              <a:t>2) The number of common factors is generally assumed to be small (m &lt;&lt; p). </a:t>
            </a:r>
            <a:br>
              <a:rPr lang="en-US" dirty="0"/>
            </a:br>
            <a:r>
              <a:rPr lang="en-US" dirty="0"/>
              <a:t>In reality, there are probably many, many</a:t>
            </a:r>
            <a:r>
              <a:rPr lang="cs-CZ"/>
              <a:t> common</a:t>
            </a:r>
            <a:r>
              <a:rPr lang="en-US"/>
              <a:t> </a:t>
            </a:r>
            <a:r>
              <a:rPr lang="en-US" dirty="0"/>
              <a:t>influences on a score. However, we hope to identify the non-negligible ones.</a:t>
            </a:r>
          </a:p>
          <a:p>
            <a:pPr lvl="1"/>
            <a:endParaRPr lang="en-US" dirty="0"/>
          </a:p>
          <a:p>
            <a:r>
              <a:rPr lang="en-US" dirty="0"/>
              <a:t>We should recognize the common factors will not perfectly explain the variation and covariation of the manifest variables.  </a:t>
            </a:r>
            <a:endParaRPr lang="cs-CZ"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272225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a:bodyPr>
          <a:lstStyle/>
          <a:p>
            <a:r>
              <a:rPr lang="en-US" sz="3000" dirty="0"/>
              <a:t>The model equation looks like a multiple regression equation. </a:t>
            </a:r>
          </a:p>
          <a:p>
            <a:pPr lvl="1"/>
            <a:r>
              <a:rPr lang="en-US" dirty="0"/>
              <a:t>The manifest variables are dependent variables</a:t>
            </a:r>
          </a:p>
          <a:p>
            <a:pPr lvl="1"/>
            <a:r>
              <a:rPr lang="en-US" dirty="0"/>
              <a:t>The factors are independent variables</a:t>
            </a:r>
          </a:p>
          <a:p>
            <a:pPr lvl="1"/>
            <a:r>
              <a:rPr lang="en-US" dirty="0"/>
              <a:t>The factor loadings are regression weights / coefficients</a:t>
            </a:r>
          </a:p>
          <a:p>
            <a:pPr lvl="1"/>
            <a:endParaRPr lang="en-US" dirty="0"/>
          </a:p>
          <a:p>
            <a:pPr marL="457200" lvl="1" indent="0">
              <a:buNone/>
            </a:pPr>
            <a:endParaRPr lang="en-US" dirty="0"/>
          </a:p>
          <a:p>
            <a:r>
              <a:rPr lang="en-US" dirty="0"/>
              <a:t>The factor analysis model is like a set of multiple linear regressions where the independent variables are unobservable.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6960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0960223" cy="4351338"/>
              </a:xfrm>
            </p:spPr>
            <p:txBody>
              <a:bodyPr>
                <a:normAutofit/>
              </a:bodyPr>
              <a:lstStyle/>
              <a:p>
                <a:r>
                  <a:rPr lang="en-US" dirty="0"/>
                  <a:t>The third booth contains the following instructions: </a:t>
                </a:r>
              </a:p>
              <a:p>
                <a:pPr marL="0" indent="0">
                  <a:buNone/>
                </a:pPr>
                <a:r>
                  <a:rPr lang="en-US" i="1" dirty="0"/>
                  <a:t>Take your secret score, multiply it by -0.8, subtract 3, and </a:t>
                </a:r>
                <a:br>
                  <a:rPr lang="en-US" i="1" dirty="0"/>
                </a:br>
                <a:r>
                  <a:rPr lang="en-US" i="1" dirty="0"/>
                  <a:t>say the result out loud </a:t>
                </a:r>
                <a:endParaRPr lang="en-US" dirty="0"/>
              </a:p>
              <a:p>
                <a:pPr marL="0" indent="0">
                  <a:buNone/>
                </a:pPr>
                <a:r>
                  <a:rPr lang="en-US" dirty="0"/>
                  <a:t>	(in other words,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𝑖</m:t>
                        </m:r>
                        <m:r>
                          <a:rPr lang="en-US" b="0" i="1" smtClean="0">
                            <a:latin typeface="Cambria Math" panose="02040503050406030204" pitchFamily="18" charset="0"/>
                          </a:rPr>
                          <m:t>3</m:t>
                        </m:r>
                      </m:sub>
                    </m:sSub>
                    <m:r>
                      <a:rPr lang="en-US" b="0" i="1" smtClean="0">
                        <a:latin typeface="Cambria Math" panose="02040503050406030204" pitchFamily="18" charset="0"/>
                      </a:rPr>
                      <m:t>=−3−0.8∗</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𝑖</m:t>
                        </m:r>
                      </m:sub>
                    </m:sSub>
                  </m:oMath>
                </a14:m>
                <a:r>
                  <a:rPr lang="en-US" dirty="0"/>
                  <a:t>)</a:t>
                </a:r>
                <a:endParaRPr lang="en-US"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0960223" cy="4351338"/>
              </a:xfrm>
              <a:blipFill>
                <a:blip r:embed="rId2"/>
                <a:stretch>
                  <a:fillRect l="-1112" t="-2241"/>
                </a:stretch>
              </a:blipFill>
            </p:spPr>
            <p:txBody>
              <a:bodyPr/>
              <a:lstStyle/>
              <a:p>
                <a:r>
                  <a:rPr lang="en-US">
                    <a:noFill/>
                  </a:rPr>
                  <a:t> </a:t>
                </a:r>
              </a:p>
            </p:txBody>
          </p:sp>
        </mc:Fallback>
      </mc:AlternateContent>
      <p:sp>
        <p:nvSpPr>
          <p:cNvPr id="7" name="Smiley Face 6">
            <a:extLst>
              <a:ext uri="{FF2B5EF4-FFF2-40B4-BE49-F238E27FC236}">
                <a16:creationId xmlns:a16="http://schemas.microsoft.com/office/drawing/2014/main" id="{1285E5DE-6563-4253-9B8E-930092A4026B}"/>
              </a:ext>
            </a:extLst>
          </p:cNvPr>
          <p:cNvSpPr/>
          <p:nvPr/>
        </p:nvSpPr>
        <p:spPr>
          <a:xfrm>
            <a:off x="1558033" y="4276426"/>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Smiley Face 7">
            <a:extLst>
              <a:ext uri="{FF2B5EF4-FFF2-40B4-BE49-F238E27FC236}">
                <a16:creationId xmlns:a16="http://schemas.microsoft.com/office/drawing/2014/main" id="{556EA1F6-A9EC-44A6-A34A-5310CDFA49E9}"/>
              </a:ext>
            </a:extLst>
          </p:cNvPr>
          <p:cNvSpPr/>
          <p:nvPr/>
        </p:nvSpPr>
        <p:spPr>
          <a:xfrm>
            <a:off x="4628225" y="4276426"/>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Smiley Face 8">
            <a:extLst>
              <a:ext uri="{FF2B5EF4-FFF2-40B4-BE49-F238E27FC236}">
                <a16:creationId xmlns:a16="http://schemas.microsoft.com/office/drawing/2014/main" id="{4205AE74-6914-4861-893D-4F48E5F627C4}"/>
              </a:ext>
            </a:extLst>
          </p:cNvPr>
          <p:cNvSpPr/>
          <p:nvPr/>
        </p:nvSpPr>
        <p:spPr>
          <a:xfrm>
            <a:off x="7904086" y="4185725"/>
            <a:ext cx="1145219" cy="1207364"/>
          </a:xfrm>
          <a:prstGeom prst="smileyFace">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06BA613-74BD-48E3-808C-1E0286283B43}"/>
                  </a:ext>
                </a:extLst>
              </p:cNvPr>
              <p:cNvSpPr txBox="1"/>
              <p:nvPr/>
            </p:nvSpPr>
            <p:spPr>
              <a:xfrm>
                <a:off x="5773444" y="4233777"/>
                <a:ext cx="1109709" cy="923330"/>
              </a:xfrm>
              <a:prstGeom prst="rect">
                <a:avLst/>
              </a:prstGeom>
              <a:noFill/>
            </p:spPr>
            <p:txBody>
              <a:bodyPr wrap="square" rtlCol="0">
                <a:spAutoFit/>
              </a:bodyPr>
              <a:lstStyle/>
              <a:p>
                <a:pPr/>
                <a:r>
                  <a:rPr lang="en-US" dirty="0"/>
                  <a:t>Person 2</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2</m:t>
                          </m:r>
                        </m:sub>
                      </m:sSub>
                      <m:r>
                        <a:rPr lang="en-US" b="0" i="1" smtClean="0">
                          <a:latin typeface="Cambria Math" panose="02040503050406030204" pitchFamily="18" charset="0"/>
                        </a:rPr>
                        <m:t>=0.5</m:t>
                      </m:r>
                    </m:oMath>
                  </m:oMathPara>
                </a14:m>
                <a:br>
                  <a:rPr lang="en-US" b="0" dirty="0"/>
                </a:br>
                <a:r>
                  <a:rPr lang="en-US" b="0" dirty="0"/>
                  <a:t>“</a:t>
                </a:r>
                <a:r>
                  <a:rPr lang="en-US" dirty="0"/>
                  <a:t>-3.4</a:t>
                </a:r>
                <a:r>
                  <a:rPr lang="en-US" b="0" dirty="0"/>
                  <a:t>”</a:t>
                </a:r>
                <a:endParaRPr lang="en-US" dirty="0"/>
              </a:p>
            </p:txBody>
          </p:sp>
        </mc:Choice>
        <mc:Fallback xmlns="">
          <p:sp>
            <p:nvSpPr>
              <p:cNvPr id="11" name="TextBox 10">
                <a:extLst>
                  <a:ext uri="{FF2B5EF4-FFF2-40B4-BE49-F238E27FC236}">
                    <a16:creationId xmlns:a16="http://schemas.microsoft.com/office/drawing/2014/main" id="{C06BA613-74BD-48E3-808C-1E0286283B43}"/>
                  </a:ext>
                </a:extLst>
              </p:cNvPr>
              <p:cNvSpPr txBox="1">
                <a:spLocks noRot="1" noChangeAspect="1" noMove="1" noResize="1" noEditPoints="1" noAdjustHandles="1" noChangeArrowheads="1" noChangeShapeType="1" noTextEdit="1"/>
              </p:cNvSpPr>
              <p:nvPr/>
            </p:nvSpPr>
            <p:spPr>
              <a:xfrm>
                <a:off x="5773444" y="4233777"/>
                <a:ext cx="1109709" cy="923330"/>
              </a:xfrm>
              <a:prstGeom prst="rect">
                <a:avLst/>
              </a:prstGeom>
              <a:blipFill>
                <a:blip r:embed="rId3"/>
                <a:stretch>
                  <a:fillRect l="-4396" t="-3974" b="-99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E568CB8-5686-4389-A6E2-A2239AB91D74}"/>
                  </a:ext>
                </a:extLst>
              </p:cNvPr>
              <p:cNvSpPr txBox="1"/>
              <p:nvPr/>
            </p:nvSpPr>
            <p:spPr>
              <a:xfrm>
                <a:off x="9077417" y="4233777"/>
                <a:ext cx="1109709" cy="923330"/>
              </a:xfrm>
              <a:prstGeom prst="rect">
                <a:avLst/>
              </a:prstGeom>
              <a:noFill/>
            </p:spPr>
            <p:txBody>
              <a:bodyPr wrap="square" rtlCol="0">
                <a:spAutoFit/>
              </a:bodyPr>
              <a:lstStyle/>
              <a:p>
                <a:pPr/>
                <a:r>
                  <a:rPr lang="en-US" dirty="0"/>
                  <a:t>Person 3</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3</m:t>
                          </m:r>
                        </m:sub>
                      </m:sSub>
                      <m:r>
                        <a:rPr lang="en-US" b="0" i="1" smtClean="0">
                          <a:latin typeface="Cambria Math" panose="02040503050406030204" pitchFamily="18" charset="0"/>
                        </a:rPr>
                        <m:t>=−1</m:t>
                      </m:r>
                    </m:oMath>
                  </m:oMathPara>
                </a14:m>
                <a:br>
                  <a:rPr lang="en-US" dirty="0"/>
                </a:br>
                <a:r>
                  <a:rPr lang="en-US" dirty="0"/>
                  <a:t>“-2.2”</a:t>
                </a:r>
              </a:p>
            </p:txBody>
          </p:sp>
        </mc:Choice>
        <mc:Fallback xmlns="">
          <p:sp>
            <p:nvSpPr>
              <p:cNvPr id="12" name="TextBox 11">
                <a:extLst>
                  <a:ext uri="{FF2B5EF4-FFF2-40B4-BE49-F238E27FC236}">
                    <a16:creationId xmlns:a16="http://schemas.microsoft.com/office/drawing/2014/main" id="{EE568CB8-5686-4389-A6E2-A2239AB91D74}"/>
                  </a:ext>
                </a:extLst>
              </p:cNvPr>
              <p:cNvSpPr txBox="1">
                <a:spLocks noRot="1" noChangeAspect="1" noMove="1" noResize="1" noEditPoints="1" noAdjustHandles="1" noChangeArrowheads="1" noChangeShapeType="1" noTextEdit="1"/>
              </p:cNvSpPr>
              <p:nvPr/>
            </p:nvSpPr>
            <p:spPr>
              <a:xfrm>
                <a:off x="9077417" y="4233777"/>
                <a:ext cx="1109709" cy="923330"/>
              </a:xfrm>
              <a:prstGeom prst="rect">
                <a:avLst/>
              </a:prstGeom>
              <a:blipFill>
                <a:blip r:embed="rId4"/>
                <a:stretch>
                  <a:fillRect l="-4396" t="-3974" b="-99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CD3A3A14-7E51-48EE-86E6-2BB6CC3F05FD}"/>
                  </a:ext>
                </a:extLst>
              </p:cNvPr>
              <p:cNvSpPr txBox="1"/>
              <p:nvPr/>
            </p:nvSpPr>
            <p:spPr>
              <a:xfrm>
                <a:off x="2737282" y="4327742"/>
                <a:ext cx="1109709" cy="923330"/>
              </a:xfrm>
              <a:prstGeom prst="rect">
                <a:avLst/>
              </a:prstGeom>
              <a:noFill/>
            </p:spPr>
            <p:txBody>
              <a:bodyPr wrap="square" rtlCol="0">
                <a:spAutoFit/>
              </a:bodyPr>
              <a:lstStyle/>
              <a:p>
                <a:pPr/>
                <a:r>
                  <a:rPr lang="en-US" dirty="0"/>
                  <a:t>Person 1</a:t>
                </a:r>
                <a:br>
                  <a:rPr lang="en-US" dirty="0"/>
                </a:b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1</m:t>
                          </m:r>
                        </m:sub>
                      </m:sSub>
                      <m:r>
                        <a:rPr lang="en-US" b="0" i="1" smtClean="0">
                          <a:latin typeface="Cambria Math" panose="02040503050406030204" pitchFamily="18" charset="0"/>
                        </a:rPr>
                        <m:t>=3</m:t>
                      </m:r>
                    </m:oMath>
                  </m:oMathPara>
                </a14:m>
                <a:br>
                  <a:rPr lang="en-US" dirty="0"/>
                </a:br>
                <a:r>
                  <a:rPr lang="en-US" dirty="0"/>
                  <a:t>“-5.4”</a:t>
                </a:r>
              </a:p>
            </p:txBody>
          </p:sp>
        </mc:Choice>
        <mc:Fallback xmlns="">
          <p:sp>
            <p:nvSpPr>
              <p:cNvPr id="13" name="TextBox 12">
                <a:extLst>
                  <a:ext uri="{FF2B5EF4-FFF2-40B4-BE49-F238E27FC236}">
                    <a16:creationId xmlns:a16="http://schemas.microsoft.com/office/drawing/2014/main" id="{CD3A3A14-7E51-48EE-86E6-2BB6CC3F05FD}"/>
                  </a:ext>
                </a:extLst>
              </p:cNvPr>
              <p:cNvSpPr txBox="1">
                <a:spLocks noRot="1" noChangeAspect="1" noMove="1" noResize="1" noEditPoints="1" noAdjustHandles="1" noChangeArrowheads="1" noChangeShapeType="1" noTextEdit="1"/>
              </p:cNvSpPr>
              <p:nvPr/>
            </p:nvSpPr>
            <p:spPr>
              <a:xfrm>
                <a:off x="2737282" y="4327742"/>
                <a:ext cx="1109709" cy="923330"/>
              </a:xfrm>
              <a:prstGeom prst="rect">
                <a:avLst/>
              </a:prstGeom>
              <a:blipFill>
                <a:blip r:embed="rId5"/>
                <a:stretch>
                  <a:fillRect l="-4396" t="-3974" b="-9934"/>
                </a:stretch>
              </a:blipFill>
            </p:spPr>
            <p:txBody>
              <a:bodyPr/>
              <a:lstStyle/>
              <a:p>
                <a:r>
                  <a:rPr lang="en-US">
                    <a:noFill/>
                  </a:rPr>
                  <a:t> </a:t>
                </a:r>
              </a:p>
            </p:txBody>
          </p:sp>
        </mc:Fallback>
      </mc:AlternateContent>
    </p:spTree>
    <p:extLst>
      <p:ext uri="{BB962C8B-B14F-4D97-AF65-F5344CB8AC3E}">
        <p14:creationId xmlns:p14="http://schemas.microsoft.com/office/powerpoint/2010/main" val="306783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0960223" cy="4351338"/>
              </a:xfrm>
            </p:spPr>
            <p:txBody>
              <a:bodyPr>
                <a:normAutofit/>
              </a:bodyPr>
              <a:lstStyle/>
              <a:p>
                <a:r>
                  <a:rPr lang="en-US" dirty="0"/>
                  <a:t>As you can see, the numbers reported to us were always </a:t>
                </a:r>
                <a:r>
                  <a:rPr lang="en-US" i="1" dirty="0"/>
                  <a:t>functions</a:t>
                </a:r>
                <a:r>
                  <a:rPr lang="en-US" dirty="0"/>
                  <a:t> of each person’s </a:t>
                </a:r>
                <a:r>
                  <a:rPr lang="en-US" i="1" dirty="0"/>
                  <a:t>secret score</a:t>
                </a:r>
                <a:r>
                  <a:rPr lang="en-US"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𝑖</m:t>
                        </m:r>
                      </m:sub>
                    </m:sSub>
                  </m:oMath>
                </a14:m>
                <a:endParaRPr lang="en-US" dirty="0"/>
              </a:p>
              <a:p>
                <a:endParaRPr lang="en-US" dirty="0"/>
              </a:p>
              <a:p>
                <a:r>
                  <a:rPr lang="en-US" dirty="0"/>
                  <a:t>Suppose we write this all down into a little data matrix</a:t>
                </a:r>
                <a:endParaRPr lang="en-US"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0960223" cy="4351338"/>
              </a:xfrm>
              <a:blipFill>
                <a:blip r:embed="rId2"/>
                <a:stretch>
                  <a:fillRect l="-945" t="-2241"/>
                </a:stretch>
              </a:blipFill>
            </p:spPr>
            <p:txBody>
              <a:bodyPr/>
              <a:lstStyle/>
              <a:p>
                <a:r>
                  <a:rPr lang="en-US">
                    <a:noFill/>
                  </a:rPr>
                  <a:t> </a:t>
                </a:r>
              </a:p>
            </p:txBody>
          </p:sp>
        </mc:Fallback>
      </mc:AlternateContent>
      <p:graphicFrame>
        <p:nvGraphicFramePr>
          <p:cNvPr id="10" name="Table 9">
            <a:extLst>
              <a:ext uri="{FF2B5EF4-FFF2-40B4-BE49-F238E27FC236}">
                <a16:creationId xmlns:a16="http://schemas.microsoft.com/office/drawing/2014/main" id="{6B9D5E5F-166B-4B5B-AB66-AA24D41856BA}"/>
              </a:ext>
            </a:extLst>
          </p:cNvPr>
          <p:cNvGraphicFramePr>
            <a:graphicFrameLocks noGrp="1"/>
          </p:cNvGraphicFramePr>
          <p:nvPr>
            <p:extLst>
              <p:ext uri="{D42A27DB-BD31-4B8C-83A1-F6EECF244321}">
                <p14:modId xmlns:p14="http://schemas.microsoft.com/office/powerpoint/2010/main" val="1201241580"/>
              </p:ext>
            </p:extLst>
          </p:nvPr>
        </p:nvGraphicFramePr>
        <p:xfrm>
          <a:off x="4253884" y="4112581"/>
          <a:ext cx="3684232" cy="1478280"/>
        </p:xfrm>
        <a:graphic>
          <a:graphicData uri="http://schemas.openxmlformats.org/drawingml/2006/table">
            <a:tbl>
              <a:tblPr firstRow="1" bandRow="1">
                <a:tableStyleId>{5940675A-B579-460E-94D1-54222C63F5DA}</a:tableStyleId>
              </a:tblPr>
              <a:tblGrid>
                <a:gridCol w="921058">
                  <a:extLst>
                    <a:ext uri="{9D8B030D-6E8A-4147-A177-3AD203B41FA5}">
                      <a16:colId xmlns:a16="http://schemas.microsoft.com/office/drawing/2014/main" val="1806934437"/>
                    </a:ext>
                  </a:extLst>
                </a:gridCol>
                <a:gridCol w="921058">
                  <a:extLst>
                    <a:ext uri="{9D8B030D-6E8A-4147-A177-3AD203B41FA5}">
                      <a16:colId xmlns:a16="http://schemas.microsoft.com/office/drawing/2014/main" val="1431956928"/>
                    </a:ext>
                  </a:extLst>
                </a:gridCol>
                <a:gridCol w="921058">
                  <a:extLst>
                    <a:ext uri="{9D8B030D-6E8A-4147-A177-3AD203B41FA5}">
                      <a16:colId xmlns:a16="http://schemas.microsoft.com/office/drawing/2014/main" val="4012592471"/>
                    </a:ext>
                  </a:extLst>
                </a:gridCol>
                <a:gridCol w="921058">
                  <a:extLst>
                    <a:ext uri="{9D8B030D-6E8A-4147-A177-3AD203B41FA5}">
                      <a16:colId xmlns:a16="http://schemas.microsoft.com/office/drawing/2014/main" val="1669516420"/>
                    </a:ext>
                  </a:extLst>
                </a:gridCol>
              </a:tblGrid>
              <a:tr h="370840">
                <a:tc>
                  <a:txBody>
                    <a:bodyPr/>
                    <a:lstStyle/>
                    <a:p>
                      <a:r>
                        <a:rPr lang="en-US" dirty="0"/>
                        <a:t>Person</a:t>
                      </a:r>
                    </a:p>
                  </a:txBody>
                  <a:tcPr/>
                </a:tc>
                <a:tc>
                  <a:txBody>
                    <a:bodyPr/>
                    <a:lstStyle/>
                    <a:p>
                      <a:r>
                        <a:rPr lang="en-US" dirty="0"/>
                        <a:t>Booth 1</a:t>
                      </a:r>
                    </a:p>
                  </a:txBody>
                  <a:tcPr/>
                </a:tc>
                <a:tc>
                  <a:txBody>
                    <a:bodyPr/>
                    <a:lstStyle/>
                    <a:p>
                      <a:r>
                        <a:rPr lang="en-US" dirty="0"/>
                        <a:t>Booth 2</a:t>
                      </a:r>
                    </a:p>
                  </a:txBody>
                  <a:tcPr/>
                </a:tc>
                <a:tc>
                  <a:txBody>
                    <a:bodyPr/>
                    <a:lstStyle/>
                    <a:p>
                      <a:r>
                        <a:rPr lang="en-US" dirty="0"/>
                        <a:t>Booth 3</a:t>
                      </a:r>
                    </a:p>
                  </a:txBody>
                  <a:tcPr/>
                </a:tc>
                <a:extLst>
                  <a:ext uri="{0D108BD9-81ED-4DB2-BD59-A6C34878D82A}">
                    <a16:rowId xmlns:a16="http://schemas.microsoft.com/office/drawing/2014/main" val="1506569285"/>
                  </a:ext>
                </a:extLst>
              </a:tr>
              <a:tr h="0">
                <a:tc>
                  <a:txBody>
                    <a:bodyPr/>
                    <a:lstStyle/>
                    <a:p>
                      <a:r>
                        <a:rPr lang="en-US" dirty="0"/>
                        <a:t>1</a:t>
                      </a:r>
                    </a:p>
                  </a:txBody>
                  <a:tcPr/>
                </a:tc>
                <a:tc>
                  <a:txBody>
                    <a:bodyPr/>
                    <a:lstStyle/>
                    <a:p>
                      <a:r>
                        <a:rPr lang="en-US" dirty="0"/>
                        <a:t>1.9</a:t>
                      </a:r>
                    </a:p>
                  </a:txBody>
                  <a:tcPr/>
                </a:tc>
                <a:tc>
                  <a:txBody>
                    <a:bodyPr/>
                    <a:lstStyle/>
                    <a:p>
                      <a:r>
                        <a:rPr lang="en-US" dirty="0"/>
                        <a:t>11.6</a:t>
                      </a:r>
                    </a:p>
                  </a:txBody>
                  <a:tcPr/>
                </a:tc>
                <a:tc>
                  <a:txBody>
                    <a:bodyPr/>
                    <a:lstStyle/>
                    <a:p>
                      <a:r>
                        <a:rPr lang="en-US" dirty="0"/>
                        <a:t>-5.4</a:t>
                      </a:r>
                    </a:p>
                  </a:txBody>
                  <a:tcPr/>
                </a:tc>
                <a:extLst>
                  <a:ext uri="{0D108BD9-81ED-4DB2-BD59-A6C34878D82A}">
                    <a16:rowId xmlns:a16="http://schemas.microsoft.com/office/drawing/2014/main" val="1579121434"/>
                  </a:ext>
                </a:extLst>
              </a:tr>
              <a:tr h="370840">
                <a:tc>
                  <a:txBody>
                    <a:bodyPr/>
                    <a:lstStyle/>
                    <a:p>
                      <a:r>
                        <a:rPr lang="en-US" dirty="0"/>
                        <a:t>2</a:t>
                      </a:r>
                    </a:p>
                  </a:txBody>
                  <a:tcPr/>
                </a:tc>
                <a:tc>
                  <a:txBody>
                    <a:bodyPr/>
                    <a:lstStyle/>
                    <a:p>
                      <a:r>
                        <a:rPr lang="en-US" dirty="0"/>
                        <a:t>1.15</a:t>
                      </a:r>
                    </a:p>
                  </a:txBody>
                  <a:tcPr/>
                </a:tc>
                <a:tc>
                  <a:txBody>
                    <a:bodyPr/>
                    <a:lstStyle/>
                    <a:p>
                      <a:r>
                        <a:rPr lang="en-US" dirty="0"/>
                        <a:t>8.6</a:t>
                      </a:r>
                    </a:p>
                  </a:txBody>
                  <a:tcPr/>
                </a:tc>
                <a:tc>
                  <a:txBody>
                    <a:bodyPr/>
                    <a:lstStyle/>
                    <a:p>
                      <a:r>
                        <a:rPr lang="en-US" dirty="0"/>
                        <a:t>-3.4</a:t>
                      </a:r>
                    </a:p>
                  </a:txBody>
                  <a:tcPr/>
                </a:tc>
                <a:extLst>
                  <a:ext uri="{0D108BD9-81ED-4DB2-BD59-A6C34878D82A}">
                    <a16:rowId xmlns:a16="http://schemas.microsoft.com/office/drawing/2014/main" val="3077996364"/>
                  </a:ext>
                </a:extLst>
              </a:tr>
              <a:tr h="370840">
                <a:tc>
                  <a:txBody>
                    <a:bodyPr/>
                    <a:lstStyle/>
                    <a:p>
                      <a:r>
                        <a:rPr lang="en-US" dirty="0"/>
                        <a:t>3</a:t>
                      </a:r>
                    </a:p>
                  </a:txBody>
                  <a:tcPr/>
                </a:tc>
                <a:tc>
                  <a:txBody>
                    <a:bodyPr/>
                    <a:lstStyle/>
                    <a:p>
                      <a:r>
                        <a:rPr lang="en-US" dirty="0"/>
                        <a:t>0.7</a:t>
                      </a:r>
                    </a:p>
                  </a:txBody>
                  <a:tcPr/>
                </a:tc>
                <a:tc>
                  <a:txBody>
                    <a:bodyPr/>
                    <a:lstStyle/>
                    <a:p>
                      <a:r>
                        <a:rPr lang="en-US" dirty="0"/>
                        <a:t>6.8</a:t>
                      </a:r>
                    </a:p>
                  </a:txBody>
                  <a:tcPr/>
                </a:tc>
                <a:tc>
                  <a:txBody>
                    <a:bodyPr/>
                    <a:lstStyle/>
                    <a:p>
                      <a:r>
                        <a:rPr lang="en-US" dirty="0"/>
                        <a:t>-2.2</a:t>
                      </a:r>
                    </a:p>
                  </a:txBody>
                  <a:tcPr/>
                </a:tc>
                <a:extLst>
                  <a:ext uri="{0D108BD9-81ED-4DB2-BD59-A6C34878D82A}">
                    <a16:rowId xmlns:a16="http://schemas.microsoft.com/office/drawing/2014/main" val="4087284669"/>
                  </a:ext>
                </a:extLst>
              </a:tr>
            </a:tbl>
          </a:graphicData>
        </a:graphic>
      </p:graphicFrame>
    </p:spTree>
    <p:extLst>
      <p:ext uri="{BB962C8B-B14F-4D97-AF65-F5344CB8AC3E}">
        <p14:creationId xmlns:p14="http://schemas.microsoft.com/office/powerpoint/2010/main" val="971561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a:xfrm>
            <a:off x="838199" y="1825625"/>
            <a:ext cx="10960223" cy="4351338"/>
          </a:xfrm>
        </p:spPr>
        <p:txBody>
          <a:bodyPr>
            <a:normAutofit/>
          </a:bodyPr>
          <a:lstStyle/>
          <a:p>
            <a:r>
              <a:rPr lang="en-US" sz="2400" dirty="0"/>
              <a:t>This is an example of </a:t>
            </a:r>
            <a:r>
              <a:rPr lang="en-US" sz="2400" b="1" dirty="0"/>
              <a:t>multivariate data </a:t>
            </a:r>
            <a:r>
              <a:rPr lang="en-US" sz="2400" dirty="0"/>
              <a:t>– data for a sample of individuals on a number of variables  </a:t>
            </a:r>
          </a:p>
          <a:p>
            <a:r>
              <a:rPr lang="en-US" sz="2400" dirty="0"/>
              <a:t>The data matrix contains scores on three variables we were able to directly </a:t>
            </a:r>
            <a:r>
              <a:rPr lang="en-US" sz="2400" i="1" dirty="0"/>
              <a:t>observe </a:t>
            </a:r>
            <a:r>
              <a:rPr lang="en-US" sz="2400" dirty="0"/>
              <a:t>(well, each person told us truthfully). In the world of factor analysis, we refer to these observable or measurable variables as </a:t>
            </a:r>
            <a:r>
              <a:rPr lang="en-US" sz="2400" b="1" dirty="0"/>
              <a:t>manifest variables</a:t>
            </a:r>
            <a:r>
              <a:rPr lang="en-US" sz="2400" dirty="0"/>
              <a:t> (MVs)</a:t>
            </a:r>
          </a:p>
        </p:txBody>
      </p:sp>
      <p:graphicFrame>
        <p:nvGraphicFramePr>
          <p:cNvPr id="10" name="Table 9">
            <a:extLst>
              <a:ext uri="{FF2B5EF4-FFF2-40B4-BE49-F238E27FC236}">
                <a16:creationId xmlns:a16="http://schemas.microsoft.com/office/drawing/2014/main" id="{6B9D5E5F-166B-4B5B-AB66-AA24D41856BA}"/>
              </a:ext>
            </a:extLst>
          </p:cNvPr>
          <p:cNvGraphicFramePr>
            <a:graphicFrameLocks noGrp="1"/>
          </p:cNvGraphicFramePr>
          <p:nvPr>
            <p:extLst>
              <p:ext uri="{D42A27DB-BD31-4B8C-83A1-F6EECF244321}">
                <p14:modId xmlns:p14="http://schemas.microsoft.com/office/powerpoint/2010/main" val="2639758219"/>
              </p:ext>
            </p:extLst>
          </p:nvPr>
        </p:nvGraphicFramePr>
        <p:xfrm>
          <a:off x="6402280" y="4833620"/>
          <a:ext cx="3684232" cy="1478280"/>
        </p:xfrm>
        <a:graphic>
          <a:graphicData uri="http://schemas.openxmlformats.org/drawingml/2006/table">
            <a:tbl>
              <a:tblPr firstRow="1" bandRow="1">
                <a:tableStyleId>{5940675A-B579-460E-94D1-54222C63F5DA}</a:tableStyleId>
              </a:tblPr>
              <a:tblGrid>
                <a:gridCol w="921058">
                  <a:extLst>
                    <a:ext uri="{9D8B030D-6E8A-4147-A177-3AD203B41FA5}">
                      <a16:colId xmlns:a16="http://schemas.microsoft.com/office/drawing/2014/main" val="1806934437"/>
                    </a:ext>
                  </a:extLst>
                </a:gridCol>
                <a:gridCol w="921058">
                  <a:extLst>
                    <a:ext uri="{9D8B030D-6E8A-4147-A177-3AD203B41FA5}">
                      <a16:colId xmlns:a16="http://schemas.microsoft.com/office/drawing/2014/main" val="1431956928"/>
                    </a:ext>
                  </a:extLst>
                </a:gridCol>
                <a:gridCol w="921058">
                  <a:extLst>
                    <a:ext uri="{9D8B030D-6E8A-4147-A177-3AD203B41FA5}">
                      <a16:colId xmlns:a16="http://schemas.microsoft.com/office/drawing/2014/main" val="4012592471"/>
                    </a:ext>
                  </a:extLst>
                </a:gridCol>
                <a:gridCol w="921058">
                  <a:extLst>
                    <a:ext uri="{9D8B030D-6E8A-4147-A177-3AD203B41FA5}">
                      <a16:colId xmlns:a16="http://schemas.microsoft.com/office/drawing/2014/main" val="1669516420"/>
                    </a:ext>
                  </a:extLst>
                </a:gridCol>
              </a:tblGrid>
              <a:tr h="370840">
                <a:tc>
                  <a:txBody>
                    <a:bodyPr/>
                    <a:lstStyle/>
                    <a:p>
                      <a:r>
                        <a:rPr lang="en-US" dirty="0"/>
                        <a:t>Person</a:t>
                      </a:r>
                    </a:p>
                  </a:txBody>
                  <a:tcPr/>
                </a:tc>
                <a:tc>
                  <a:txBody>
                    <a:bodyPr/>
                    <a:lstStyle/>
                    <a:p>
                      <a:r>
                        <a:rPr lang="en-US" dirty="0"/>
                        <a:t>Booth 1</a:t>
                      </a:r>
                    </a:p>
                  </a:txBody>
                  <a:tcPr/>
                </a:tc>
                <a:tc>
                  <a:txBody>
                    <a:bodyPr/>
                    <a:lstStyle/>
                    <a:p>
                      <a:r>
                        <a:rPr lang="en-US" dirty="0"/>
                        <a:t>Booth 2</a:t>
                      </a:r>
                    </a:p>
                  </a:txBody>
                  <a:tcPr/>
                </a:tc>
                <a:tc>
                  <a:txBody>
                    <a:bodyPr/>
                    <a:lstStyle/>
                    <a:p>
                      <a:r>
                        <a:rPr lang="en-US" dirty="0"/>
                        <a:t>Booth 3</a:t>
                      </a:r>
                    </a:p>
                  </a:txBody>
                  <a:tcPr/>
                </a:tc>
                <a:extLst>
                  <a:ext uri="{0D108BD9-81ED-4DB2-BD59-A6C34878D82A}">
                    <a16:rowId xmlns:a16="http://schemas.microsoft.com/office/drawing/2014/main" val="1506569285"/>
                  </a:ext>
                </a:extLst>
              </a:tr>
              <a:tr h="0">
                <a:tc>
                  <a:txBody>
                    <a:bodyPr/>
                    <a:lstStyle/>
                    <a:p>
                      <a:r>
                        <a:rPr lang="en-US" dirty="0"/>
                        <a:t>1</a:t>
                      </a:r>
                    </a:p>
                  </a:txBody>
                  <a:tcPr/>
                </a:tc>
                <a:tc>
                  <a:txBody>
                    <a:bodyPr/>
                    <a:lstStyle/>
                    <a:p>
                      <a:r>
                        <a:rPr lang="en-US" dirty="0"/>
                        <a:t>1.9</a:t>
                      </a:r>
                    </a:p>
                  </a:txBody>
                  <a:tcPr/>
                </a:tc>
                <a:tc>
                  <a:txBody>
                    <a:bodyPr/>
                    <a:lstStyle/>
                    <a:p>
                      <a:r>
                        <a:rPr lang="en-US" dirty="0"/>
                        <a:t>11.6</a:t>
                      </a:r>
                    </a:p>
                  </a:txBody>
                  <a:tcPr/>
                </a:tc>
                <a:tc>
                  <a:txBody>
                    <a:bodyPr/>
                    <a:lstStyle/>
                    <a:p>
                      <a:r>
                        <a:rPr lang="en-US" dirty="0"/>
                        <a:t>-5.4</a:t>
                      </a:r>
                    </a:p>
                  </a:txBody>
                  <a:tcPr/>
                </a:tc>
                <a:extLst>
                  <a:ext uri="{0D108BD9-81ED-4DB2-BD59-A6C34878D82A}">
                    <a16:rowId xmlns:a16="http://schemas.microsoft.com/office/drawing/2014/main" val="1579121434"/>
                  </a:ext>
                </a:extLst>
              </a:tr>
              <a:tr h="370840">
                <a:tc>
                  <a:txBody>
                    <a:bodyPr/>
                    <a:lstStyle/>
                    <a:p>
                      <a:r>
                        <a:rPr lang="en-US" dirty="0"/>
                        <a:t>2</a:t>
                      </a:r>
                    </a:p>
                  </a:txBody>
                  <a:tcPr/>
                </a:tc>
                <a:tc>
                  <a:txBody>
                    <a:bodyPr/>
                    <a:lstStyle/>
                    <a:p>
                      <a:r>
                        <a:rPr lang="en-US" dirty="0"/>
                        <a:t>1.15</a:t>
                      </a:r>
                    </a:p>
                  </a:txBody>
                  <a:tcPr/>
                </a:tc>
                <a:tc>
                  <a:txBody>
                    <a:bodyPr/>
                    <a:lstStyle/>
                    <a:p>
                      <a:r>
                        <a:rPr lang="en-US" dirty="0"/>
                        <a:t>8.6</a:t>
                      </a:r>
                    </a:p>
                  </a:txBody>
                  <a:tcPr/>
                </a:tc>
                <a:tc>
                  <a:txBody>
                    <a:bodyPr/>
                    <a:lstStyle/>
                    <a:p>
                      <a:r>
                        <a:rPr lang="en-US" dirty="0"/>
                        <a:t>-3.4</a:t>
                      </a:r>
                    </a:p>
                  </a:txBody>
                  <a:tcPr/>
                </a:tc>
                <a:extLst>
                  <a:ext uri="{0D108BD9-81ED-4DB2-BD59-A6C34878D82A}">
                    <a16:rowId xmlns:a16="http://schemas.microsoft.com/office/drawing/2014/main" val="3077996364"/>
                  </a:ext>
                </a:extLst>
              </a:tr>
              <a:tr h="370840">
                <a:tc>
                  <a:txBody>
                    <a:bodyPr/>
                    <a:lstStyle/>
                    <a:p>
                      <a:r>
                        <a:rPr lang="en-US" dirty="0"/>
                        <a:t>3</a:t>
                      </a:r>
                    </a:p>
                  </a:txBody>
                  <a:tcPr/>
                </a:tc>
                <a:tc>
                  <a:txBody>
                    <a:bodyPr/>
                    <a:lstStyle/>
                    <a:p>
                      <a:r>
                        <a:rPr lang="en-US" dirty="0"/>
                        <a:t>0.7</a:t>
                      </a:r>
                    </a:p>
                  </a:txBody>
                  <a:tcPr/>
                </a:tc>
                <a:tc>
                  <a:txBody>
                    <a:bodyPr/>
                    <a:lstStyle/>
                    <a:p>
                      <a:r>
                        <a:rPr lang="en-US" dirty="0"/>
                        <a:t>6.8</a:t>
                      </a:r>
                    </a:p>
                  </a:txBody>
                  <a:tcPr/>
                </a:tc>
                <a:tc>
                  <a:txBody>
                    <a:bodyPr/>
                    <a:lstStyle/>
                    <a:p>
                      <a:r>
                        <a:rPr lang="en-US" dirty="0"/>
                        <a:t>-2.2</a:t>
                      </a:r>
                    </a:p>
                  </a:txBody>
                  <a:tcPr/>
                </a:tc>
                <a:extLst>
                  <a:ext uri="{0D108BD9-81ED-4DB2-BD59-A6C34878D82A}">
                    <a16:rowId xmlns:a16="http://schemas.microsoft.com/office/drawing/2014/main" val="4087284669"/>
                  </a:ext>
                </a:extLst>
              </a:tr>
            </a:tbl>
          </a:graphicData>
        </a:graphic>
      </p:graphicFrame>
      <p:sp>
        <p:nvSpPr>
          <p:cNvPr id="5" name="TextBox 4">
            <a:extLst>
              <a:ext uri="{FF2B5EF4-FFF2-40B4-BE49-F238E27FC236}">
                <a16:creationId xmlns:a16="http://schemas.microsoft.com/office/drawing/2014/main" id="{B83FD6F9-5699-4695-AB20-F2695F2550A6}"/>
              </a:ext>
            </a:extLst>
          </p:cNvPr>
          <p:cNvSpPr txBox="1"/>
          <p:nvPr/>
        </p:nvSpPr>
        <p:spPr>
          <a:xfrm>
            <a:off x="2654623" y="5248188"/>
            <a:ext cx="4079630" cy="461665"/>
          </a:xfrm>
          <a:prstGeom prst="rect">
            <a:avLst/>
          </a:prstGeom>
          <a:noFill/>
        </p:spPr>
        <p:txBody>
          <a:bodyPr wrap="square" rtlCol="0">
            <a:spAutoFit/>
          </a:bodyPr>
          <a:lstStyle/>
          <a:p>
            <a:pPr algn="ctr"/>
            <a:r>
              <a:rPr lang="en-US" sz="2400" dirty="0"/>
              <a:t>One row for each person</a:t>
            </a:r>
          </a:p>
        </p:txBody>
      </p:sp>
      <p:sp>
        <p:nvSpPr>
          <p:cNvPr id="6" name="TextBox 5">
            <a:extLst>
              <a:ext uri="{FF2B5EF4-FFF2-40B4-BE49-F238E27FC236}">
                <a16:creationId xmlns:a16="http://schemas.microsoft.com/office/drawing/2014/main" id="{B2A8E7CC-1867-47AA-8051-68EAAB0FF7B5}"/>
              </a:ext>
            </a:extLst>
          </p:cNvPr>
          <p:cNvSpPr txBox="1"/>
          <p:nvPr/>
        </p:nvSpPr>
        <p:spPr>
          <a:xfrm>
            <a:off x="6204581" y="4237018"/>
            <a:ext cx="4079630" cy="461665"/>
          </a:xfrm>
          <a:prstGeom prst="rect">
            <a:avLst/>
          </a:prstGeom>
          <a:noFill/>
        </p:spPr>
        <p:txBody>
          <a:bodyPr wrap="square" rtlCol="0">
            <a:spAutoFit/>
          </a:bodyPr>
          <a:lstStyle/>
          <a:p>
            <a:pPr algn="ctr"/>
            <a:r>
              <a:rPr lang="en-US" sz="2400" dirty="0"/>
              <a:t>One column for each variable</a:t>
            </a:r>
          </a:p>
        </p:txBody>
      </p:sp>
    </p:spTree>
    <p:extLst>
      <p:ext uri="{BB962C8B-B14F-4D97-AF65-F5344CB8AC3E}">
        <p14:creationId xmlns:p14="http://schemas.microsoft.com/office/powerpoint/2010/main" val="3023531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normAutofit/>
          </a:bodyPr>
          <a:lstStyle/>
          <a:p>
            <a:pPr marL="0" indent="0">
              <a:buNone/>
            </a:pPr>
            <a:r>
              <a:rPr lang="cs-CZ" b="1" dirty="0"/>
              <a:t>Data matrix:</a:t>
            </a:r>
          </a:p>
          <a:p>
            <a:pPr marL="0" indent="0">
              <a:buNone/>
            </a:pPr>
            <a:endParaRPr lang="cs-CZ" b="1" dirty="0"/>
          </a:p>
          <a:p>
            <a:pPr marL="0" indent="0">
              <a:buNone/>
            </a:pPr>
            <a:endParaRPr lang="cs-CZ" b="1" dirty="0"/>
          </a:p>
          <a:p>
            <a:pPr marL="0" indent="0">
              <a:buNone/>
            </a:pPr>
            <a:r>
              <a:rPr lang="cs-CZ" b="1" i="1" dirty="0"/>
              <a:t>		</a:t>
            </a:r>
          </a:p>
          <a:p>
            <a:pPr marL="0" indent="0">
              <a:buNone/>
            </a:pPr>
            <a:r>
              <a:rPr lang="cs-CZ" b="1" i="1" dirty="0"/>
              <a:t>	X</a:t>
            </a:r>
            <a:r>
              <a:rPr lang="cs-CZ" b="1" dirty="0"/>
              <a:t>   =          </a:t>
            </a:r>
            <a:r>
              <a:rPr lang="cs-CZ" i="1" dirty="0"/>
              <a:t>N rows (individuals)</a:t>
            </a:r>
          </a:p>
          <a:p>
            <a:pPr marL="0" indent="0">
              <a:buNone/>
            </a:pPr>
            <a:endParaRPr lang="cs-CZ" b="1" i="1" dirty="0"/>
          </a:p>
          <a:p>
            <a:pPr marL="0" indent="0">
              <a:buNone/>
            </a:pPr>
            <a:r>
              <a:rPr lang="cs-CZ" b="1" i="1" dirty="0"/>
              <a:t>    </a:t>
            </a:r>
            <a:r>
              <a:rPr lang="cs-CZ" dirty="0"/>
              <a:t>Score of person </a:t>
            </a:r>
            <a:r>
              <a:rPr lang="cs-CZ" i="1" dirty="0"/>
              <a:t>i</a:t>
            </a:r>
            <a:r>
              <a:rPr lang="cs-CZ" dirty="0"/>
              <a:t> on variable </a:t>
            </a:r>
            <a:r>
              <a:rPr lang="cs-CZ" i="1" dirty="0"/>
              <a:t>j</a:t>
            </a:r>
            <a:endParaRPr lang="cs-CZ" b="1" i="1" dirty="0"/>
          </a:p>
          <a:p>
            <a:pPr marL="0" indent="0">
              <a:buNone/>
            </a:pPr>
            <a:r>
              <a:rPr lang="cs-CZ" b="1" i="1" dirty="0"/>
              <a:t>	</a:t>
            </a:r>
            <a:endParaRPr lang="en-US" b="1" dirty="0"/>
          </a:p>
        </p:txBody>
      </p:sp>
      <p:graphicFrame>
        <p:nvGraphicFramePr>
          <p:cNvPr id="4" name="Table 3"/>
          <p:cNvGraphicFramePr>
            <a:graphicFrameLocks noGrp="1"/>
          </p:cNvGraphicFramePr>
          <p:nvPr/>
        </p:nvGraphicFramePr>
        <p:xfrm>
          <a:off x="6471137" y="2518117"/>
          <a:ext cx="3340296" cy="3962400"/>
        </p:xfrm>
        <a:graphic>
          <a:graphicData uri="http://schemas.openxmlformats.org/drawingml/2006/table">
            <a:tbl>
              <a:tblPr firstRow="1" bandRow="1">
                <a:tableStyleId>{5940675A-B579-460E-94D1-54222C63F5DA}</a:tableStyleId>
              </a:tblPr>
              <a:tblGrid>
                <a:gridCol w="835074">
                  <a:extLst>
                    <a:ext uri="{9D8B030D-6E8A-4147-A177-3AD203B41FA5}">
                      <a16:colId xmlns:a16="http://schemas.microsoft.com/office/drawing/2014/main" val="2027576303"/>
                    </a:ext>
                  </a:extLst>
                </a:gridCol>
                <a:gridCol w="835074">
                  <a:extLst>
                    <a:ext uri="{9D8B030D-6E8A-4147-A177-3AD203B41FA5}">
                      <a16:colId xmlns:a16="http://schemas.microsoft.com/office/drawing/2014/main" val="1973651806"/>
                    </a:ext>
                  </a:extLst>
                </a:gridCol>
                <a:gridCol w="835074">
                  <a:extLst>
                    <a:ext uri="{9D8B030D-6E8A-4147-A177-3AD203B41FA5}">
                      <a16:colId xmlns:a16="http://schemas.microsoft.com/office/drawing/2014/main" val="707576143"/>
                    </a:ext>
                  </a:extLst>
                </a:gridCol>
                <a:gridCol w="835074">
                  <a:extLst>
                    <a:ext uri="{9D8B030D-6E8A-4147-A177-3AD203B41FA5}">
                      <a16:colId xmlns:a16="http://schemas.microsoft.com/office/drawing/2014/main" val="257663823"/>
                    </a:ext>
                  </a:extLst>
                </a:gridCol>
              </a:tblGrid>
              <a:tr h="936745">
                <a:tc>
                  <a:txBody>
                    <a:bodyPr/>
                    <a:lstStyle/>
                    <a:p>
                      <a:pPr algn="ctr"/>
                      <a:r>
                        <a:rPr lang="cs-CZ" sz="2800" i="1" dirty="0"/>
                        <a:t>x</a:t>
                      </a:r>
                      <a:r>
                        <a:rPr lang="cs-CZ" sz="2800" i="1" baseline="-25000" dirty="0"/>
                        <a:t>11</a:t>
                      </a:r>
                      <a:endParaRPr lang="en-US" sz="2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12</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1p</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0403292"/>
                  </a:ext>
                </a:extLst>
              </a:tr>
              <a:tr h="513699">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15877876"/>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cs-CZ" sz="2800" i="1" dirty="0"/>
                        <a:t>x</a:t>
                      </a:r>
                      <a:r>
                        <a:rPr lang="cs-CZ" sz="2800" i="1" baseline="-25000" dirty="0"/>
                        <a:t>ij</a:t>
                      </a:r>
                      <a:endParaRPr lang="en-US" sz="2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8588801"/>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957196"/>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6240588"/>
                  </a:ext>
                </a:extLst>
              </a:tr>
              <a:tr h="9367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N1</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N2</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Np</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6999866"/>
                  </a:ext>
                </a:extLst>
              </a:tr>
            </a:tbl>
          </a:graphicData>
        </a:graphic>
      </p:graphicFrame>
      <p:sp>
        <p:nvSpPr>
          <p:cNvPr id="5" name="TextBox 4"/>
          <p:cNvSpPr txBox="1"/>
          <p:nvPr/>
        </p:nvSpPr>
        <p:spPr>
          <a:xfrm>
            <a:off x="6020972" y="1690688"/>
            <a:ext cx="4164037" cy="523220"/>
          </a:xfrm>
          <a:prstGeom prst="rect">
            <a:avLst/>
          </a:prstGeom>
          <a:noFill/>
        </p:spPr>
        <p:txBody>
          <a:bodyPr wrap="square" rtlCol="0">
            <a:spAutoFit/>
          </a:bodyPr>
          <a:lstStyle/>
          <a:p>
            <a:pPr algn="ctr"/>
            <a:r>
              <a:rPr lang="cs-CZ" sz="2800" i="1" dirty="0"/>
              <a:t>p columns (variables)</a:t>
            </a:r>
            <a:r>
              <a:rPr lang="cs-CZ" i="1" dirty="0"/>
              <a:t> </a:t>
            </a:r>
            <a:endParaRPr lang="en-US" i="1" dirty="0"/>
          </a:p>
        </p:txBody>
      </p:sp>
      <p:cxnSp>
        <p:nvCxnSpPr>
          <p:cNvPr id="7" name="Straight Arrow Connector 6"/>
          <p:cNvCxnSpPr/>
          <p:nvPr/>
        </p:nvCxnSpPr>
        <p:spPr>
          <a:xfrm flipV="1">
            <a:off x="5669280" y="4346917"/>
            <a:ext cx="2630658" cy="66118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5161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normAutofit/>
          </a:bodyPr>
          <a:lstStyle/>
          <a:p>
            <a:r>
              <a:rPr lang="cs-CZ" b="1" dirty="0"/>
              <a:t>What can we observe in these data?</a:t>
            </a:r>
            <a:endParaRPr lang="en-US" b="1" dirty="0"/>
          </a:p>
          <a:p>
            <a:r>
              <a:rPr lang="en-US" dirty="0"/>
              <a:t>Well, we can try to compare the persons</a:t>
            </a:r>
          </a:p>
          <a:p>
            <a:endParaRPr lang="en-US" sz="2800" dirty="0"/>
          </a:p>
          <a:p>
            <a:pPr lvl="1"/>
            <a:r>
              <a:rPr lang="en-US" dirty="0"/>
              <a:t>Person 1 always seems to have the most extreme</a:t>
            </a:r>
            <a:br>
              <a:rPr lang="en-US" dirty="0"/>
            </a:br>
            <a:r>
              <a:rPr lang="en-US" dirty="0"/>
              <a:t>scores</a:t>
            </a:r>
          </a:p>
          <a:p>
            <a:pPr lvl="1"/>
            <a:r>
              <a:rPr lang="en-US" dirty="0"/>
              <a:t>Person 3 </a:t>
            </a:r>
            <a:r>
              <a:rPr lang="en-US" i="1" dirty="0" err="1"/>
              <a:t>kinda</a:t>
            </a:r>
            <a:r>
              <a:rPr lang="en-US" dirty="0"/>
              <a:t> looks like they always have half the</a:t>
            </a:r>
            <a:br>
              <a:rPr lang="en-US" dirty="0"/>
            </a:br>
            <a:r>
              <a:rPr lang="en-US" dirty="0"/>
              <a:t>scores Person 1 has? </a:t>
            </a:r>
            <a:r>
              <a:rPr lang="cs-CZ" b="1" i="1" dirty="0"/>
              <a:t>		</a:t>
            </a:r>
          </a:p>
          <a:p>
            <a:pPr marL="0" indent="0">
              <a:buNone/>
            </a:pPr>
            <a:r>
              <a:rPr lang="cs-CZ" b="1" i="1" dirty="0"/>
              <a:t>		</a:t>
            </a:r>
            <a:endParaRPr lang="en-US" b="1" dirty="0"/>
          </a:p>
        </p:txBody>
      </p:sp>
      <p:graphicFrame>
        <p:nvGraphicFramePr>
          <p:cNvPr id="5" name="Table 4">
            <a:extLst>
              <a:ext uri="{FF2B5EF4-FFF2-40B4-BE49-F238E27FC236}">
                <a16:creationId xmlns:a16="http://schemas.microsoft.com/office/drawing/2014/main" id="{602A7371-69CA-4CC8-A8C4-9297E6E742E6}"/>
              </a:ext>
            </a:extLst>
          </p:cNvPr>
          <p:cNvGraphicFramePr>
            <a:graphicFrameLocks noGrp="1"/>
          </p:cNvGraphicFramePr>
          <p:nvPr>
            <p:extLst>
              <p:ext uri="{D42A27DB-BD31-4B8C-83A1-F6EECF244321}">
                <p14:modId xmlns:p14="http://schemas.microsoft.com/office/powerpoint/2010/main" val="2461162913"/>
              </p:ext>
            </p:extLst>
          </p:nvPr>
        </p:nvGraphicFramePr>
        <p:xfrm>
          <a:off x="8089037" y="2523014"/>
          <a:ext cx="3684232" cy="1478280"/>
        </p:xfrm>
        <a:graphic>
          <a:graphicData uri="http://schemas.openxmlformats.org/drawingml/2006/table">
            <a:tbl>
              <a:tblPr firstRow="1" bandRow="1">
                <a:tableStyleId>{5940675A-B579-460E-94D1-54222C63F5DA}</a:tableStyleId>
              </a:tblPr>
              <a:tblGrid>
                <a:gridCol w="921058">
                  <a:extLst>
                    <a:ext uri="{9D8B030D-6E8A-4147-A177-3AD203B41FA5}">
                      <a16:colId xmlns:a16="http://schemas.microsoft.com/office/drawing/2014/main" val="1806934437"/>
                    </a:ext>
                  </a:extLst>
                </a:gridCol>
                <a:gridCol w="921058">
                  <a:extLst>
                    <a:ext uri="{9D8B030D-6E8A-4147-A177-3AD203B41FA5}">
                      <a16:colId xmlns:a16="http://schemas.microsoft.com/office/drawing/2014/main" val="1431956928"/>
                    </a:ext>
                  </a:extLst>
                </a:gridCol>
                <a:gridCol w="921058">
                  <a:extLst>
                    <a:ext uri="{9D8B030D-6E8A-4147-A177-3AD203B41FA5}">
                      <a16:colId xmlns:a16="http://schemas.microsoft.com/office/drawing/2014/main" val="4012592471"/>
                    </a:ext>
                  </a:extLst>
                </a:gridCol>
                <a:gridCol w="921058">
                  <a:extLst>
                    <a:ext uri="{9D8B030D-6E8A-4147-A177-3AD203B41FA5}">
                      <a16:colId xmlns:a16="http://schemas.microsoft.com/office/drawing/2014/main" val="1669516420"/>
                    </a:ext>
                  </a:extLst>
                </a:gridCol>
              </a:tblGrid>
              <a:tr h="370840">
                <a:tc>
                  <a:txBody>
                    <a:bodyPr/>
                    <a:lstStyle/>
                    <a:p>
                      <a:r>
                        <a:rPr lang="en-US" dirty="0"/>
                        <a:t>Person</a:t>
                      </a:r>
                    </a:p>
                  </a:txBody>
                  <a:tcPr/>
                </a:tc>
                <a:tc>
                  <a:txBody>
                    <a:bodyPr/>
                    <a:lstStyle/>
                    <a:p>
                      <a:r>
                        <a:rPr lang="en-US" dirty="0"/>
                        <a:t>Booth 1</a:t>
                      </a:r>
                    </a:p>
                  </a:txBody>
                  <a:tcPr/>
                </a:tc>
                <a:tc>
                  <a:txBody>
                    <a:bodyPr/>
                    <a:lstStyle/>
                    <a:p>
                      <a:r>
                        <a:rPr lang="en-US" dirty="0"/>
                        <a:t>Booth 2</a:t>
                      </a:r>
                    </a:p>
                  </a:txBody>
                  <a:tcPr/>
                </a:tc>
                <a:tc>
                  <a:txBody>
                    <a:bodyPr/>
                    <a:lstStyle/>
                    <a:p>
                      <a:r>
                        <a:rPr lang="en-US" dirty="0"/>
                        <a:t>Booth 3</a:t>
                      </a:r>
                    </a:p>
                  </a:txBody>
                  <a:tcPr/>
                </a:tc>
                <a:extLst>
                  <a:ext uri="{0D108BD9-81ED-4DB2-BD59-A6C34878D82A}">
                    <a16:rowId xmlns:a16="http://schemas.microsoft.com/office/drawing/2014/main" val="1506569285"/>
                  </a:ext>
                </a:extLst>
              </a:tr>
              <a:tr h="0">
                <a:tc>
                  <a:txBody>
                    <a:bodyPr/>
                    <a:lstStyle/>
                    <a:p>
                      <a:r>
                        <a:rPr lang="en-US" dirty="0"/>
                        <a:t>1</a:t>
                      </a:r>
                    </a:p>
                  </a:txBody>
                  <a:tcPr/>
                </a:tc>
                <a:tc>
                  <a:txBody>
                    <a:bodyPr/>
                    <a:lstStyle/>
                    <a:p>
                      <a:r>
                        <a:rPr lang="en-US" dirty="0"/>
                        <a:t>1.9</a:t>
                      </a:r>
                    </a:p>
                  </a:txBody>
                  <a:tcPr/>
                </a:tc>
                <a:tc>
                  <a:txBody>
                    <a:bodyPr/>
                    <a:lstStyle/>
                    <a:p>
                      <a:r>
                        <a:rPr lang="en-US" dirty="0"/>
                        <a:t>11.6</a:t>
                      </a:r>
                    </a:p>
                  </a:txBody>
                  <a:tcPr/>
                </a:tc>
                <a:tc>
                  <a:txBody>
                    <a:bodyPr/>
                    <a:lstStyle/>
                    <a:p>
                      <a:r>
                        <a:rPr lang="en-US" dirty="0"/>
                        <a:t>-5.4</a:t>
                      </a:r>
                    </a:p>
                  </a:txBody>
                  <a:tcPr/>
                </a:tc>
                <a:extLst>
                  <a:ext uri="{0D108BD9-81ED-4DB2-BD59-A6C34878D82A}">
                    <a16:rowId xmlns:a16="http://schemas.microsoft.com/office/drawing/2014/main" val="1579121434"/>
                  </a:ext>
                </a:extLst>
              </a:tr>
              <a:tr h="370840">
                <a:tc>
                  <a:txBody>
                    <a:bodyPr/>
                    <a:lstStyle/>
                    <a:p>
                      <a:r>
                        <a:rPr lang="en-US" dirty="0"/>
                        <a:t>2</a:t>
                      </a:r>
                    </a:p>
                  </a:txBody>
                  <a:tcPr/>
                </a:tc>
                <a:tc>
                  <a:txBody>
                    <a:bodyPr/>
                    <a:lstStyle/>
                    <a:p>
                      <a:r>
                        <a:rPr lang="en-US" dirty="0"/>
                        <a:t>1.15</a:t>
                      </a:r>
                    </a:p>
                  </a:txBody>
                  <a:tcPr/>
                </a:tc>
                <a:tc>
                  <a:txBody>
                    <a:bodyPr/>
                    <a:lstStyle/>
                    <a:p>
                      <a:r>
                        <a:rPr lang="en-US" dirty="0"/>
                        <a:t>8.6</a:t>
                      </a:r>
                    </a:p>
                  </a:txBody>
                  <a:tcPr/>
                </a:tc>
                <a:tc>
                  <a:txBody>
                    <a:bodyPr/>
                    <a:lstStyle/>
                    <a:p>
                      <a:r>
                        <a:rPr lang="en-US" dirty="0"/>
                        <a:t>-3.4</a:t>
                      </a:r>
                    </a:p>
                  </a:txBody>
                  <a:tcPr/>
                </a:tc>
                <a:extLst>
                  <a:ext uri="{0D108BD9-81ED-4DB2-BD59-A6C34878D82A}">
                    <a16:rowId xmlns:a16="http://schemas.microsoft.com/office/drawing/2014/main" val="3077996364"/>
                  </a:ext>
                </a:extLst>
              </a:tr>
              <a:tr h="370840">
                <a:tc>
                  <a:txBody>
                    <a:bodyPr/>
                    <a:lstStyle/>
                    <a:p>
                      <a:r>
                        <a:rPr lang="en-US" dirty="0"/>
                        <a:t>3</a:t>
                      </a:r>
                    </a:p>
                  </a:txBody>
                  <a:tcPr/>
                </a:tc>
                <a:tc>
                  <a:txBody>
                    <a:bodyPr/>
                    <a:lstStyle/>
                    <a:p>
                      <a:r>
                        <a:rPr lang="en-US" dirty="0"/>
                        <a:t>0.7</a:t>
                      </a:r>
                    </a:p>
                  </a:txBody>
                  <a:tcPr/>
                </a:tc>
                <a:tc>
                  <a:txBody>
                    <a:bodyPr/>
                    <a:lstStyle/>
                    <a:p>
                      <a:r>
                        <a:rPr lang="en-US" dirty="0"/>
                        <a:t>6.8</a:t>
                      </a:r>
                    </a:p>
                  </a:txBody>
                  <a:tcPr/>
                </a:tc>
                <a:tc>
                  <a:txBody>
                    <a:bodyPr/>
                    <a:lstStyle/>
                    <a:p>
                      <a:r>
                        <a:rPr lang="en-US" dirty="0"/>
                        <a:t>-2.2</a:t>
                      </a:r>
                    </a:p>
                  </a:txBody>
                  <a:tcPr/>
                </a:tc>
                <a:extLst>
                  <a:ext uri="{0D108BD9-81ED-4DB2-BD59-A6C34878D82A}">
                    <a16:rowId xmlns:a16="http://schemas.microsoft.com/office/drawing/2014/main" val="4087284669"/>
                  </a:ext>
                </a:extLst>
              </a:tr>
            </a:tbl>
          </a:graphicData>
        </a:graphic>
      </p:graphicFrame>
    </p:spTree>
    <p:extLst>
      <p:ext uri="{BB962C8B-B14F-4D97-AF65-F5344CB8AC3E}">
        <p14:creationId xmlns:p14="http://schemas.microsoft.com/office/powerpoint/2010/main" val="3256074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10185</TotalTime>
  <Words>3510</Words>
  <Application>Microsoft Office PowerPoint</Application>
  <PresentationFormat>Widescreen</PresentationFormat>
  <Paragraphs>456</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Calibri Light</vt:lpstr>
      <vt:lpstr>Cambria Math</vt:lpstr>
      <vt:lpstr>Office Theme</vt:lpstr>
      <vt:lpstr>Conceptual overview</vt:lpstr>
      <vt:lpstr>Basic principles</vt:lpstr>
      <vt:lpstr>Basic principles</vt:lpstr>
      <vt:lpstr>Basic principles</vt:lpstr>
      <vt:lpstr>Basic principles</vt:lpstr>
      <vt:lpstr>Basic principles</vt:lpstr>
      <vt:lpstr>Basic principles</vt:lpstr>
      <vt:lpstr>Basic principles</vt:lpstr>
      <vt:lpstr>Basic principles</vt:lpstr>
      <vt:lpstr>Basic principles</vt:lpstr>
      <vt:lpstr>Basic principles</vt:lpstr>
      <vt:lpstr>Basic principles</vt:lpstr>
      <vt:lpstr>Basic principles</vt:lpstr>
      <vt:lpstr>Basic principles</vt:lpstr>
      <vt:lpstr>Basic principles</vt:lpstr>
      <vt:lpstr>Basic principles</vt:lpstr>
      <vt:lpstr>Basic principles</vt:lpstr>
      <vt:lpstr>Key terms and definitions</vt:lpstr>
      <vt:lpstr>Basic principles – cont’d</vt:lpstr>
      <vt:lpstr>Basic principles – cont’d</vt:lpstr>
      <vt:lpstr>Basic principles – cont’d</vt:lpstr>
      <vt:lpstr>Basic principles – cont’d</vt:lpstr>
      <vt:lpstr>Basic principles – cont’d</vt:lpstr>
      <vt:lpstr>Basic principles – cont’d</vt:lpstr>
      <vt:lpstr>Basic principles – cont’d</vt:lpstr>
      <vt:lpstr>Example</vt:lpstr>
      <vt:lpstr>Example</vt:lpstr>
      <vt:lpstr>Example</vt:lpstr>
      <vt:lpstr>PowerPoint Presentation</vt:lpstr>
      <vt:lpstr>PowerPoint Presentation</vt:lpstr>
      <vt:lpstr>A bit of history</vt:lpstr>
      <vt:lpstr>A bit of history</vt:lpstr>
      <vt:lpstr>A bit of history</vt:lpstr>
      <vt:lpstr>The Common Factor Model</vt:lpstr>
      <vt:lpstr>The Common Factor Model</vt:lpstr>
      <vt:lpstr>The Common Factor Model</vt:lpstr>
      <vt:lpstr>The Common Factor Model</vt:lpstr>
      <vt:lpstr>The Common Factor Model</vt:lpstr>
      <vt:lpstr>The Common Factor Model</vt:lpstr>
      <vt:lpstr>The Common Factor Model</vt:lpstr>
      <vt:lpstr>The Common Factor Model</vt:lpstr>
      <vt:lpstr>The Common Factor Model</vt:lpstr>
      <vt:lpstr>The Common Factor Model</vt:lpstr>
      <vt:lpstr>The Common Factor Model</vt:lpstr>
      <vt:lpstr>The Common Factor Model</vt:lpstr>
      <vt:lpstr>The Common Factor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creator>Adam Ťápal</dc:creator>
  <cp:lastModifiedBy>Adam Ťápal</cp:lastModifiedBy>
  <cp:revision>87</cp:revision>
  <dcterms:created xsi:type="dcterms:W3CDTF">2017-09-18T15:46:54Z</dcterms:created>
  <dcterms:modified xsi:type="dcterms:W3CDTF">2021-09-22T15:39:31Z</dcterms:modified>
</cp:coreProperties>
</file>