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57" r:id="rId3"/>
    <p:sldId id="258" r:id="rId4"/>
    <p:sldId id="259" r:id="rId5"/>
    <p:sldId id="262" r:id="rId6"/>
    <p:sldId id="263" r:id="rId7"/>
    <p:sldId id="266" r:id="rId8"/>
    <p:sldId id="267" r:id="rId9"/>
    <p:sldId id="268" r:id="rId10"/>
    <p:sldId id="269" r:id="rId11"/>
    <p:sldId id="270" r:id="rId12"/>
    <p:sldId id="271" r:id="rId13"/>
    <p:sldId id="272" r:id="rId14"/>
    <p:sldId id="273" r:id="rId15"/>
    <p:sldId id="274" r:id="rId16"/>
    <p:sldId id="275" r:id="rId17"/>
    <p:sldId id="276" r:id="rId18"/>
    <p:sldId id="278" r:id="rId19"/>
    <p:sldId id="279" r:id="rId20"/>
    <p:sldId id="280" r:id="rId21"/>
    <p:sldId id="281" r:id="rId22"/>
    <p:sldId id="282" r:id="rId23"/>
    <p:sldId id="283" r:id="rId24"/>
    <p:sldId id="284" r:id="rId25"/>
    <p:sldId id="285" r:id="rId26"/>
    <p:sldId id="286" r:id="rId27"/>
    <p:sldId id="287" r:id="rId28"/>
    <p:sldId id="288" r:id="rId29"/>
    <p:sldId id="260" r:id="rId30"/>
    <p:sldId id="261" r:id="rId31"/>
    <p:sldId id="289" r:id="rId32"/>
    <p:sldId id="291" r:id="rId33"/>
    <p:sldId id="292" r:id="rId34"/>
    <p:sldId id="293" r:id="rId35"/>
    <p:sldId id="295" r:id="rId36"/>
    <p:sldId id="296" r:id="rId37"/>
    <p:sldId id="297" r:id="rId38"/>
    <p:sldId id="298" r:id="rId39"/>
    <p:sldId id="300" r:id="rId40"/>
    <p:sldId id="301"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82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FA92FD-E342-40AE-B723-D5ECD1B5955D}" type="datetimeFigureOut">
              <a:rPr lang="en-US" smtClean="0"/>
              <a:t>15-Nov-21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BCD6E7-D95C-46A9-9237-23D41F027EF8}" type="slidenum">
              <a:rPr lang="en-US" smtClean="0"/>
              <a:t>‹#›</a:t>
            </a:fld>
            <a:endParaRPr lang="en-US"/>
          </a:p>
        </p:txBody>
      </p:sp>
    </p:spTree>
    <p:extLst>
      <p:ext uri="{BB962C8B-B14F-4D97-AF65-F5344CB8AC3E}">
        <p14:creationId xmlns:p14="http://schemas.microsoft.com/office/powerpoint/2010/main" val="2267126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2E700BC-E4BA-4770-9005-CF45800FD7B0}" type="datetimeFigureOut">
              <a:rPr lang="en-US" smtClean="0"/>
              <a:t>15-Nov-21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22921-05E7-472B-9ECB-5AB3CB316AD4}" type="slidenum">
              <a:rPr lang="en-US" smtClean="0"/>
              <a:t>‹#›</a:t>
            </a:fld>
            <a:endParaRPr lang="en-US"/>
          </a:p>
        </p:txBody>
      </p:sp>
    </p:spTree>
    <p:extLst>
      <p:ext uri="{BB962C8B-B14F-4D97-AF65-F5344CB8AC3E}">
        <p14:creationId xmlns:p14="http://schemas.microsoft.com/office/powerpoint/2010/main" val="3826154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E700BC-E4BA-4770-9005-CF45800FD7B0}" type="datetimeFigureOut">
              <a:rPr lang="en-US" smtClean="0"/>
              <a:t>15-Nov-21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22921-05E7-472B-9ECB-5AB3CB316AD4}" type="slidenum">
              <a:rPr lang="en-US" smtClean="0"/>
              <a:t>‹#›</a:t>
            </a:fld>
            <a:endParaRPr lang="en-US"/>
          </a:p>
        </p:txBody>
      </p:sp>
    </p:spTree>
    <p:extLst>
      <p:ext uri="{BB962C8B-B14F-4D97-AF65-F5344CB8AC3E}">
        <p14:creationId xmlns:p14="http://schemas.microsoft.com/office/powerpoint/2010/main" val="1862844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E700BC-E4BA-4770-9005-CF45800FD7B0}" type="datetimeFigureOut">
              <a:rPr lang="en-US" smtClean="0"/>
              <a:t>15-Nov-21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22921-05E7-472B-9ECB-5AB3CB316AD4}" type="slidenum">
              <a:rPr lang="en-US" smtClean="0"/>
              <a:t>‹#›</a:t>
            </a:fld>
            <a:endParaRPr lang="en-US"/>
          </a:p>
        </p:txBody>
      </p:sp>
    </p:spTree>
    <p:extLst>
      <p:ext uri="{BB962C8B-B14F-4D97-AF65-F5344CB8AC3E}">
        <p14:creationId xmlns:p14="http://schemas.microsoft.com/office/powerpoint/2010/main" val="2816451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E700BC-E4BA-4770-9005-CF45800FD7B0}" type="datetimeFigureOut">
              <a:rPr lang="en-US" smtClean="0"/>
              <a:t>15-Nov-21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22921-05E7-472B-9ECB-5AB3CB316AD4}" type="slidenum">
              <a:rPr lang="en-US" smtClean="0"/>
              <a:t>‹#›</a:t>
            </a:fld>
            <a:endParaRPr lang="en-US"/>
          </a:p>
        </p:txBody>
      </p:sp>
    </p:spTree>
    <p:extLst>
      <p:ext uri="{BB962C8B-B14F-4D97-AF65-F5344CB8AC3E}">
        <p14:creationId xmlns:p14="http://schemas.microsoft.com/office/powerpoint/2010/main" val="1114090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2E700BC-E4BA-4770-9005-CF45800FD7B0}" type="datetimeFigureOut">
              <a:rPr lang="en-US" smtClean="0"/>
              <a:t>15-Nov-21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22921-05E7-472B-9ECB-5AB3CB316AD4}" type="slidenum">
              <a:rPr lang="en-US" smtClean="0"/>
              <a:t>‹#›</a:t>
            </a:fld>
            <a:endParaRPr lang="en-US"/>
          </a:p>
        </p:txBody>
      </p:sp>
    </p:spTree>
    <p:extLst>
      <p:ext uri="{BB962C8B-B14F-4D97-AF65-F5344CB8AC3E}">
        <p14:creationId xmlns:p14="http://schemas.microsoft.com/office/powerpoint/2010/main" val="2217735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E700BC-E4BA-4770-9005-CF45800FD7B0}" type="datetimeFigureOut">
              <a:rPr lang="en-US" smtClean="0"/>
              <a:t>15-Nov-21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22921-05E7-472B-9ECB-5AB3CB316AD4}" type="slidenum">
              <a:rPr lang="en-US" smtClean="0"/>
              <a:t>‹#›</a:t>
            </a:fld>
            <a:endParaRPr lang="en-US"/>
          </a:p>
        </p:txBody>
      </p:sp>
    </p:spTree>
    <p:extLst>
      <p:ext uri="{BB962C8B-B14F-4D97-AF65-F5344CB8AC3E}">
        <p14:creationId xmlns:p14="http://schemas.microsoft.com/office/powerpoint/2010/main" val="1562742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E700BC-E4BA-4770-9005-CF45800FD7B0}" type="datetimeFigureOut">
              <a:rPr lang="en-US" smtClean="0"/>
              <a:t>15-Nov-21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C22921-05E7-472B-9ECB-5AB3CB316AD4}" type="slidenum">
              <a:rPr lang="en-US" smtClean="0"/>
              <a:t>‹#›</a:t>
            </a:fld>
            <a:endParaRPr lang="en-US"/>
          </a:p>
        </p:txBody>
      </p:sp>
    </p:spTree>
    <p:extLst>
      <p:ext uri="{BB962C8B-B14F-4D97-AF65-F5344CB8AC3E}">
        <p14:creationId xmlns:p14="http://schemas.microsoft.com/office/powerpoint/2010/main" val="119116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2E700BC-E4BA-4770-9005-CF45800FD7B0}" type="datetimeFigureOut">
              <a:rPr lang="en-US" smtClean="0"/>
              <a:t>15-Nov-21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C22921-05E7-472B-9ECB-5AB3CB316AD4}" type="slidenum">
              <a:rPr lang="en-US" smtClean="0"/>
              <a:t>‹#›</a:t>
            </a:fld>
            <a:endParaRPr lang="en-US"/>
          </a:p>
        </p:txBody>
      </p:sp>
    </p:spTree>
    <p:extLst>
      <p:ext uri="{BB962C8B-B14F-4D97-AF65-F5344CB8AC3E}">
        <p14:creationId xmlns:p14="http://schemas.microsoft.com/office/powerpoint/2010/main" val="2437591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E700BC-E4BA-4770-9005-CF45800FD7B0}" type="datetimeFigureOut">
              <a:rPr lang="en-US" smtClean="0"/>
              <a:t>15-Nov-21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C22921-05E7-472B-9ECB-5AB3CB316AD4}" type="slidenum">
              <a:rPr lang="en-US" smtClean="0"/>
              <a:t>‹#›</a:t>
            </a:fld>
            <a:endParaRPr lang="en-US"/>
          </a:p>
        </p:txBody>
      </p:sp>
    </p:spTree>
    <p:extLst>
      <p:ext uri="{BB962C8B-B14F-4D97-AF65-F5344CB8AC3E}">
        <p14:creationId xmlns:p14="http://schemas.microsoft.com/office/powerpoint/2010/main" val="1443815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E700BC-E4BA-4770-9005-CF45800FD7B0}" type="datetimeFigureOut">
              <a:rPr lang="en-US" smtClean="0"/>
              <a:t>15-Nov-21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22921-05E7-472B-9ECB-5AB3CB316AD4}" type="slidenum">
              <a:rPr lang="en-US" smtClean="0"/>
              <a:t>‹#›</a:t>
            </a:fld>
            <a:endParaRPr lang="en-US"/>
          </a:p>
        </p:txBody>
      </p:sp>
    </p:spTree>
    <p:extLst>
      <p:ext uri="{BB962C8B-B14F-4D97-AF65-F5344CB8AC3E}">
        <p14:creationId xmlns:p14="http://schemas.microsoft.com/office/powerpoint/2010/main" val="2198621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E700BC-E4BA-4770-9005-CF45800FD7B0}" type="datetimeFigureOut">
              <a:rPr lang="en-US" smtClean="0"/>
              <a:t>15-Nov-21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22921-05E7-472B-9ECB-5AB3CB316AD4}" type="slidenum">
              <a:rPr lang="en-US" smtClean="0"/>
              <a:t>‹#›</a:t>
            </a:fld>
            <a:endParaRPr lang="en-US"/>
          </a:p>
        </p:txBody>
      </p:sp>
    </p:spTree>
    <p:extLst>
      <p:ext uri="{BB962C8B-B14F-4D97-AF65-F5344CB8AC3E}">
        <p14:creationId xmlns:p14="http://schemas.microsoft.com/office/powerpoint/2010/main" val="1240690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E700BC-E4BA-4770-9005-CF45800FD7B0}" type="datetimeFigureOut">
              <a:rPr lang="en-US" smtClean="0"/>
              <a:t>15-Nov-21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C22921-05E7-472B-9ECB-5AB3CB316AD4}" type="slidenum">
              <a:rPr lang="en-US" smtClean="0"/>
              <a:t>‹#›</a:t>
            </a:fld>
            <a:endParaRPr lang="en-US"/>
          </a:p>
        </p:txBody>
      </p:sp>
    </p:spTree>
    <p:extLst>
      <p:ext uri="{BB962C8B-B14F-4D97-AF65-F5344CB8AC3E}">
        <p14:creationId xmlns:p14="http://schemas.microsoft.com/office/powerpoint/2010/main" val="3948869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Analytic Rotation</a:t>
            </a:r>
          </a:p>
        </p:txBody>
      </p:sp>
      <p:sp>
        <p:nvSpPr>
          <p:cNvPr id="3" name="Subtitle 2"/>
          <p:cNvSpPr>
            <a:spLocks noGrp="1"/>
          </p:cNvSpPr>
          <p:nvPr>
            <p:ph type="subTitle" idx="1"/>
          </p:nvPr>
        </p:nvSpPr>
        <p:spPr/>
        <p:txBody>
          <a:bodyPr/>
          <a:lstStyle/>
          <a:p>
            <a:r>
              <a:rPr lang="cs-CZ" sz="2800" dirty="0"/>
              <a:t>PSY544 – Introduction to Factor Analysis</a:t>
            </a:r>
          </a:p>
          <a:p>
            <a:endParaRPr lang="cs-CZ" sz="2800" dirty="0"/>
          </a:p>
          <a:p>
            <a:r>
              <a:rPr lang="cs-CZ" sz="2800" dirty="0"/>
              <a:t>Week </a:t>
            </a:r>
            <a:r>
              <a:rPr lang="en-US" sz="2800" dirty="0"/>
              <a:t>10</a:t>
            </a:r>
          </a:p>
          <a:p>
            <a:endParaRPr lang="en-US" dirty="0"/>
          </a:p>
        </p:txBody>
      </p:sp>
    </p:spTree>
    <p:extLst>
      <p:ext uri="{BB962C8B-B14F-4D97-AF65-F5344CB8AC3E}">
        <p14:creationId xmlns:p14="http://schemas.microsoft.com/office/powerpoint/2010/main" val="39769157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091A-7ABB-4D9F-91C1-93FDE3472131}"/>
              </a:ext>
            </a:extLst>
          </p:cNvPr>
          <p:cNvSpPr>
            <a:spLocks noGrp="1"/>
          </p:cNvSpPr>
          <p:nvPr>
            <p:ph type="title"/>
          </p:nvPr>
        </p:nvSpPr>
        <p:spPr/>
        <p:txBody>
          <a:bodyPr/>
          <a:lstStyle/>
          <a:p>
            <a:pPr algn="ctr"/>
            <a:r>
              <a:rPr lang="cs-CZ" dirty="0"/>
              <a:t>Thurstone</a:t>
            </a:r>
            <a:r>
              <a:rPr lang="en-US" dirty="0"/>
              <a:t>’s “simple structure”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43327DC-84BE-495C-8A2F-C82885FE1BF4}"/>
                  </a:ext>
                </a:extLst>
              </p:cNvPr>
              <p:cNvSpPr>
                <a:spLocks noGrp="1"/>
              </p:cNvSpPr>
              <p:nvPr>
                <p:ph idx="1"/>
              </p:nvPr>
            </p:nvSpPr>
            <p:spPr/>
            <p:txBody>
              <a:bodyPr>
                <a:normAutofit/>
              </a:bodyPr>
              <a:lstStyle/>
              <a:p>
                <a:endParaRPr lang="en-US" dirty="0"/>
              </a:p>
              <a:p>
                <a:r>
                  <a:rPr lang="en-US" dirty="0" err="1"/>
                  <a:t>Thurstone</a:t>
                </a:r>
                <a:r>
                  <a:rPr lang="en-US" dirty="0"/>
                  <a:t> (1947) has defined requirements of a factor loading matrix with so-called </a:t>
                </a:r>
                <a:r>
                  <a:rPr lang="en-US" i="1" dirty="0"/>
                  <a:t>simple structure</a:t>
                </a:r>
                <a:r>
                  <a:rPr lang="en-US" dirty="0"/>
                  <a:t> to be more easily interpretable</a:t>
                </a:r>
              </a:p>
              <a:p>
                <a:endParaRPr lang="en-US" dirty="0"/>
              </a:p>
              <a:p>
                <a:r>
                  <a:rPr lang="en-US" dirty="0"/>
                  <a:t>The requirements are phrased in terms of the number and location of zero (or very small) factor loadings in the </a:t>
                </a:r>
                <a14:m>
                  <m:oMath xmlns:m="http://schemas.openxmlformats.org/officeDocument/2006/math">
                    <m:r>
                      <a:rPr lang="el-GR" b="1" i="1">
                        <a:latin typeface="Cambria Math" panose="02040503050406030204" pitchFamily="18" charset="0"/>
                        <a:ea typeface="Cambria Math" panose="02040503050406030204" pitchFamily="18" charset="0"/>
                      </a:rPr>
                      <m:t>𝜦</m:t>
                    </m:r>
                  </m:oMath>
                </a14:m>
                <a:r>
                  <a:rPr lang="en-US" dirty="0"/>
                  <a:t> matrix</a:t>
                </a:r>
              </a:p>
            </p:txBody>
          </p:sp>
        </mc:Choice>
        <mc:Fallback xmlns="">
          <p:sp>
            <p:nvSpPr>
              <p:cNvPr id="3" name="Content Placeholder 2">
                <a:extLst>
                  <a:ext uri="{FF2B5EF4-FFF2-40B4-BE49-F238E27FC236}">
                    <a16:creationId xmlns:a16="http://schemas.microsoft.com/office/drawing/2014/main" id="{A43327DC-84BE-495C-8A2F-C82885FE1BF4}"/>
                  </a:ext>
                </a:extLst>
              </p:cNvPr>
              <p:cNvSpPr>
                <a:spLocks noGrp="1" noRot="1" noChangeAspect="1" noMove="1" noResize="1" noEditPoints="1" noAdjustHandles="1" noChangeArrowheads="1" noChangeShapeType="1" noTextEdit="1"/>
              </p:cNvSpPr>
              <p:nvPr>
                <p:ph idx="1"/>
              </p:nvPr>
            </p:nvSpPr>
            <p:spPr>
              <a:blipFill>
                <a:blip r:embed="rId2"/>
                <a:stretch>
                  <a:fillRect l="-1043" r="-1275"/>
                </a:stretch>
              </a:blipFill>
            </p:spPr>
            <p:txBody>
              <a:bodyPr/>
              <a:lstStyle/>
              <a:p>
                <a:r>
                  <a:rPr lang="en-US">
                    <a:noFill/>
                  </a:rPr>
                  <a:t> </a:t>
                </a:r>
              </a:p>
            </p:txBody>
          </p:sp>
        </mc:Fallback>
      </mc:AlternateContent>
    </p:spTree>
    <p:extLst>
      <p:ext uri="{BB962C8B-B14F-4D97-AF65-F5344CB8AC3E}">
        <p14:creationId xmlns:p14="http://schemas.microsoft.com/office/powerpoint/2010/main" val="1066198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091A-7ABB-4D9F-91C1-93FDE3472131}"/>
              </a:ext>
            </a:extLst>
          </p:cNvPr>
          <p:cNvSpPr>
            <a:spLocks noGrp="1"/>
          </p:cNvSpPr>
          <p:nvPr>
            <p:ph type="title"/>
          </p:nvPr>
        </p:nvSpPr>
        <p:spPr/>
        <p:txBody>
          <a:bodyPr/>
          <a:lstStyle/>
          <a:p>
            <a:pPr algn="ctr"/>
            <a:r>
              <a:rPr lang="cs-CZ" dirty="0"/>
              <a:t>Thurstone</a:t>
            </a:r>
            <a:r>
              <a:rPr lang="en-US" dirty="0"/>
              <a:t>’s “simple structure”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43327DC-84BE-495C-8A2F-C82885FE1BF4}"/>
                  </a:ext>
                </a:extLst>
              </p:cNvPr>
              <p:cNvSpPr>
                <a:spLocks noGrp="1"/>
              </p:cNvSpPr>
              <p:nvPr>
                <p:ph idx="1"/>
              </p:nvPr>
            </p:nvSpPr>
            <p:spPr/>
            <p:txBody>
              <a:bodyPr>
                <a:normAutofit/>
              </a:bodyPr>
              <a:lstStyle/>
              <a:p>
                <a:r>
                  <a:rPr lang="en-US" dirty="0"/>
                  <a:t>For a </a:t>
                </a:r>
                <a:r>
                  <a:rPr lang="en-US" i="1" dirty="0"/>
                  <a:t>p x m </a:t>
                </a:r>
                <a:r>
                  <a:rPr lang="en-US" dirty="0"/>
                  <a:t>factor loading matrix:</a:t>
                </a:r>
              </a:p>
              <a:p>
                <a:pPr marL="514350" indent="-514350">
                  <a:buFont typeface="+mj-lt"/>
                  <a:buAutoNum type="arabicPeriod"/>
                </a:pPr>
                <a:r>
                  <a:rPr lang="en-US" dirty="0"/>
                  <a:t>Each row of </a:t>
                </a:r>
                <a14:m>
                  <m:oMath xmlns:m="http://schemas.openxmlformats.org/officeDocument/2006/math">
                    <m:r>
                      <a:rPr lang="el-GR" b="1" i="1">
                        <a:latin typeface="Cambria Math" panose="02040503050406030204" pitchFamily="18" charset="0"/>
                        <a:ea typeface="Cambria Math" panose="02040503050406030204" pitchFamily="18" charset="0"/>
                      </a:rPr>
                      <m:t>𝜦</m:t>
                    </m:r>
                  </m:oMath>
                </a14:m>
                <a:r>
                  <a:rPr lang="en-US" dirty="0"/>
                  <a:t> should contain at least one zero</a:t>
                </a:r>
              </a:p>
              <a:p>
                <a:pPr marL="514350" indent="-514350">
                  <a:buFont typeface="+mj-lt"/>
                  <a:buAutoNum type="arabicPeriod"/>
                </a:pPr>
                <a:r>
                  <a:rPr lang="en-US" dirty="0"/>
                  <a:t>Each column of </a:t>
                </a:r>
                <a14:m>
                  <m:oMath xmlns:m="http://schemas.openxmlformats.org/officeDocument/2006/math">
                    <m:r>
                      <a:rPr lang="el-GR" b="1" i="1">
                        <a:latin typeface="Cambria Math" panose="02040503050406030204" pitchFamily="18" charset="0"/>
                        <a:ea typeface="Cambria Math" panose="02040503050406030204" pitchFamily="18" charset="0"/>
                      </a:rPr>
                      <m:t>𝜦</m:t>
                    </m:r>
                  </m:oMath>
                </a14:m>
                <a:r>
                  <a:rPr lang="en-US" dirty="0"/>
                  <a:t> should contain at least </a:t>
                </a:r>
                <a:r>
                  <a:rPr lang="en-US" i="1" dirty="0"/>
                  <a:t>m</a:t>
                </a:r>
                <a:r>
                  <a:rPr lang="en-US" dirty="0"/>
                  <a:t> zeros</a:t>
                </a:r>
              </a:p>
              <a:p>
                <a:pPr marL="514350" indent="-514350">
                  <a:buFont typeface="+mj-lt"/>
                  <a:buAutoNum type="arabicPeriod"/>
                </a:pPr>
                <a:r>
                  <a:rPr lang="en-US" dirty="0"/>
                  <a:t>Every pair of columns of </a:t>
                </a:r>
                <a14:m>
                  <m:oMath xmlns:m="http://schemas.openxmlformats.org/officeDocument/2006/math">
                    <m:r>
                      <a:rPr lang="el-GR" b="1" i="1">
                        <a:latin typeface="Cambria Math" panose="02040503050406030204" pitchFamily="18" charset="0"/>
                        <a:ea typeface="Cambria Math" panose="02040503050406030204" pitchFamily="18" charset="0"/>
                      </a:rPr>
                      <m:t>𝜦</m:t>
                    </m:r>
                  </m:oMath>
                </a14:m>
                <a:r>
                  <a:rPr lang="en-US" dirty="0"/>
                  <a:t> should have a couple of rows with a zero in one column but not the other</a:t>
                </a:r>
              </a:p>
              <a:p>
                <a:pPr marL="514350" indent="-514350">
                  <a:buFont typeface="+mj-lt"/>
                  <a:buAutoNum type="arabicPeriod"/>
                </a:pPr>
                <a:r>
                  <a:rPr lang="en-US" dirty="0"/>
                  <a:t>If </a:t>
                </a:r>
                <a:r>
                  <a:rPr lang="en-US" i="1" dirty="0"/>
                  <a:t>m </a:t>
                </a:r>
                <a:r>
                  <a:rPr lang="en-US" dirty="0"/>
                  <a:t>≥ 4, every pair of columns of </a:t>
                </a:r>
                <a14:m>
                  <m:oMath xmlns:m="http://schemas.openxmlformats.org/officeDocument/2006/math">
                    <m:r>
                      <a:rPr lang="el-GR" b="1" i="1">
                        <a:latin typeface="Cambria Math" panose="02040503050406030204" pitchFamily="18" charset="0"/>
                        <a:ea typeface="Cambria Math" panose="02040503050406030204" pitchFamily="18" charset="0"/>
                      </a:rPr>
                      <m:t>𝜦</m:t>
                    </m:r>
                  </m:oMath>
                </a14:m>
                <a:r>
                  <a:rPr lang="en-US" dirty="0"/>
                  <a:t> should have several rows with zeros in both columns</a:t>
                </a:r>
              </a:p>
              <a:p>
                <a:pPr marL="514350" indent="-514350">
                  <a:buFont typeface="+mj-lt"/>
                  <a:buAutoNum type="arabicPeriod"/>
                </a:pPr>
                <a:r>
                  <a:rPr lang="en-US" dirty="0"/>
                  <a:t>Every pair of columns of </a:t>
                </a:r>
                <a14:m>
                  <m:oMath xmlns:m="http://schemas.openxmlformats.org/officeDocument/2006/math">
                    <m:r>
                      <a:rPr lang="el-GR" b="1" i="1">
                        <a:latin typeface="Cambria Math" panose="02040503050406030204" pitchFamily="18" charset="0"/>
                        <a:ea typeface="Cambria Math" panose="02040503050406030204" pitchFamily="18" charset="0"/>
                      </a:rPr>
                      <m:t>𝜦</m:t>
                    </m:r>
                  </m:oMath>
                </a14:m>
                <a:r>
                  <a:rPr lang="en-US" dirty="0"/>
                  <a:t> should have few rows with nonzero loadings in both columns</a:t>
                </a:r>
              </a:p>
            </p:txBody>
          </p:sp>
        </mc:Choice>
        <mc:Fallback xmlns="">
          <p:sp>
            <p:nvSpPr>
              <p:cNvPr id="3" name="Content Placeholder 2">
                <a:extLst>
                  <a:ext uri="{FF2B5EF4-FFF2-40B4-BE49-F238E27FC236}">
                    <a16:creationId xmlns:a16="http://schemas.microsoft.com/office/drawing/2014/main" id="{A43327DC-84BE-495C-8A2F-C82885FE1BF4}"/>
                  </a:ext>
                </a:extLst>
              </p:cNvPr>
              <p:cNvSpPr>
                <a:spLocks noGrp="1" noRot="1" noChangeAspect="1" noMove="1" noResize="1" noEditPoints="1" noAdjustHandles="1" noChangeArrowheads="1" noChangeShapeType="1" noTextEdit="1"/>
              </p:cNvSpPr>
              <p:nvPr>
                <p:ph idx="1"/>
              </p:nvPr>
            </p:nvSpPr>
            <p:spPr>
              <a:blipFill>
                <a:blip r:embed="rId2"/>
                <a:stretch>
                  <a:fillRect l="-1217" t="-2241" r="-986" b="-140"/>
                </a:stretch>
              </a:blipFill>
            </p:spPr>
            <p:txBody>
              <a:bodyPr/>
              <a:lstStyle/>
              <a:p>
                <a:r>
                  <a:rPr lang="en-US">
                    <a:noFill/>
                  </a:rPr>
                  <a:t> </a:t>
                </a:r>
              </a:p>
            </p:txBody>
          </p:sp>
        </mc:Fallback>
      </mc:AlternateContent>
    </p:spTree>
    <p:extLst>
      <p:ext uri="{BB962C8B-B14F-4D97-AF65-F5344CB8AC3E}">
        <p14:creationId xmlns:p14="http://schemas.microsoft.com/office/powerpoint/2010/main" val="1873705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091A-7ABB-4D9F-91C1-93FDE3472131}"/>
              </a:ext>
            </a:extLst>
          </p:cNvPr>
          <p:cNvSpPr>
            <a:spLocks noGrp="1"/>
          </p:cNvSpPr>
          <p:nvPr>
            <p:ph type="title"/>
          </p:nvPr>
        </p:nvSpPr>
        <p:spPr/>
        <p:txBody>
          <a:bodyPr/>
          <a:lstStyle/>
          <a:p>
            <a:pPr algn="ctr"/>
            <a:r>
              <a:rPr lang="cs-CZ" dirty="0"/>
              <a:t>Thurstone</a:t>
            </a:r>
            <a:r>
              <a:rPr lang="en-US" dirty="0"/>
              <a:t>’s “simple structure”</a:t>
            </a:r>
          </a:p>
        </p:txBody>
      </p:sp>
      <p:sp>
        <p:nvSpPr>
          <p:cNvPr id="3" name="Content Placeholder 2">
            <a:extLst>
              <a:ext uri="{FF2B5EF4-FFF2-40B4-BE49-F238E27FC236}">
                <a16:creationId xmlns:a16="http://schemas.microsoft.com/office/drawing/2014/main" id="{A43327DC-84BE-495C-8A2F-C82885FE1BF4}"/>
              </a:ext>
            </a:extLst>
          </p:cNvPr>
          <p:cNvSpPr>
            <a:spLocks noGrp="1"/>
          </p:cNvSpPr>
          <p:nvPr>
            <p:ph idx="1"/>
          </p:nvPr>
        </p:nvSpPr>
        <p:spPr/>
        <p:txBody>
          <a:bodyPr>
            <a:normAutofit/>
          </a:bodyPr>
          <a:lstStyle/>
          <a:p>
            <a:r>
              <a:rPr lang="en-US" dirty="0"/>
              <a:t>In general, </a:t>
            </a:r>
            <a:r>
              <a:rPr lang="en-US" dirty="0" err="1"/>
              <a:t>Thurstone’s</a:t>
            </a:r>
            <a:r>
              <a:rPr lang="en-US" dirty="0"/>
              <a:t> criteria suggest that each factor should be represented by relatively high loadings for a distinct subset of MVs and relatively low loadings for the remaining MVs. </a:t>
            </a:r>
          </a:p>
          <a:p>
            <a:r>
              <a:rPr lang="en-US" dirty="0"/>
              <a:t>In addition, these subsets defining different factors should not overlap too much. </a:t>
            </a:r>
          </a:p>
          <a:p>
            <a:r>
              <a:rPr lang="en-US" dirty="0"/>
              <a:t>Furthermore, each MV should only be influenced by some subset of the common factors. </a:t>
            </a:r>
          </a:p>
          <a:p>
            <a:r>
              <a:rPr lang="en-US" dirty="0"/>
              <a:t>The criteria do </a:t>
            </a:r>
            <a:r>
              <a:rPr lang="en-US" b="1" dirty="0"/>
              <a:t>not</a:t>
            </a:r>
            <a:r>
              <a:rPr lang="en-US" dirty="0"/>
              <a:t> imply that each MV should only be influenced by a single factor, which is a common misconception. </a:t>
            </a:r>
          </a:p>
        </p:txBody>
      </p:sp>
    </p:spTree>
    <p:extLst>
      <p:ext uri="{BB962C8B-B14F-4D97-AF65-F5344CB8AC3E}">
        <p14:creationId xmlns:p14="http://schemas.microsoft.com/office/powerpoint/2010/main" val="213259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091A-7ABB-4D9F-91C1-93FDE3472131}"/>
              </a:ext>
            </a:extLst>
          </p:cNvPr>
          <p:cNvSpPr>
            <a:spLocks noGrp="1"/>
          </p:cNvSpPr>
          <p:nvPr>
            <p:ph type="title"/>
          </p:nvPr>
        </p:nvSpPr>
        <p:spPr/>
        <p:txBody>
          <a:bodyPr/>
          <a:lstStyle/>
          <a:p>
            <a:pPr algn="ctr"/>
            <a:r>
              <a:rPr lang="en-US" dirty="0"/>
              <a:t>Analytic rotation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43327DC-84BE-495C-8A2F-C82885FE1BF4}"/>
                  </a:ext>
                </a:extLst>
              </p:cNvPr>
              <p:cNvSpPr>
                <a:spLocks noGrp="1"/>
              </p:cNvSpPr>
              <p:nvPr>
                <p:ph idx="1"/>
              </p:nvPr>
            </p:nvSpPr>
            <p:spPr/>
            <p:txBody>
              <a:bodyPr>
                <a:normAutofit/>
              </a:bodyPr>
              <a:lstStyle/>
              <a:p>
                <a:r>
                  <a:rPr lang="en-US" dirty="0"/>
                  <a:t>In the 1950s, researchers began developing automated procedures for rotation. The guiding principle was to establish an objective, mathematical definition of simple structure. </a:t>
                </a:r>
              </a:p>
              <a:p>
                <a:r>
                  <a:rPr lang="en-US" dirty="0"/>
                  <a:t>Generally, this is achieved by defining a function of the elements in the factor loading matrix (</a:t>
                </a:r>
                <a14:m>
                  <m:oMath xmlns:m="http://schemas.openxmlformats.org/officeDocument/2006/math">
                    <m:r>
                      <a:rPr lang="el-GR" b="1" i="1">
                        <a:latin typeface="Cambria Math" panose="02040503050406030204" pitchFamily="18" charset="0"/>
                        <a:ea typeface="Cambria Math" panose="02040503050406030204" pitchFamily="18" charset="0"/>
                      </a:rPr>
                      <m:t>𝜦</m:t>
                    </m:r>
                  </m:oMath>
                </a14:m>
                <a:r>
                  <a:rPr lang="en-US" dirty="0"/>
                  <a:t>) that expresses the degree of simple structure numerically. We refer to such a function as a </a:t>
                </a:r>
                <a:r>
                  <a:rPr lang="en-US" i="1" dirty="0"/>
                  <a:t>simplicity function</a:t>
                </a:r>
                <a:r>
                  <a:rPr lang="en-US" dirty="0"/>
                  <a:t> or a </a:t>
                </a:r>
                <a:r>
                  <a:rPr lang="en-US" i="1" dirty="0"/>
                  <a:t>simplicity criterion</a:t>
                </a:r>
                <a:r>
                  <a:rPr lang="en-US" dirty="0"/>
                  <a:t>. This is a scalar-valued function with a matrix-valued argument, f(</a:t>
                </a:r>
                <a14:m>
                  <m:oMath xmlns:m="http://schemas.openxmlformats.org/officeDocument/2006/math">
                    <m:r>
                      <a:rPr lang="el-GR" b="1" i="1">
                        <a:latin typeface="Cambria Math" panose="02040503050406030204" pitchFamily="18" charset="0"/>
                        <a:ea typeface="Cambria Math" panose="02040503050406030204" pitchFamily="18" charset="0"/>
                      </a:rPr>
                      <m:t>𝜦</m:t>
                    </m:r>
                  </m:oMath>
                </a14:m>
                <a:r>
                  <a:rPr lang="en-US" dirty="0"/>
                  <a:t>).</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A43327DC-84BE-495C-8A2F-C82885FE1BF4}"/>
                  </a:ext>
                </a:extLst>
              </p:cNvPr>
              <p:cNvSpPr>
                <a:spLocks noGrp="1" noRot="1" noChangeAspect="1" noMove="1" noResize="1" noEditPoints="1" noAdjustHandles="1" noChangeArrowheads="1" noChangeShapeType="1" noTextEdit="1"/>
              </p:cNvSpPr>
              <p:nvPr>
                <p:ph idx="1"/>
              </p:nvPr>
            </p:nvSpPr>
            <p:spPr>
              <a:blipFill>
                <a:blip r:embed="rId2"/>
                <a:stretch>
                  <a:fillRect l="-1043" t="-2241" r="-1855"/>
                </a:stretch>
              </a:blipFill>
            </p:spPr>
            <p:txBody>
              <a:bodyPr/>
              <a:lstStyle/>
              <a:p>
                <a:r>
                  <a:rPr lang="en-US">
                    <a:noFill/>
                  </a:rPr>
                  <a:t> </a:t>
                </a:r>
              </a:p>
            </p:txBody>
          </p:sp>
        </mc:Fallback>
      </mc:AlternateContent>
    </p:spTree>
    <p:extLst>
      <p:ext uri="{BB962C8B-B14F-4D97-AF65-F5344CB8AC3E}">
        <p14:creationId xmlns:p14="http://schemas.microsoft.com/office/powerpoint/2010/main" val="670643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091A-7ABB-4D9F-91C1-93FDE3472131}"/>
              </a:ext>
            </a:extLst>
          </p:cNvPr>
          <p:cNvSpPr>
            <a:spLocks noGrp="1"/>
          </p:cNvSpPr>
          <p:nvPr>
            <p:ph type="title"/>
          </p:nvPr>
        </p:nvSpPr>
        <p:spPr/>
        <p:txBody>
          <a:bodyPr/>
          <a:lstStyle/>
          <a:p>
            <a:pPr algn="ctr"/>
            <a:r>
              <a:rPr lang="en-US" dirty="0"/>
              <a:t>Analytic rotation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43327DC-84BE-495C-8A2F-C82885FE1BF4}"/>
                  </a:ext>
                </a:extLst>
              </p:cNvPr>
              <p:cNvSpPr>
                <a:spLocks noGrp="1"/>
              </p:cNvSpPr>
              <p:nvPr>
                <p:ph idx="1"/>
              </p:nvPr>
            </p:nvSpPr>
            <p:spPr/>
            <p:txBody>
              <a:bodyPr>
                <a:normAutofit/>
              </a:bodyPr>
              <a:lstStyle/>
              <a:p>
                <a:endParaRPr lang="en-US" dirty="0"/>
              </a:p>
              <a:p>
                <a:endParaRPr lang="en-US" dirty="0"/>
              </a:p>
              <a:p>
                <a:r>
                  <a:rPr lang="en-US" dirty="0"/>
                  <a:t>The transformation matrix is then found as the matrix which maximizes the simplicity function (or, rather, yields such a </a:t>
                </a:r>
                <a14:m>
                  <m:oMath xmlns:m="http://schemas.openxmlformats.org/officeDocument/2006/math">
                    <m:r>
                      <a:rPr lang="el-GR" b="1" i="1">
                        <a:latin typeface="Cambria Math" panose="02040503050406030204" pitchFamily="18" charset="0"/>
                        <a:ea typeface="Cambria Math" panose="02040503050406030204" pitchFamily="18" charset="0"/>
                      </a:rPr>
                      <m:t>𝜦</m:t>
                    </m:r>
                  </m:oMath>
                </a14:m>
                <a:r>
                  <a:rPr lang="en-US" dirty="0"/>
                  <a:t> which maximizes the simplicity function). </a:t>
                </a:r>
              </a:p>
              <a:p>
                <a:r>
                  <a:rPr lang="en-US" dirty="0"/>
                  <a:t>This general approach is called </a:t>
                </a:r>
                <a:r>
                  <a:rPr lang="en-US" i="1" dirty="0"/>
                  <a:t>analytic rotation</a:t>
                </a:r>
                <a:r>
                  <a:rPr lang="en-US" dirty="0"/>
                  <a:t>. Analytic rotation requires no user judgement or subjective input (unlike the earlier methods for manual rotation)</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A43327DC-84BE-495C-8A2F-C82885FE1BF4}"/>
                  </a:ext>
                </a:extLst>
              </p:cNvPr>
              <p:cNvSpPr>
                <a:spLocks noGrp="1" noRot="1" noChangeAspect="1" noMove="1" noResize="1" noEditPoints="1" noAdjustHandles="1" noChangeArrowheads="1" noChangeShapeType="1" noTextEdit="1"/>
              </p:cNvSpPr>
              <p:nvPr>
                <p:ph idx="1"/>
              </p:nvPr>
            </p:nvSpPr>
            <p:spPr>
              <a:blipFill>
                <a:blip r:embed="rId2"/>
                <a:stretch>
                  <a:fillRect l="-1043"/>
                </a:stretch>
              </a:blipFill>
            </p:spPr>
            <p:txBody>
              <a:bodyPr/>
              <a:lstStyle/>
              <a:p>
                <a:r>
                  <a:rPr lang="en-US">
                    <a:noFill/>
                  </a:rPr>
                  <a:t> </a:t>
                </a:r>
              </a:p>
            </p:txBody>
          </p:sp>
        </mc:Fallback>
      </mc:AlternateContent>
    </p:spTree>
    <p:extLst>
      <p:ext uri="{BB962C8B-B14F-4D97-AF65-F5344CB8AC3E}">
        <p14:creationId xmlns:p14="http://schemas.microsoft.com/office/powerpoint/2010/main" val="1990254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091A-7ABB-4D9F-91C1-93FDE3472131}"/>
              </a:ext>
            </a:extLst>
          </p:cNvPr>
          <p:cNvSpPr>
            <a:spLocks noGrp="1"/>
          </p:cNvSpPr>
          <p:nvPr>
            <p:ph type="title"/>
          </p:nvPr>
        </p:nvSpPr>
        <p:spPr/>
        <p:txBody>
          <a:bodyPr/>
          <a:lstStyle/>
          <a:p>
            <a:pPr algn="ctr"/>
            <a:r>
              <a:rPr lang="en-US" dirty="0"/>
              <a:t>Analytic rotation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43327DC-84BE-495C-8A2F-C82885FE1BF4}"/>
                  </a:ext>
                </a:extLst>
              </p:cNvPr>
              <p:cNvSpPr>
                <a:spLocks noGrp="1"/>
              </p:cNvSpPr>
              <p:nvPr>
                <p:ph idx="1"/>
              </p:nvPr>
            </p:nvSpPr>
            <p:spPr/>
            <p:txBody>
              <a:bodyPr>
                <a:normAutofit lnSpcReduction="10000"/>
              </a:bodyPr>
              <a:lstStyle/>
              <a:p>
                <a:endParaRPr lang="en-US" dirty="0"/>
              </a:p>
              <a:p>
                <a:r>
                  <a:rPr lang="en-US" dirty="0"/>
                  <a:t>Sometimes, it is convenient not to maximize a function that measures the simplicity of </a:t>
                </a:r>
                <a14:m>
                  <m:oMath xmlns:m="http://schemas.openxmlformats.org/officeDocument/2006/math">
                    <m:r>
                      <a:rPr lang="el-GR" b="1" i="1">
                        <a:latin typeface="Cambria Math" panose="02040503050406030204" pitchFamily="18" charset="0"/>
                        <a:ea typeface="Cambria Math" panose="02040503050406030204" pitchFamily="18" charset="0"/>
                      </a:rPr>
                      <m:t>𝜦</m:t>
                    </m:r>
                  </m:oMath>
                </a14:m>
                <a:r>
                  <a:rPr lang="en-US" dirty="0"/>
                  <a:t>, but to minimize a function that measures the complexity of </a:t>
                </a:r>
                <a14:m>
                  <m:oMath xmlns:m="http://schemas.openxmlformats.org/officeDocument/2006/math">
                    <m:r>
                      <a:rPr lang="el-GR" b="1" i="1">
                        <a:latin typeface="Cambria Math" panose="02040503050406030204" pitchFamily="18" charset="0"/>
                        <a:ea typeface="Cambria Math" panose="02040503050406030204" pitchFamily="18" charset="0"/>
                      </a:rPr>
                      <m:t>𝜦</m:t>
                    </m:r>
                  </m:oMath>
                </a14:m>
                <a:r>
                  <a:rPr lang="en-US" dirty="0"/>
                  <a:t>. Such a function would be called a </a:t>
                </a:r>
                <a:r>
                  <a:rPr lang="en-US" i="1" dirty="0"/>
                  <a:t>complexity function</a:t>
                </a:r>
                <a:r>
                  <a:rPr lang="en-US" dirty="0"/>
                  <a:t>. The idea is the same. </a:t>
                </a:r>
              </a:p>
              <a:p>
                <a:endParaRPr lang="en-US" dirty="0"/>
              </a:p>
              <a:p>
                <a:r>
                  <a:rPr lang="en-US" dirty="0"/>
                  <a:t>Because the signs of the factor loadings depend on arbitrary choices for scoring the latent variables, it is convenient to base the simplicity or complexity functions on squared factor loadings, </a:t>
                </a:r>
                <a14:m>
                  <m:oMath xmlns:m="http://schemas.openxmlformats.org/officeDocument/2006/math">
                    <m:sSubSup>
                      <m:sSubSupPr>
                        <m:ctrlPr>
                          <a:rPr lang="en-US" i="1" smtClean="0">
                            <a:latin typeface="Cambria Math" panose="02040503050406030204" pitchFamily="18" charset="0"/>
                          </a:rPr>
                        </m:ctrlPr>
                      </m:sSubSupPr>
                      <m:e>
                        <m:r>
                          <a:rPr lang="en-US" i="1" smtClean="0">
                            <a:latin typeface="Cambria Math" panose="02040503050406030204" pitchFamily="18" charset="0"/>
                            <a:ea typeface="Cambria Math" panose="02040503050406030204" pitchFamily="18" charset="0"/>
                          </a:rPr>
                          <m:t>𝜆</m:t>
                        </m:r>
                      </m:e>
                      <m:sub>
                        <m:r>
                          <a:rPr lang="en-US" b="0" i="1" smtClean="0">
                            <a:latin typeface="Cambria Math" panose="02040503050406030204" pitchFamily="18" charset="0"/>
                          </a:rPr>
                          <m:t>𝑗𝑘</m:t>
                        </m:r>
                      </m:sub>
                      <m:sup>
                        <m:r>
                          <a:rPr lang="en-US" b="0" i="1" smtClean="0">
                            <a:latin typeface="Cambria Math" panose="02040503050406030204" pitchFamily="18" charset="0"/>
                          </a:rPr>
                          <m:t>2</m:t>
                        </m:r>
                      </m:sup>
                    </m:sSubSup>
                  </m:oMath>
                </a14:m>
                <a:r>
                  <a:rPr lang="en-US" dirty="0"/>
                  <a:t>. Then, the criterion is unaffected by the signs of factor loadings. </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A43327DC-84BE-495C-8A2F-C82885FE1BF4}"/>
                  </a:ext>
                </a:extLst>
              </p:cNvPr>
              <p:cNvSpPr>
                <a:spLocks noGrp="1" noRot="1" noChangeAspect="1" noMove="1" noResize="1" noEditPoints="1" noAdjustHandles="1" noChangeArrowheads="1" noChangeShapeType="1" noTextEdit="1"/>
              </p:cNvSpPr>
              <p:nvPr>
                <p:ph idx="1"/>
              </p:nvPr>
            </p:nvSpPr>
            <p:spPr>
              <a:blipFill>
                <a:blip r:embed="rId2"/>
                <a:stretch>
                  <a:fillRect l="-1043" r="-1391"/>
                </a:stretch>
              </a:blipFill>
            </p:spPr>
            <p:txBody>
              <a:bodyPr/>
              <a:lstStyle/>
              <a:p>
                <a:r>
                  <a:rPr lang="en-US">
                    <a:noFill/>
                  </a:rPr>
                  <a:t> </a:t>
                </a:r>
              </a:p>
            </p:txBody>
          </p:sp>
        </mc:Fallback>
      </mc:AlternateContent>
    </p:spTree>
    <p:extLst>
      <p:ext uri="{BB962C8B-B14F-4D97-AF65-F5344CB8AC3E}">
        <p14:creationId xmlns:p14="http://schemas.microsoft.com/office/powerpoint/2010/main" val="3692798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091A-7ABB-4D9F-91C1-93FDE3472131}"/>
              </a:ext>
            </a:extLst>
          </p:cNvPr>
          <p:cNvSpPr>
            <a:spLocks noGrp="1"/>
          </p:cNvSpPr>
          <p:nvPr>
            <p:ph type="title"/>
          </p:nvPr>
        </p:nvSpPr>
        <p:spPr/>
        <p:txBody>
          <a:bodyPr/>
          <a:lstStyle/>
          <a:p>
            <a:pPr algn="ctr"/>
            <a:r>
              <a:rPr lang="en-US" dirty="0" err="1"/>
              <a:t>Quartimax</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43327DC-84BE-495C-8A2F-C82885FE1BF4}"/>
                  </a:ext>
                </a:extLst>
              </p:cNvPr>
              <p:cNvSpPr>
                <a:spLocks noGrp="1"/>
              </p:cNvSpPr>
              <p:nvPr>
                <p:ph idx="1"/>
              </p:nvPr>
            </p:nvSpPr>
            <p:spPr/>
            <p:txBody>
              <a:bodyPr>
                <a:normAutofit/>
              </a:bodyPr>
              <a:lstStyle/>
              <a:p>
                <a:r>
                  <a:rPr lang="en-US" dirty="0"/>
                  <a:t>The first suggested simplicity criterion. It’s the sum of the fourth powers of factor loadings:</a:t>
                </a:r>
              </a:p>
              <a:p>
                <a:endParaRPr lang="en-US" dirty="0"/>
              </a:p>
              <a:p>
                <a:pPr marL="0" indent="0" algn="ctr">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𝑄</m:t>
                      </m:r>
                      <m:d>
                        <m:dPr>
                          <m:ctrlPr>
                            <a:rPr lang="en-US" b="0" i="1" smtClean="0">
                              <a:latin typeface="Cambria Math" panose="02040503050406030204" pitchFamily="18" charset="0"/>
                            </a:rPr>
                          </m:ctrlPr>
                        </m:dPr>
                        <m:e>
                          <m:r>
                            <a:rPr lang="el-GR" b="1" i="1" smtClean="0">
                              <a:latin typeface="Cambria Math" panose="02040503050406030204" pitchFamily="18" charset="0"/>
                              <a:ea typeface="Cambria Math" panose="02040503050406030204" pitchFamily="18" charset="0"/>
                            </a:rPr>
                            <m:t>𝜦</m:t>
                          </m:r>
                        </m:e>
                      </m:d>
                      <m:r>
                        <a:rPr lang="en-US" b="0" i="1" smtClean="0">
                          <a:latin typeface="Cambria Math" panose="02040503050406030204" pitchFamily="18" charset="0"/>
                          <a:ea typeface="Cambria Math" panose="02040503050406030204" pitchFamily="18" charset="0"/>
                        </a:rPr>
                        <m:t>=</m:t>
                      </m:r>
                      <m:nary>
                        <m:naryPr>
                          <m:chr m:val="∑"/>
                          <m:ctrlPr>
                            <a:rPr lang="en-US" b="0" i="1" smtClean="0">
                              <a:latin typeface="Cambria Math" panose="02040503050406030204" pitchFamily="18" charset="0"/>
                              <a:ea typeface="Cambria Math" panose="02040503050406030204" pitchFamily="18" charset="0"/>
                            </a:rPr>
                          </m:ctrlPr>
                        </m:naryPr>
                        <m:sub>
                          <m:r>
                            <m:rPr>
                              <m:brk m:alnAt="23"/>
                            </m:rPr>
                            <a:rPr lang="en-US" b="0" i="1" smtClean="0">
                              <a:latin typeface="Cambria Math" panose="02040503050406030204" pitchFamily="18" charset="0"/>
                              <a:ea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=1</m:t>
                          </m:r>
                        </m:sub>
                        <m:sup>
                          <m:r>
                            <a:rPr lang="en-US" b="0" i="1" smtClean="0">
                              <a:latin typeface="Cambria Math" panose="02040503050406030204" pitchFamily="18" charset="0"/>
                              <a:ea typeface="Cambria Math" panose="02040503050406030204" pitchFamily="18" charset="0"/>
                            </a:rPr>
                            <m:t>𝑝</m:t>
                          </m:r>
                        </m:sup>
                        <m:e>
                          <m:nary>
                            <m:naryPr>
                              <m:chr m:val="∑"/>
                              <m:ctrlPr>
                                <a:rPr lang="en-US" b="0" i="1" smtClean="0">
                                  <a:latin typeface="Cambria Math" panose="02040503050406030204" pitchFamily="18" charset="0"/>
                                  <a:ea typeface="Cambria Math" panose="02040503050406030204" pitchFamily="18" charset="0"/>
                                </a:rPr>
                              </m:ctrlPr>
                            </m:naryPr>
                            <m:sub>
                              <m:r>
                                <m:rPr>
                                  <m:brk m:alnAt="23"/>
                                </m:rPr>
                                <a:rPr lang="en-US" b="0" i="1" smtClean="0">
                                  <a:latin typeface="Cambria Math" panose="02040503050406030204" pitchFamily="18" charset="0"/>
                                  <a:ea typeface="Cambria Math" panose="02040503050406030204" pitchFamily="18" charset="0"/>
                                </a:rPr>
                                <m:t>𝑘</m:t>
                              </m:r>
                              <m:r>
                                <a:rPr lang="en-US" b="0" i="1" smtClean="0">
                                  <a:latin typeface="Cambria Math" panose="02040503050406030204" pitchFamily="18" charset="0"/>
                                  <a:ea typeface="Cambria Math" panose="02040503050406030204" pitchFamily="18" charset="0"/>
                                </a:rPr>
                                <m:t>=1</m:t>
                              </m:r>
                            </m:sub>
                            <m:sup>
                              <m:r>
                                <a:rPr lang="en-US" b="0" i="1" smtClean="0">
                                  <a:latin typeface="Cambria Math" panose="02040503050406030204" pitchFamily="18" charset="0"/>
                                  <a:ea typeface="Cambria Math" panose="02040503050406030204" pitchFamily="18" charset="0"/>
                                </a:rPr>
                                <m:t>𝑚</m:t>
                              </m:r>
                            </m:sup>
                            <m:e>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m:t>
                                  </m:r>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𝜆</m:t>
                                      </m:r>
                                    </m:e>
                                    <m:sub>
                                      <m:r>
                                        <a:rPr lang="en-US" b="0" i="1" smtClean="0">
                                          <a:latin typeface="Cambria Math" panose="02040503050406030204" pitchFamily="18" charset="0"/>
                                          <a:ea typeface="Cambria Math" panose="02040503050406030204" pitchFamily="18" charset="0"/>
                                        </a:rPr>
                                        <m:t>𝑗𝑘</m:t>
                                      </m:r>
                                    </m:sub>
                                    <m:sup>
                                      <m:r>
                                        <a:rPr lang="en-US" b="0" i="1" smtClean="0">
                                          <a:latin typeface="Cambria Math" panose="02040503050406030204" pitchFamily="18" charset="0"/>
                                          <a:ea typeface="Cambria Math" panose="02040503050406030204" pitchFamily="18" charset="0"/>
                                        </a:rPr>
                                        <m:t>2</m:t>
                                      </m:r>
                                    </m:sup>
                                  </m:sSubSup>
                                  <m:r>
                                    <a:rPr lang="en-US" b="0" i="1" smtClean="0">
                                      <a:latin typeface="Cambria Math" panose="02040503050406030204" pitchFamily="18" charset="0"/>
                                      <a:ea typeface="Cambria Math" panose="02040503050406030204" pitchFamily="18" charset="0"/>
                                    </a:rPr>
                                    <m:t>)</m:t>
                                  </m:r>
                                </m:e>
                                <m:sup>
                                  <m:r>
                                    <a:rPr lang="en-US" b="0" i="1" smtClean="0">
                                      <a:latin typeface="Cambria Math" panose="02040503050406030204" pitchFamily="18" charset="0"/>
                                      <a:ea typeface="Cambria Math" panose="02040503050406030204" pitchFamily="18" charset="0"/>
                                    </a:rPr>
                                    <m:t>2</m:t>
                                  </m:r>
                                </m:sup>
                              </m:sSup>
                            </m:e>
                          </m:nary>
                        </m:e>
                      </m:nary>
                    </m:oMath>
                  </m:oMathPara>
                </a14:m>
                <a:endParaRPr lang="en-US" dirty="0"/>
              </a:p>
              <a:p>
                <a:r>
                  <a:rPr lang="en-US" dirty="0"/>
                  <a:t>This is equivalent to the overall variance of squared factor loadings. </a:t>
                </a:r>
              </a:p>
              <a:p>
                <a:r>
                  <a:rPr lang="en-US" i="1" dirty="0"/>
                  <a:t>Given an unrotated factor loading matrix </a:t>
                </a:r>
                <a14:m>
                  <m:oMath xmlns:m="http://schemas.openxmlformats.org/officeDocument/2006/math">
                    <m:r>
                      <a:rPr lang="el-GR" b="1" i="1">
                        <a:latin typeface="Cambria Math" panose="02040503050406030204" pitchFamily="18" charset="0"/>
                        <a:ea typeface="Cambria Math" panose="02040503050406030204" pitchFamily="18" charset="0"/>
                      </a:rPr>
                      <m:t>𝜦</m:t>
                    </m:r>
                  </m:oMath>
                </a14:m>
                <a:r>
                  <a:rPr lang="en-US" i="1" dirty="0"/>
                  <a:t>, choose a transformation matrix </a:t>
                </a:r>
                <a:r>
                  <a:rPr lang="en-US" b="1" i="1" dirty="0"/>
                  <a:t>T</a:t>
                </a:r>
                <a:r>
                  <a:rPr lang="en-US" i="1" dirty="0"/>
                  <a:t> such that Q(</a:t>
                </a:r>
                <a14:m>
                  <m:oMath xmlns:m="http://schemas.openxmlformats.org/officeDocument/2006/math">
                    <m:r>
                      <a:rPr lang="el-GR" b="1" i="1">
                        <a:latin typeface="Cambria Math" panose="02040503050406030204" pitchFamily="18" charset="0"/>
                        <a:ea typeface="Cambria Math" panose="02040503050406030204" pitchFamily="18" charset="0"/>
                      </a:rPr>
                      <m:t>𝜦</m:t>
                    </m:r>
                  </m:oMath>
                </a14:m>
                <a:r>
                  <a:rPr lang="en-US" i="1" dirty="0"/>
                  <a:t>) is maximized with the rotated </a:t>
                </a:r>
                <a:br>
                  <a:rPr lang="en-US" i="1" dirty="0"/>
                </a:br>
                <a:r>
                  <a:rPr lang="en-US" i="1" dirty="0"/>
                  <a:t>loading matrix </a:t>
                </a:r>
                <a14:m>
                  <m:oMath xmlns:m="http://schemas.openxmlformats.org/officeDocument/2006/math">
                    <m:r>
                      <a:rPr lang="el-GR" b="1" i="1">
                        <a:latin typeface="Cambria Math" panose="02040503050406030204" pitchFamily="18" charset="0"/>
                        <a:ea typeface="Cambria Math" panose="02040503050406030204" pitchFamily="18" charset="0"/>
                      </a:rPr>
                      <m:t>𝜦</m:t>
                    </m:r>
                  </m:oMath>
                </a14:m>
                <a:r>
                  <a:rPr lang="en-US" b="1" i="1" dirty="0"/>
                  <a:t>T</a:t>
                </a:r>
              </a:p>
            </p:txBody>
          </p:sp>
        </mc:Choice>
        <mc:Fallback xmlns="">
          <p:sp>
            <p:nvSpPr>
              <p:cNvPr id="3" name="Content Placeholder 2">
                <a:extLst>
                  <a:ext uri="{FF2B5EF4-FFF2-40B4-BE49-F238E27FC236}">
                    <a16:creationId xmlns:a16="http://schemas.microsoft.com/office/drawing/2014/main" id="{A43327DC-84BE-495C-8A2F-C82885FE1BF4}"/>
                  </a:ext>
                </a:extLst>
              </p:cNvPr>
              <p:cNvSpPr>
                <a:spLocks noGrp="1" noRot="1" noChangeAspect="1" noMove="1" noResize="1" noEditPoints="1" noAdjustHandles="1" noChangeArrowheads="1" noChangeShapeType="1" noTextEdit="1"/>
              </p:cNvSpPr>
              <p:nvPr>
                <p:ph idx="1"/>
              </p:nvPr>
            </p:nvSpPr>
            <p:spPr>
              <a:blipFill>
                <a:blip r:embed="rId2"/>
                <a:stretch>
                  <a:fillRect l="-1043" t="-2241" b="-1681"/>
                </a:stretch>
              </a:blipFill>
            </p:spPr>
            <p:txBody>
              <a:bodyPr/>
              <a:lstStyle/>
              <a:p>
                <a:r>
                  <a:rPr lang="en-US">
                    <a:noFill/>
                  </a:rPr>
                  <a:t> </a:t>
                </a:r>
              </a:p>
            </p:txBody>
          </p:sp>
        </mc:Fallback>
      </mc:AlternateContent>
    </p:spTree>
    <p:extLst>
      <p:ext uri="{BB962C8B-B14F-4D97-AF65-F5344CB8AC3E}">
        <p14:creationId xmlns:p14="http://schemas.microsoft.com/office/powerpoint/2010/main" val="25786973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091A-7ABB-4D9F-91C1-93FDE3472131}"/>
              </a:ext>
            </a:extLst>
          </p:cNvPr>
          <p:cNvSpPr>
            <a:spLocks noGrp="1"/>
          </p:cNvSpPr>
          <p:nvPr>
            <p:ph type="title"/>
          </p:nvPr>
        </p:nvSpPr>
        <p:spPr/>
        <p:txBody>
          <a:bodyPr/>
          <a:lstStyle/>
          <a:p>
            <a:pPr algn="ctr"/>
            <a:r>
              <a:rPr lang="en-US" dirty="0"/>
              <a:t>Varimax</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43327DC-84BE-495C-8A2F-C82885FE1BF4}"/>
                  </a:ext>
                </a:extLst>
              </p:cNvPr>
              <p:cNvSpPr>
                <a:spLocks noGrp="1"/>
              </p:cNvSpPr>
              <p:nvPr>
                <p:ph idx="1"/>
              </p:nvPr>
            </p:nvSpPr>
            <p:spPr/>
            <p:txBody>
              <a:bodyPr>
                <a:normAutofit lnSpcReduction="10000"/>
              </a:bodyPr>
              <a:lstStyle/>
              <a:p>
                <a:r>
                  <a:rPr lang="en-US" dirty="0"/>
                  <a:t>It turned out that </a:t>
                </a:r>
                <a:r>
                  <a:rPr lang="en-US" dirty="0" err="1"/>
                  <a:t>Quartimax</a:t>
                </a:r>
                <a:r>
                  <a:rPr lang="en-US" dirty="0"/>
                  <a:t> tended to provide a </a:t>
                </a:r>
                <a14:m>
                  <m:oMath xmlns:m="http://schemas.openxmlformats.org/officeDocument/2006/math">
                    <m:r>
                      <a:rPr lang="el-GR" b="1" i="1">
                        <a:latin typeface="Cambria Math" panose="02040503050406030204" pitchFamily="18" charset="0"/>
                        <a:ea typeface="Cambria Math" panose="02040503050406030204" pitchFamily="18" charset="0"/>
                      </a:rPr>
                      <m:t>𝜦</m:t>
                    </m:r>
                  </m:oMath>
                </a14:m>
                <a:r>
                  <a:rPr lang="en-US" b="1" i="1" dirty="0"/>
                  <a:t> </a:t>
                </a:r>
                <a:r>
                  <a:rPr lang="en-US" dirty="0"/>
                  <a:t>with a single column of large loadings and small loadings in other columns. In most cases, that’s not desirable. </a:t>
                </a:r>
              </a:p>
              <a:p>
                <a:r>
                  <a:rPr lang="en-US" dirty="0"/>
                  <a:t>The Varimax criterion was suggested instead. Varimax is the sum of the </a:t>
                </a:r>
                <a:r>
                  <a:rPr lang="en-US" i="1" dirty="0"/>
                  <a:t>m</a:t>
                </a:r>
                <a:r>
                  <a:rPr lang="en-US" dirty="0"/>
                  <a:t> within-column variances of squared factor loadings:</a:t>
                </a:r>
              </a:p>
              <a:p>
                <a:pPr marL="0" indent="0" algn="ctr">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𝑉</m:t>
                      </m:r>
                      <m:d>
                        <m:dPr>
                          <m:ctrlPr>
                            <a:rPr lang="en-US" b="0" i="1" smtClean="0">
                              <a:latin typeface="Cambria Math" panose="02040503050406030204" pitchFamily="18" charset="0"/>
                            </a:rPr>
                          </m:ctrlPr>
                        </m:dPr>
                        <m:e>
                          <m:r>
                            <a:rPr lang="el-GR" b="1" i="1">
                              <a:latin typeface="Cambria Math" panose="02040503050406030204" pitchFamily="18" charset="0"/>
                              <a:ea typeface="Cambria Math" panose="02040503050406030204" pitchFamily="18" charset="0"/>
                            </a:rPr>
                            <m:t>𝜦</m:t>
                          </m:r>
                        </m:e>
                      </m:d>
                      <m:r>
                        <a:rPr lang="en-US" b="0" i="0" smtClean="0">
                          <a:latin typeface="Cambria Math" panose="02040503050406030204" pitchFamily="18" charset="0"/>
                          <a:ea typeface="Cambria Math" panose="02040503050406030204" pitchFamily="18" charset="0"/>
                        </a:rPr>
                        <m:t>=</m:t>
                      </m:r>
                      <m:nary>
                        <m:naryPr>
                          <m:chr m:val="∑"/>
                          <m:ctrlPr>
                            <a:rPr lang="en-US" b="0" i="1" smtClean="0">
                              <a:latin typeface="Cambria Math" panose="02040503050406030204" pitchFamily="18" charset="0"/>
                              <a:ea typeface="Cambria Math" panose="02040503050406030204" pitchFamily="18" charset="0"/>
                            </a:rPr>
                          </m:ctrlPr>
                        </m:naryPr>
                        <m:sub>
                          <m:r>
                            <m:rPr>
                              <m:brk m:alnAt="23"/>
                            </m:rPr>
                            <a:rPr lang="en-US" b="0" i="1" smtClean="0">
                              <a:latin typeface="Cambria Math" panose="02040503050406030204" pitchFamily="18" charset="0"/>
                              <a:ea typeface="Cambria Math" panose="02040503050406030204" pitchFamily="18" charset="0"/>
                            </a:rPr>
                            <m:t>𝑘</m:t>
                          </m:r>
                          <m:r>
                            <a:rPr lang="en-US" b="0" i="1" smtClean="0">
                              <a:latin typeface="Cambria Math" panose="02040503050406030204" pitchFamily="18" charset="0"/>
                              <a:ea typeface="Cambria Math" panose="02040503050406030204" pitchFamily="18" charset="0"/>
                            </a:rPr>
                            <m:t>=1</m:t>
                          </m:r>
                        </m:sub>
                        <m:sup>
                          <m:r>
                            <a:rPr lang="en-US" b="0" i="1" smtClean="0">
                              <a:latin typeface="Cambria Math" panose="02040503050406030204" pitchFamily="18" charset="0"/>
                              <a:ea typeface="Cambria Math" panose="02040503050406030204" pitchFamily="18" charset="0"/>
                            </a:rPr>
                            <m:t>𝑚</m:t>
                          </m:r>
                        </m:sup>
                        <m:e>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𝑝</m:t>
                              </m:r>
                            </m:den>
                          </m:f>
                          <m:nary>
                            <m:naryPr>
                              <m:chr m:val="∑"/>
                              <m:ctrlPr>
                                <a:rPr lang="en-US" b="0" i="1" smtClean="0">
                                  <a:latin typeface="Cambria Math" panose="02040503050406030204" pitchFamily="18" charset="0"/>
                                  <a:ea typeface="Cambria Math" panose="02040503050406030204" pitchFamily="18" charset="0"/>
                                </a:rPr>
                              </m:ctrlPr>
                            </m:naryPr>
                            <m:sub>
                              <m:r>
                                <m:rPr>
                                  <m:brk m:alnAt="23"/>
                                </m:rPr>
                                <a:rPr lang="en-US" b="0" i="1" smtClean="0">
                                  <a:latin typeface="Cambria Math" panose="02040503050406030204" pitchFamily="18" charset="0"/>
                                  <a:ea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=1</m:t>
                              </m:r>
                            </m:sub>
                            <m:sup>
                              <m:r>
                                <a:rPr lang="en-US" b="0" i="1" smtClean="0">
                                  <a:latin typeface="Cambria Math" panose="02040503050406030204" pitchFamily="18" charset="0"/>
                                  <a:ea typeface="Cambria Math" panose="02040503050406030204" pitchFamily="18" charset="0"/>
                                </a:rPr>
                                <m:t>𝑝</m:t>
                              </m:r>
                            </m:sup>
                            <m:e>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m:t>
                                  </m:r>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𝜆</m:t>
                                      </m:r>
                                    </m:e>
                                    <m:sub>
                                      <m:r>
                                        <a:rPr lang="en-US" b="0" i="1" smtClean="0">
                                          <a:latin typeface="Cambria Math" panose="02040503050406030204" pitchFamily="18" charset="0"/>
                                          <a:ea typeface="Cambria Math" panose="02040503050406030204" pitchFamily="18" charset="0"/>
                                        </a:rPr>
                                        <m:t>𝑗𝑘</m:t>
                                      </m:r>
                                    </m:sub>
                                    <m:sup>
                                      <m:r>
                                        <a:rPr lang="en-US" b="0" i="1" smtClean="0">
                                          <a:latin typeface="Cambria Math" panose="02040503050406030204" pitchFamily="18" charset="0"/>
                                          <a:ea typeface="Cambria Math" panose="02040503050406030204" pitchFamily="18" charset="0"/>
                                        </a:rPr>
                                        <m:t>2</m:t>
                                      </m:r>
                                    </m:sup>
                                  </m:sSubSup>
                                  <m:r>
                                    <a:rPr lang="en-US" b="0" i="1" smtClean="0">
                                      <a:latin typeface="Cambria Math" panose="02040503050406030204" pitchFamily="18" charset="0"/>
                                      <a:ea typeface="Cambria Math" panose="02040503050406030204" pitchFamily="18" charset="0"/>
                                    </a:rPr>
                                    <m:t>−</m:t>
                                  </m:r>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𝜆</m:t>
                                      </m:r>
                                    </m:e>
                                    <m: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𝑘</m:t>
                                      </m:r>
                                    </m:sub>
                                    <m:sup>
                                      <m:r>
                                        <a:rPr lang="en-US" b="0" i="1" smtClean="0">
                                          <a:latin typeface="Cambria Math" panose="02040503050406030204" pitchFamily="18" charset="0"/>
                                          <a:ea typeface="Cambria Math" panose="02040503050406030204" pitchFamily="18" charset="0"/>
                                        </a:rPr>
                                        <m:t>2</m:t>
                                      </m:r>
                                    </m:sup>
                                  </m:sSubSup>
                                  <m:r>
                                    <a:rPr lang="en-US" b="0" i="1" smtClean="0">
                                      <a:latin typeface="Cambria Math" panose="02040503050406030204" pitchFamily="18" charset="0"/>
                                      <a:ea typeface="Cambria Math" panose="02040503050406030204" pitchFamily="18" charset="0"/>
                                    </a:rPr>
                                    <m:t>)</m:t>
                                  </m:r>
                                </m:e>
                                <m:sup>
                                  <m:r>
                                    <a:rPr lang="en-US" b="0" i="1" smtClean="0">
                                      <a:latin typeface="Cambria Math" panose="02040503050406030204" pitchFamily="18" charset="0"/>
                                      <a:ea typeface="Cambria Math" panose="02040503050406030204" pitchFamily="18" charset="0"/>
                                    </a:rPr>
                                    <m:t>2</m:t>
                                  </m:r>
                                </m:sup>
                              </m:sSup>
                            </m:e>
                          </m:nary>
                        </m:e>
                      </m:nary>
                    </m:oMath>
                  </m:oMathPara>
                </a14:m>
                <a:endParaRPr lang="en-US" dirty="0"/>
              </a:p>
              <a:p>
                <a:endParaRPr lang="en-US" dirty="0"/>
              </a:p>
              <a:p>
                <a:r>
                  <a:rPr lang="en-US" dirty="0"/>
                  <a:t>where </a:t>
                </a:r>
                <a14:m>
                  <m:oMath xmlns:m="http://schemas.openxmlformats.org/officeDocument/2006/math">
                    <m:sSubSup>
                      <m:sSubSupPr>
                        <m:ctrlPr>
                          <a:rPr lang="en-US" i="1" smtClean="0">
                            <a:latin typeface="Cambria Math" panose="02040503050406030204" pitchFamily="18" charset="0"/>
                          </a:rPr>
                        </m:ctrlPr>
                      </m:sSubSupPr>
                      <m:e>
                        <m:r>
                          <a:rPr lang="en-US" i="1" smtClean="0">
                            <a:latin typeface="Cambria Math" panose="02040503050406030204" pitchFamily="18" charset="0"/>
                            <a:ea typeface="Cambria Math" panose="02040503050406030204" pitchFamily="18" charset="0"/>
                          </a:rPr>
                          <m:t>𝜆</m:t>
                        </m:r>
                      </m:e>
                      <m:sub>
                        <m:r>
                          <a:rPr lang="en-US" b="0" i="1" smtClean="0">
                            <a:latin typeface="Cambria Math" panose="02040503050406030204" pitchFamily="18" charset="0"/>
                          </a:rPr>
                          <m:t>.</m:t>
                        </m:r>
                        <m:r>
                          <a:rPr lang="en-US" b="0" i="1" smtClean="0">
                            <a:latin typeface="Cambria Math" panose="02040503050406030204" pitchFamily="18" charset="0"/>
                          </a:rPr>
                          <m:t>𝑘</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𝑝</m:t>
                        </m:r>
                      </m:den>
                    </m:f>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𝑗</m:t>
                        </m:r>
                        <m:r>
                          <a:rPr lang="en-US" b="0" i="1" smtClean="0">
                            <a:latin typeface="Cambria Math" panose="02040503050406030204" pitchFamily="18" charset="0"/>
                          </a:rPr>
                          <m:t>=1</m:t>
                        </m:r>
                      </m:sub>
                      <m:sup>
                        <m:r>
                          <a:rPr lang="en-US" b="0" i="1" smtClean="0">
                            <a:latin typeface="Cambria Math" panose="02040503050406030204" pitchFamily="18" charset="0"/>
                          </a:rPr>
                          <m:t>𝑝</m:t>
                        </m:r>
                      </m:sup>
                      <m:e>
                        <m:sSubSup>
                          <m:sSubSupPr>
                            <m:ctrlPr>
                              <a:rPr lang="en-US" b="0" i="1" smtClean="0">
                                <a:latin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𝜆</m:t>
                            </m:r>
                          </m:e>
                          <m:sub>
                            <m:r>
                              <a:rPr lang="en-US" b="0" i="1" smtClean="0">
                                <a:latin typeface="Cambria Math" panose="02040503050406030204" pitchFamily="18" charset="0"/>
                              </a:rPr>
                              <m:t>𝑗𝑘</m:t>
                            </m:r>
                          </m:sub>
                          <m:sup>
                            <m:r>
                              <a:rPr lang="en-US" b="0" i="1" smtClean="0">
                                <a:latin typeface="Cambria Math" panose="02040503050406030204" pitchFamily="18" charset="0"/>
                              </a:rPr>
                              <m:t>2</m:t>
                            </m:r>
                          </m:sup>
                        </m:sSubSup>
                      </m:e>
                    </m:nary>
                  </m:oMath>
                </a14:m>
                <a:r>
                  <a:rPr lang="en-US" dirty="0"/>
                  <a:t>   is the within-column mean squared loading.</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A43327DC-84BE-495C-8A2F-C82885FE1BF4}"/>
                  </a:ext>
                </a:extLst>
              </p:cNvPr>
              <p:cNvSpPr>
                <a:spLocks noGrp="1" noRot="1" noChangeAspect="1" noMove="1" noResize="1" noEditPoints="1" noAdjustHandles="1" noChangeArrowheads="1" noChangeShapeType="1" noTextEdit="1"/>
              </p:cNvSpPr>
              <p:nvPr>
                <p:ph idx="1"/>
              </p:nvPr>
            </p:nvSpPr>
            <p:spPr>
              <a:blipFill>
                <a:blip r:embed="rId2"/>
                <a:stretch>
                  <a:fillRect l="-1043" t="-3081" r="-1333"/>
                </a:stretch>
              </a:blipFill>
            </p:spPr>
            <p:txBody>
              <a:bodyPr/>
              <a:lstStyle/>
              <a:p>
                <a:r>
                  <a:rPr lang="en-US">
                    <a:noFill/>
                  </a:rPr>
                  <a:t> </a:t>
                </a:r>
              </a:p>
            </p:txBody>
          </p:sp>
        </mc:Fallback>
      </mc:AlternateContent>
    </p:spTree>
    <p:extLst>
      <p:ext uri="{BB962C8B-B14F-4D97-AF65-F5344CB8AC3E}">
        <p14:creationId xmlns:p14="http://schemas.microsoft.com/office/powerpoint/2010/main" val="3100349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091A-7ABB-4D9F-91C1-93FDE3472131}"/>
              </a:ext>
            </a:extLst>
          </p:cNvPr>
          <p:cNvSpPr>
            <a:spLocks noGrp="1"/>
          </p:cNvSpPr>
          <p:nvPr>
            <p:ph type="title"/>
          </p:nvPr>
        </p:nvSpPr>
        <p:spPr/>
        <p:txBody>
          <a:bodyPr/>
          <a:lstStyle/>
          <a:p>
            <a:pPr algn="ctr"/>
            <a:r>
              <a:rPr lang="en-US" dirty="0"/>
              <a:t>Varimax</a:t>
            </a:r>
          </a:p>
        </p:txBody>
      </p:sp>
      <p:sp>
        <p:nvSpPr>
          <p:cNvPr id="3" name="Content Placeholder 2">
            <a:extLst>
              <a:ext uri="{FF2B5EF4-FFF2-40B4-BE49-F238E27FC236}">
                <a16:creationId xmlns:a16="http://schemas.microsoft.com/office/drawing/2014/main" id="{A43327DC-84BE-495C-8A2F-C82885FE1BF4}"/>
              </a:ext>
            </a:extLst>
          </p:cNvPr>
          <p:cNvSpPr>
            <a:spLocks noGrp="1"/>
          </p:cNvSpPr>
          <p:nvPr>
            <p:ph idx="1"/>
          </p:nvPr>
        </p:nvSpPr>
        <p:spPr/>
        <p:txBody>
          <a:bodyPr>
            <a:normAutofit/>
          </a:bodyPr>
          <a:lstStyle/>
          <a:p>
            <a:r>
              <a:rPr lang="en-US" dirty="0"/>
              <a:t>As simple structure improves, the squared loadings on factors become more variable (some loadings high, the rest low). Summing the variances of the squared loadings over all </a:t>
            </a:r>
            <a:r>
              <a:rPr lang="en-US" i="1" dirty="0"/>
              <a:t>m</a:t>
            </a:r>
            <a:r>
              <a:rPr lang="en-US" dirty="0"/>
              <a:t> factors provides a measure of simplicity. </a:t>
            </a:r>
          </a:p>
          <a:p>
            <a:r>
              <a:rPr lang="en-US" dirty="0"/>
              <a:t>The described criterion is known as </a:t>
            </a:r>
            <a:r>
              <a:rPr lang="en-US" i="1" dirty="0"/>
              <a:t>raw Varimax</a:t>
            </a:r>
            <a:r>
              <a:rPr lang="en-US" dirty="0"/>
              <a:t> because it is applied to the raw factor loadings. Kaiser found that it works well, but sometimes, in rows with small communalities, it does not. He therefore standardized rows of the factor matrix by dividing factor loadings by the square roots of communalities before rotation. This is usually called </a:t>
            </a:r>
            <a:r>
              <a:rPr lang="en-US" i="1" dirty="0"/>
              <a:t>normal Varimax </a:t>
            </a:r>
            <a:r>
              <a:rPr lang="en-US" dirty="0"/>
              <a:t>or </a:t>
            </a:r>
            <a:r>
              <a:rPr lang="en-US" i="1" dirty="0"/>
              <a:t>Varimax with Kaiser normalization</a:t>
            </a:r>
            <a:r>
              <a:rPr lang="en-US" dirty="0"/>
              <a:t>. </a:t>
            </a:r>
          </a:p>
          <a:p>
            <a:pPr marL="0" indent="0">
              <a:buNone/>
            </a:pPr>
            <a:endParaRPr lang="en-US" dirty="0"/>
          </a:p>
        </p:txBody>
      </p:sp>
    </p:spTree>
    <p:extLst>
      <p:ext uri="{BB962C8B-B14F-4D97-AF65-F5344CB8AC3E}">
        <p14:creationId xmlns:p14="http://schemas.microsoft.com/office/powerpoint/2010/main" val="2253011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091A-7ABB-4D9F-91C1-93FDE3472131}"/>
              </a:ext>
            </a:extLst>
          </p:cNvPr>
          <p:cNvSpPr>
            <a:spLocks noGrp="1"/>
          </p:cNvSpPr>
          <p:nvPr>
            <p:ph type="title"/>
          </p:nvPr>
        </p:nvSpPr>
        <p:spPr/>
        <p:txBody>
          <a:bodyPr/>
          <a:lstStyle/>
          <a:p>
            <a:pPr algn="ctr"/>
            <a:r>
              <a:rPr lang="en-US" dirty="0"/>
              <a:t>Varimax</a:t>
            </a:r>
          </a:p>
        </p:txBody>
      </p:sp>
      <p:sp>
        <p:nvSpPr>
          <p:cNvPr id="3" name="Content Placeholder 2">
            <a:extLst>
              <a:ext uri="{FF2B5EF4-FFF2-40B4-BE49-F238E27FC236}">
                <a16:creationId xmlns:a16="http://schemas.microsoft.com/office/drawing/2014/main" id="{A43327DC-84BE-495C-8A2F-C82885FE1BF4}"/>
              </a:ext>
            </a:extLst>
          </p:cNvPr>
          <p:cNvSpPr>
            <a:spLocks noGrp="1"/>
          </p:cNvSpPr>
          <p:nvPr>
            <p:ph idx="1"/>
          </p:nvPr>
        </p:nvSpPr>
        <p:spPr/>
        <p:txBody>
          <a:bodyPr>
            <a:normAutofit/>
          </a:bodyPr>
          <a:lstStyle/>
          <a:p>
            <a:r>
              <a:rPr lang="en-US" dirty="0"/>
              <a:t>Varimax tends to work well as an orthogonal rotation. </a:t>
            </a:r>
          </a:p>
          <a:p>
            <a:endParaRPr lang="en-US" dirty="0"/>
          </a:p>
          <a:p>
            <a:r>
              <a:rPr lang="en-US" dirty="0"/>
              <a:t>However, Varimax almost monopolized the entire enterprise of orthogonal rotations in applied research (bluntly – everyone uses Varimax all the time)</a:t>
            </a:r>
          </a:p>
          <a:p>
            <a:endParaRPr lang="en-US" dirty="0"/>
          </a:p>
          <a:p>
            <a:r>
              <a:rPr lang="en-US" dirty="0"/>
              <a:t>Let’s take a look at our example data, before and after a Varimax rotation. </a:t>
            </a:r>
          </a:p>
          <a:p>
            <a:pPr marL="0" indent="0">
              <a:buNone/>
            </a:pPr>
            <a:endParaRPr lang="en-US" dirty="0"/>
          </a:p>
        </p:txBody>
      </p:sp>
    </p:spTree>
    <p:extLst>
      <p:ext uri="{BB962C8B-B14F-4D97-AF65-F5344CB8AC3E}">
        <p14:creationId xmlns:p14="http://schemas.microsoft.com/office/powerpoint/2010/main" val="3451025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091A-7ABB-4D9F-91C1-93FDE3472131}"/>
              </a:ext>
            </a:extLst>
          </p:cNvPr>
          <p:cNvSpPr>
            <a:spLocks noGrp="1"/>
          </p:cNvSpPr>
          <p:nvPr>
            <p:ph type="title"/>
          </p:nvPr>
        </p:nvSpPr>
        <p:spPr/>
        <p:txBody>
          <a:bodyPr/>
          <a:lstStyle/>
          <a:p>
            <a:pPr algn="ctr"/>
            <a:r>
              <a:rPr lang="en-US" dirty="0"/>
              <a:t>Introduction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43327DC-84BE-495C-8A2F-C82885FE1BF4}"/>
                  </a:ext>
                </a:extLst>
              </p:cNvPr>
              <p:cNvSpPr>
                <a:spLocks noGrp="1"/>
              </p:cNvSpPr>
              <p:nvPr>
                <p:ph idx="1"/>
              </p:nvPr>
            </p:nvSpPr>
            <p:spPr/>
            <p:txBody>
              <a:bodyPr/>
              <a:lstStyle/>
              <a:p>
                <a:r>
                  <a:rPr lang="en-US" dirty="0"/>
                  <a:t>A big aspect of the EFA methodology is rotation. </a:t>
                </a:r>
              </a:p>
              <a:p>
                <a:r>
                  <a:rPr lang="en-US" dirty="0"/>
                  <a:t>Rotation is a procedure applied to the factor loading matrix </a:t>
                </a:r>
                <a14:m>
                  <m:oMath xmlns:m="http://schemas.openxmlformats.org/officeDocument/2006/math">
                    <m:r>
                      <a:rPr lang="el-GR" b="1" i="1" smtClean="0">
                        <a:latin typeface="Cambria Math" panose="02040503050406030204" pitchFamily="18" charset="0"/>
                        <a:ea typeface="Cambria Math" panose="02040503050406030204" pitchFamily="18" charset="0"/>
                      </a:rPr>
                      <m:t>𝜦</m:t>
                    </m:r>
                  </m:oMath>
                </a14:m>
                <a:r>
                  <a:rPr lang="en-US" b="1" dirty="0"/>
                  <a:t> </a:t>
                </a:r>
                <a:r>
                  <a:rPr lang="en-US" dirty="0"/>
                  <a:t>to enhance the interpretability of factor loadings (and, in effect, the factors themselves)</a:t>
                </a:r>
              </a:p>
              <a:p>
                <a:endParaRPr lang="en-US" dirty="0"/>
              </a:p>
              <a:p>
                <a:r>
                  <a:rPr lang="en-US" dirty="0"/>
                  <a:t>The process and methods of rotation are often not very well understood by users. </a:t>
                </a:r>
              </a:p>
              <a:p>
                <a:r>
                  <a:rPr lang="en-US" dirty="0"/>
                  <a:t>As a result, the rotation process is often inadequate in practice. </a:t>
                </a:r>
              </a:p>
            </p:txBody>
          </p:sp>
        </mc:Choice>
        <mc:Fallback xmlns="">
          <p:sp>
            <p:nvSpPr>
              <p:cNvPr id="3" name="Content Placeholder 2">
                <a:extLst>
                  <a:ext uri="{FF2B5EF4-FFF2-40B4-BE49-F238E27FC236}">
                    <a16:creationId xmlns:a16="http://schemas.microsoft.com/office/drawing/2014/main" id="{A43327DC-84BE-495C-8A2F-C82885FE1BF4}"/>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24386916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091A-7ABB-4D9F-91C1-93FDE3472131}"/>
              </a:ext>
            </a:extLst>
          </p:cNvPr>
          <p:cNvSpPr>
            <a:spLocks noGrp="1"/>
          </p:cNvSpPr>
          <p:nvPr>
            <p:ph type="title"/>
          </p:nvPr>
        </p:nvSpPr>
        <p:spPr/>
        <p:txBody>
          <a:bodyPr/>
          <a:lstStyle/>
          <a:p>
            <a:pPr algn="ctr"/>
            <a:r>
              <a:rPr lang="en-US" dirty="0"/>
              <a:t>Varimax</a:t>
            </a:r>
          </a:p>
        </p:txBody>
      </p:sp>
      <p:sp>
        <p:nvSpPr>
          <p:cNvPr id="3" name="Content Placeholder 2">
            <a:extLst>
              <a:ext uri="{FF2B5EF4-FFF2-40B4-BE49-F238E27FC236}">
                <a16:creationId xmlns:a16="http://schemas.microsoft.com/office/drawing/2014/main" id="{A43327DC-84BE-495C-8A2F-C82885FE1BF4}"/>
              </a:ext>
            </a:extLst>
          </p:cNvPr>
          <p:cNvSpPr>
            <a:spLocks noGrp="1"/>
          </p:cNvSpPr>
          <p:nvPr>
            <p:ph idx="1"/>
          </p:nvPr>
        </p:nvSpPr>
        <p:spPr/>
        <p:txBody>
          <a:bodyPr>
            <a:normAutofit/>
          </a:bodyPr>
          <a:lstStyle/>
          <a:p>
            <a:r>
              <a:rPr lang="en-US" dirty="0"/>
              <a:t>Unrotated factor loadings:</a:t>
            </a:r>
          </a:p>
          <a:p>
            <a:pPr marL="0" indent="0">
              <a:buNone/>
            </a:pPr>
            <a:endParaRPr lang="en-US" dirty="0"/>
          </a:p>
        </p:txBody>
      </p:sp>
      <p:graphicFrame>
        <p:nvGraphicFramePr>
          <p:cNvPr id="5" name="Table 4">
            <a:extLst>
              <a:ext uri="{FF2B5EF4-FFF2-40B4-BE49-F238E27FC236}">
                <a16:creationId xmlns:a16="http://schemas.microsoft.com/office/drawing/2014/main" id="{CB187FD2-E3B4-4ADC-A90B-FDA5D5413B37}"/>
              </a:ext>
            </a:extLst>
          </p:cNvPr>
          <p:cNvGraphicFramePr>
            <a:graphicFrameLocks noGrp="1"/>
          </p:cNvGraphicFramePr>
          <p:nvPr>
            <p:extLst>
              <p:ext uri="{D42A27DB-BD31-4B8C-83A1-F6EECF244321}">
                <p14:modId xmlns:p14="http://schemas.microsoft.com/office/powerpoint/2010/main" val="408830699"/>
              </p:ext>
            </p:extLst>
          </p:nvPr>
        </p:nvGraphicFramePr>
        <p:xfrm>
          <a:off x="6096000" y="1690688"/>
          <a:ext cx="4881492" cy="4879830"/>
        </p:xfrm>
        <a:graphic>
          <a:graphicData uri="http://schemas.openxmlformats.org/drawingml/2006/table">
            <a:tbl>
              <a:tblPr firstRow="1" bandRow="1">
                <a:tableStyleId>{9D7B26C5-4107-4FEC-AEDC-1716B250A1EF}</a:tableStyleId>
              </a:tblPr>
              <a:tblGrid>
                <a:gridCol w="1220373">
                  <a:extLst>
                    <a:ext uri="{9D8B030D-6E8A-4147-A177-3AD203B41FA5}">
                      <a16:colId xmlns:a16="http://schemas.microsoft.com/office/drawing/2014/main" val="1403318103"/>
                    </a:ext>
                  </a:extLst>
                </a:gridCol>
                <a:gridCol w="1220373">
                  <a:extLst>
                    <a:ext uri="{9D8B030D-6E8A-4147-A177-3AD203B41FA5}">
                      <a16:colId xmlns:a16="http://schemas.microsoft.com/office/drawing/2014/main" val="1657990447"/>
                    </a:ext>
                  </a:extLst>
                </a:gridCol>
                <a:gridCol w="1220373">
                  <a:extLst>
                    <a:ext uri="{9D8B030D-6E8A-4147-A177-3AD203B41FA5}">
                      <a16:colId xmlns:a16="http://schemas.microsoft.com/office/drawing/2014/main" val="2271959717"/>
                    </a:ext>
                  </a:extLst>
                </a:gridCol>
                <a:gridCol w="1220373">
                  <a:extLst>
                    <a:ext uri="{9D8B030D-6E8A-4147-A177-3AD203B41FA5}">
                      <a16:colId xmlns:a16="http://schemas.microsoft.com/office/drawing/2014/main" val="3555194940"/>
                    </a:ext>
                  </a:extLst>
                </a:gridCol>
              </a:tblGrid>
              <a:tr h="487983">
                <a:tc>
                  <a:txBody>
                    <a:bodyPr/>
                    <a:lstStyle/>
                    <a:p>
                      <a:pPr algn="ctr"/>
                      <a:endParaRPr lang="en-US" b="1" dirty="0"/>
                    </a:p>
                  </a:txBody>
                  <a:tcPr/>
                </a:tc>
                <a:tc>
                  <a:txBody>
                    <a:bodyPr/>
                    <a:lstStyle/>
                    <a:p>
                      <a:pPr algn="ctr"/>
                      <a:r>
                        <a:rPr lang="en-US" dirty="0"/>
                        <a:t>1</a:t>
                      </a:r>
                    </a:p>
                  </a:txBody>
                  <a:tcPr/>
                </a:tc>
                <a:tc>
                  <a:txBody>
                    <a:bodyPr/>
                    <a:lstStyle/>
                    <a:p>
                      <a:pPr algn="ctr"/>
                      <a:r>
                        <a:rPr lang="en-US" dirty="0"/>
                        <a:t>2</a:t>
                      </a:r>
                    </a:p>
                  </a:txBody>
                  <a:tcPr/>
                </a:tc>
                <a:tc>
                  <a:txBody>
                    <a:bodyPr/>
                    <a:lstStyle/>
                    <a:p>
                      <a:pPr algn="ctr"/>
                      <a:r>
                        <a:rPr lang="en-US" dirty="0"/>
                        <a:t>3</a:t>
                      </a:r>
                    </a:p>
                  </a:txBody>
                  <a:tcPr/>
                </a:tc>
                <a:extLst>
                  <a:ext uri="{0D108BD9-81ED-4DB2-BD59-A6C34878D82A}">
                    <a16:rowId xmlns:a16="http://schemas.microsoft.com/office/drawing/2014/main" val="2338727604"/>
                  </a:ext>
                </a:extLst>
              </a:tr>
              <a:tr h="487983">
                <a:tc>
                  <a:txBody>
                    <a:bodyPr/>
                    <a:lstStyle/>
                    <a:p>
                      <a:pPr algn="ctr"/>
                      <a:r>
                        <a:rPr lang="en-US" b="1" dirty="0" err="1"/>
                        <a:t>WrdMean</a:t>
                      </a:r>
                      <a:endParaRPr lang="en-US" b="1" dirty="0"/>
                    </a:p>
                  </a:txBody>
                  <a:tcPr/>
                </a:tc>
                <a:tc>
                  <a:txBody>
                    <a:bodyPr/>
                    <a:lstStyle/>
                    <a:p>
                      <a:pPr algn="ctr"/>
                      <a:r>
                        <a:rPr lang="en-US" dirty="0"/>
                        <a:t>0.68</a:t>
                      </a:r>
                    </a:p>
                  </a:txBody>
                  <a:tcPr/>
                </a:tc>
                <a:tc>
                  <a:txBody>
                    <a:bodyPr/>
                    <a:lstStyle/>
                    <a:p>
                      <a:pPr algn="ctr"/>
                      <a:r>
                        <a:rPr lang="en-US" dirty="0"/>
                        <a:t>0.53</a:t>
                      </a:r>
                    </a:p>
                  </a:txBody>
                  <a:tcPr/>
                </a:tc>
                <a:tc>
                  <a:txBody>
                    <a:bodyPr/>
                    <a:lstStyle/>
                    <a:p>
                      <a:pPr algn="ctr"/>
                      <a:r>
                        <a:rPr lang="en-US" dirty="0"/>
                        <a:t>-0.27</a:t>
                      </a:r>
                    </a:p>
                  </a:txBody>
                  <a:tcPr/>
                </a:tc>
                <a:extLst>
                  <a:ext uri="{0D108BD9-81ED-4DB2-BD59-A6C34878D82A}">
                    <a16:rowId xmlns:a16="http://schemas.microsoft.com/office/drawing/2014/main" val="2186327291"/>
                  </a:ext>
                </a:extLst>
              </a:tr>
              <a:tr h="487983">
                <a:tc>
                  <a:txBody>
                    <a:bodyPr/>
                    <a:lstStyle/>
                    <a:p>
                      <a:pPr algn="ctr"/>
                      <a:r>
                        <a:rPr lang="en-US" b="1" dirty="0" err="1"/>
                        <a:t>SntComp</a:t>
                      </a:r>
                      <a:endParaRPr lang="en-US" b="1" dirty="0"/>
                    </a:p>
                  </a:txBody>
                  <a:tcPr/>
                </a:tc>
                <a:tc>
                  <a:txBody>
                    <a:bodyPr/>
                    <a:lstStyle/>
                    <a:p>
                      <a:pPr algn="ctr"/>
                      <a:r>
                        <a:rPr lang="en-US" dirty="0"/>
                        <a:t>0.72</a:t>
                      </a:r>
                    </a:p>
                  </a:txBody>
                  <a:tcPr/>
                </a:tc>
                <a:tc>
                  <a:txBody>
                    <a:bodyPr/>
                    <a:lstStyle/>
                    <a:p>
                      <a:pPr algn="ctr"/>
                      <a:r>
                        <a:rPr lang="en-US" dirty="0"/>
                        <a:t>0.38</a:t>
                      </a:r>
                    </a:p>
                  </a:txBody>
                  <a:tcPr/>
                </a:tc>
                <a:tc>
                  <a:txBody>
                    <a:bodyPr/>
                    <a:lstStyle/>
                    <a:p>
                      <a:pPr algn="ctr"/>
                      <a:r>
                        <a:rPr lang="en-US" dirty="0"/>
                        <a:t>-0.23</a:t>
                      </a:r>
                    </a:p>
                  </a:txBody>
                  <a:tcPr/>
                </a:tc>
                <a:extLst>
                  <a:ext uri="{0D108BD9-81ED-4DB2-BD59-A6C34878D82A}">
                    <a16:rowId xmlns:a16="http://schemas.microsoft.com/office/drawing/2014/main" val="1086438309"/>
                  </a:ext>
                </a:extLst>
              </a:tr>
              <a:tr h="487983">
                <a:tc>
                  <a:txBody>
                    <a:bodyPr/>
                    <a:lstStyle/>
                    <a:p>
                      <a:pPr algn="ctr"/>
                      <a:r>
                        <a:rPr lang="en-US" b="1" dirty="0" err="1"/>
                        <a:t>OddWrds</a:t>
                      </a:r>
                      <a:endParaRPr lang="en-US" b="1" dirty="0"/>
                    </a:p>
                  </a:txBody>
                  <a:tcPr/>
                </a:tc>
                <a:tc>
                  <a:txBody>
                    <a:bodyPr/>
                    <a:lstStyle/>
                    <a:p>
                      <a:pPr algn="ctr"/>
                      <a:r>
                        <a:rPr lang="en-US" dirty="0"/>
                        <a:t>0.70</a:t>
                      </a:r>
                    </a:p>
                  </a:txBody>
                  <a:tcPr/>
                </a:tc>
                <a:tc>
                  <a:txBody>
                    <a:bodyPr/>
                    <a:lstStyle/>
                    <a:p>
                      <a:pPr algn="ctr"/>
                      <a:r>
                        <a:rPr lang="en-US" dirty="0"/>
                        <a:t>0.49</a:t>
                      </a:r>
                    </a:p>
                  </a:txBody>
                  <a:tcPr/>
                </a:tc>
                <a:tc>
                  <a:txBody>
                    <a:bodyPr/>
                    <a:lstStyle/>
                    <a:p>
                      <a:pPr algn="ctr"/>
                      <a:r>
                        <a:rPr lang="en-US" dirty="0"/>
                        <a:t>-0.16</a:t>
                      </a:r>
                    </a:p>
                  </a:txBody>
                  <a:tcPr/>
                </a:tc>
                <a:extLst>
                  <a:ext uri="{0D108BD9-81ED-4DB2-BD59-A6C34878D82A}">
                    <a16:rowId xmlns:a16="http://schemas.microsoft.com/office/drawing/2014/main" val="157247889"/>
                  </a:ext>
                </a:extLst>
              </a:tr>
              <a:tr h="487983">
                <a:tc>
                  <a:txBody>
                    <a:bodyPr/>
                    <a:lstStyle/>
                    <a:p>
                      <a:pPr algn="ctr"/>
                      <a:r>
                        <a:rPr lang="en-US" b="1" dirty="0" err="1"/>
                        <a:t>MxdArit</a:t>
                      </a:r>
                      <a:endParaRPr lang="en-US" b="1" dirty="0"/>
                    </a:p>
                  </a:txBody>
                  <a:tcPr/>
                </a:tc>
                <a:tc>
                  <a:txBody>
                    <a:bodyPr/>
                    <a:lstStyle/>
                    <a:p>
                      <a:pPr algn="ctr"/>
                      <a:r>
                        <a:rPr lang="en-US" dirty="0"/>
                        <a:t>0.90</a:t>
                      </a:r>
                    </a:p>
                  </a:txBody>
                  <a:tcPr/>
                </a:tc>
                <a:tc>
                  <a:txBody>
                    <a:bodyPr/>
                    <a:lstStyle/>
                    <a:p>
                      <a:pPr algn="ctr"/>
                      <a:r>
                        <a:rPr lang="en-US" dirty="0"/>
                        <a:t>-0.34</a:t>
                      </a:r>
                    </a:p>
                  </a:txBody>
                  <a:tcPr/>
                </a:tc>
                <a:tc>
                  <a:txBody>
                    <a:bodyPr/>
                    <a:lstStyle/>
                    <a:p>
                      <a:pPr algn="ctr"/>
                      <a:r>
                        <a:rPr lang="en-US" dirty="0"/>
                        <a:t>-0.03</a:t>
                      </a:r>
                    </a:p>
                  </a:txBody>
                  <a:tcPr/>
                </a:tc>
                <a:extLst>
                  <a:ext uri="{0D108BD9-81ED-4DB2-BD59-A6C34878D82A}">
                    <a16:rowId xmlns:a16="http://schemas.microsoft.com/office/drawing/2014/main" val="1081086393"/>
                  </a:ext>
                </a:extLst>
              </a:tr>
              <a:tr h="487983">
                <a:tc>
                  <a:txBody>
                    <a:bodyPr/>
                    <a:lstStyle/>
                    <a:p>
                      <a:pPr algn="ctr"/>
                      <a:r>
                        <a:rPr lang="en-US" b="1" dirty="0" err="1"/>
                        <a:t>Remndrs</a:t>
                      </a:r>
                      <a:endParaRPr lang="en-US" b="1" dirty="0"/>
                    </a:p>
                  </a:txBody>
                  <a:tcPr/>
                </a:tc>
                <a:tc>
                  <a:txBody>
                    <a:bodyPr/>
                    <a:lstStyle/>
                    <a:p>
                      <a:pPr algn="ctr"/>
                      <a:r>
                        <a:rPr lang="en-US" dirty="0"/>
                        <a:t>0.84</a:t>
                      </a:r>
                    </a:p>
                  </a:txBody>
                  <a:tcPr/>
                </a:tc>
                <a:tc>
                  <a:txBody>
                    <a:bodyPr/>
                    <a:lstStyle/>
                    <a:p>
                      <a:pPr algn="ctr"/>
                      <a:r>
                        <a:rPr lang="en-US" dirty="0"/>
                        <a:t>-0.20</a:t>
                      </a:r>
                    </a:p>
                  </a:txBody>
                  <a:tcPr/>
                </a:tc>
                <a:tc>
                  <a:txBody>
                    <a:bodyPr/>
                    <a:lstStyle/>
                    <a:p>
                      <a:pPr algn="ctr"/>
                      <a:r>
                        <a:rPr lang="en-US" dirty="0"/>
                        <a:t>0.03</a:t>
                      </a:r>
                    </a:p>
                  </a:txBody>
                  <a:tcPr/>
                </a:tc>
                <a:extLst>
                  <a:ext uri="{0D108BD9-81ED-4DB2-BD59-A6C34878D82A}">
                    <a16:rowId xmlns:a16="http://schemas.microsoft.com/office/drawing/2014/main" val="2713540743"/>
                  </a:ext>
                </a:extLst>
              </a:tr>
              <a:tr h="487983">
                <a:tc>
                  <a:txBody>
                    <a:bodyPr/>
                    <a:lstStyle/>
                    <a:p>
                      <a:pPr algn="ctr"/>
                      <a:r>
                        <a:rPr lang="en-US" b="1" dirty="0" err="1"/>
                        <a:t>MissNum</a:t>
                      </a:r>
                      <a:endParaRPr lang="en-US" b="1" dirty="0"/>
                    </a:p>
                  </a:txBody>
                  <a:tcPr/>
                </a:tc>
                <a:tc>
                  <a:txBody>
                    <a:bodyPr/>
                    <a:lstStyle/>
                    <a:p>
                      <a:pPr algn="ctr"/>
                      <a:r>
                        <a:rPr lang="en-US" dirty="0"/>
                        <a:t>0.86</a:t>
                      </a:r>
                    </a:p>
                  </a:txBody>
                  <a:tcPr/>
                </a:tc>
                <a:tc>
                  <a:txBody>
                    <a:bodyPr/>
                    <a:lstStyle/>
                    <a:p>
                      <a:pPr algn="ctr"/>
                      <a:r>
                        <a:rPr lang="en-US" dirty="0"/>
                        <a:t>-0.13</a:t>
                      </a:r>
                    </a:p>
                  </a:txBody>
                  <a:tcPr/>
                </a:tc>
                <a:tc>
                  <a:txBody>
                    <a:bodyPr/>
                    <a:lstStyle/>
                    <a:p>
                      <a:pPr algn="ctr"/>
                      <a:r>
                        <a:rPr lang="en-US" dirty="0"/>
                        <a:t>0.00</a:t>
                      </a:r>
                    </a:p>
                  </a:txBody>
                  <a:tcPr/>
                </a:tc>
                <a:extLst>
                  <a:ext uri="{0D108BD9-81ED-4DB2-BD59-A6C34878D82A}">
                    <a16:rowId xmlns:a16="http://schemas.microsoft.com/office/drawing/2014/main" val="4001018328"/>
                  </a:ext>
                </a:extLst>
              </a:tr>
              <a:tr h="487983">
                <a:tc>
                  <a:txBody>
                    <a:bodyPr/>
                    <a:lstStyle/>
                    <a:p>
                      <a:pPr algn="ctr"/>
                      <a:r>
                        <a:rPr lang="en-US" b="1" dirty="0"/>
                        <a:t>Gloves</a:t>
                      </a:r>
                    </a:p>
                  </a:txBody>
                  <a:tcPr/>
                </a:tc>
                <a:tc>
                  <a:txBody>
                    <a:bodyPr/>
                    <a:lstStyle/>
                    <a:p>
                      <a:pPr algn="ctr"/>
                      <a:r>
                        <a:rPr lang="en-US" dirty="0"/>
                        <a:t>0.42</a:t>
                      </a:r>
                    </a:p>
                  </a:txBody>
                  <a:tcPr/>
                </a:tc>
                <a:tc>
                  <a:txBody>
                    <a:bodyPr/>
                    <a:lstStyle/>
                    <a:p>
                      <a:pPr algn="ctr"/>
                      <a:r>
                        <a:rPr lang="en-US" dirty="0"/>
                        <a:t>0.09</a:t>
                      </a:r>
                    </a:p>
                  </a:txBody>
                  <a:tcPr/>
                </a:tc>
                <a:tc>
                  <a:txBody>
                    <a:bodyPr/>
                    <a:lstStyle/>
                    <a:p>
                      <a:pPr algn="ctr"/>
                      <a:r>
                        <a:rPr lang="en-US" dirty="0"/>
                        <a:t>0.43</a:t>
                      </a:r>
                    </a:p>
                  </a:txBody>
                  <a:tcPr/>
                </a:tc>
                <a:extLst>
                  <a:ext uri="{0D108BD9-81ED-4DB2-BD59-A6C34878D82A}">
                    <a16:rowId xmlns:a16="http://schemas.microsoft.com/office/drawing/2014/main" val="3061395569"/>
                  </a:ext>
                </a:extLst>
              </a:tr>
              <a:tr h="487983">
                <a:tc>
                  <a:txBody>
                    <a:bodyPr/>
                    <a:lstStyle/>
                    <a:p>
                      <a:pPr algn="ctr"/>
                      <a:r>
                        <a:rPr lang="en-US" b="1" dirty="0"/>
                        <a:t>Boots</a:t>
                      </a:r>
                    </a:p>
                  </a:txBody>
                  <a:tcPr/>
                </a:tc>
                <a:tc>
                  <a:txBody>
                    <a:bodyPr/>
                    <a:lstStyle/>
                    <a:p>
                      <a:pPr algn="ctr"/>
                      <a:r>
                        <a:rPr lang="en-US" dirty="0"/>
                        <a:t>0.48</a:t>
                      </a:r>
                    </a:p>
                  </a:txBody>
                  <a:tcPr/>
                </a:tc>
                <a:tc>
                  <a:txBody>
                    <a:bodyPr/>
                    <a:lstStyle/>
                    <a:p>
                      <a:pPr algn="ctr"/>
                      <a:r>
                        <a:rPr lang="en-US" dirty="0"/>
                        <a:t>0.25</a:t>
                      </a:r>
                    </a:p>
                  </a:txBody>
                  <a:tcPr/>
                </a:tc>
                <a:tc>
                  <a:txBody>
                    <a:bodyPr/>
                    <a:lstStyle/>
                    <a:p>
                      <a:pPr algn="ctr"/>
                      <a:r>
                        <a:rPr lang="en-US" dirty="0"/>
                        <a:t>0.54</a:t>
                      </a:r>
                    </a:p>
                  </a:txBody>
                  <a:tcPr/>
                </a:tc>
                <a:extLst>
                  <a:ext uri="{0D108BD9-81ED-4DB2-BD59-A6C34878D82A}">
                    <a16:rowId xmlns:a16="http://schemas.microsoft.com/office/drawing/2014/main" val="3523155014"/>
                  </a:ext>
                </a:extLst>
              </a:tr>
              <a:tr h="487983">
                <a:tc>
                  <a:txBody>
                    <a:bodyPr/>
                    <a:lstStyle/>
                    <a:p>
                      <a:pPr algn="ctr"/>
                      <a:r>
                        <a:rPr lang="en-US" b="1" dirty="0" err="1"/>
                        <a:t>Hatchts</a:t>
                      </a:r>
                      <a:endParaRPr lang="en-US" b="1" dirty="0"/>
                    </a:p>
                  </a:txBody>
                  <a:tcPr/>
                </a:tc>
                <a:tc>
                  <a:txBody>
                    <a:bodyPr/>
                    <a:lstStyle/>
                    <a:p>
                      <a:pPr algn="ctr"/>
                      <a:r>
                        <a:rPr lang="en-US" dirty="0"/>
                        <a:t>0.48</a:t>
                      </a:r>
                    </a:p>
                  </a:txBody>
                  <a:tcPr/>
                </a:tc>
                <a:tc>
                  <a:txBody>
                    <a:bodyPr/>
                    <a:lstStyle/>
                    <a:p>
                      <a:pPr algn="ctr"/>
                      <a:r>
                        <a:rPr lang="en-US" dirty="0"/>
                        <a:t>0.30</a:t>
                      </a:r>
                    </a:p>
                  </a:txBody>
                  <a:tcPr/>
                </a:tc>
                <a:tc>
                  <a:txBody>
                    <a:bodyPr/>
                    <a:lstStyle/>
                    <a:p>
                      <a:pPr algn="ctr"/>
                      <a:r>
                        <a:rPr lang="en-US" dirty="0"/>
                        <a:t>0.67</a:t>
                      </a:r>
                    </a:p>
                  </a:txBody>
                  <a:tcPr/>
                </a:tc>
                <a:extLst>
                  <a:ext uri="{0D108BD9-81ED-4DB2-BD59-A6C34878D82A}">
                    <a16:rowId xmlns:a16="http://schemas.microsoft.com/office/drawing/2014/main" val="2590572463"/>
                  </a:ext>
                </a:extLst>
              </a:tr>
            </a:tbl>
          </a:graphicData>
        </a:graphic>
      </p:graphicFrame>
    </p:spTree>
    <p:extLst>
      <p:ext uri="{BB962C8B-B14F-4D97-AF65-F5344CB8AC3E}">
        <p14:creationId xmlns:p14="http://schemas.microsoft.com/office/powerpoint/2010/main" val="10944343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091A-7ABB-4D9F-91C1-93FDE3472131}"/>
              </a:ext>
            </a:extLst>
          </p:cNvPr>
          <p:cNvSpPr>
            <a:spLocks noGrp="1"/>
          </p:cNvSpPr>
          <p:nvPr>
            <p:ph type="title"/>
          </p:nvPr>
        </p:nvSpPr>
        <p:spPr/>
        <p:txBody>
          <a:bodyPr/>
          <a:lstStyle/>
          <a:p>
            <a:pPr algn="ctr"/>
            <a:r>
              <a:rPr lang="en-US" dirty="0"/>
              <a:t>Varimax</a:t>
            </a:r>
          </a:p>
        </p:txBody>
      </p:sp>
      <p:sp>
        <p:nvSpPr>
          <p:cNvPr id="3" name="Content Placeholder 2">
            <a:extLst>
              <a:ext uri="{FF2B5EF4-FFF2-40B4-BE49-F238E27FC236}">
                <a16:creationId xmlns:a16="http://schemas.microsoft.com/office/drawing/2014/main" id="{A43327DC-84BE-495C-8A2F-C82885FE1BF4}"/>
              </a:ext>
            </a:extLst>
          </p:cNvPr>
          <p:cNvSpPr>
            <a:spLocks noGrp="1"/>
          </p:cNvSpPr>
          <p:nvPr>
            <p:ph idx="1"/>
          </p:nvPr>
        </p:nvSpPr>
        <p:spPr/>
        <p:txBody>
          <a:bodyPr>
            <a:normAutofit/>
          </a:bodyPr>
          <a:lstStyle/>
          <a:p>
            <a:r>
              <a:rPr lang="en-US" dirty="0"/>
              <a:t>Rotated factor loadings:</a:t>
            </a:r>
          </a:p>
          <a:p>
            <a:pPr marL="0" indent="0">
              <a:buNone/>
            </a:pPr>
            <a:r>
              <a:rPr lang="en-US" dirty="0"/>
              <a:t> </a:t>
            </a:r>
          </a:p>
          <a:p>
            <a:pPr marL="0" indent="0">
              <a:buNone/>
            </a:pPr>
            <a:endParaRPr lang="en-US" dirty="0"/>
          </a:p>
          <a:p>
            <a:pPr marL="0" indent="0">
              <a:buNone/>
            </a:pPr>
            <a:endParaRPr lang="en-US" dirty="0"/>
          </a:p>
          <a:p>
            <a:pPr marL="0" indent="0">
              <a:buNone/>
            </a:pPr>
            <a:endParaRPr lang="en-US" dirty="0"/>
          </a:p>
          <a:p>
            <a:pPr marL="0" indent="0">
              <a:buNone/>
            </a:pPr>
            <a:r>
              <a:rPr lang="en-US" dirty="0"/>
              <a:t>(note the deviations from</a:t>
            </a:r>
          </a:p>
          <a:p>
            <a:pPr marL="0" indent="0">
              <a:buNone/>
            </a:pPr>
            <a:r>
              <a:rPr lang="en-US" dirty="0"/>
              <a:t>simple structure)</a:t>
            </a:r>
          </a:p>
        </p:txBody>
      </p:sp>
      <p:graphicFrame>
        <p:nvGraphicFramePr>
          <p:cNvPr id="5" name="Table 4">
            <a:extLst>
              <a:ext uri="{FF2B5EF4-FFF2-40B4-BE49-F238E27FC236}">
                <a16:creationId xmlns:a16="http://schemas.microsoft.com/office/drawing/2014/main" id="{CB187FD2-E3B4-4ADC-A90B-FDA5D5413B37}"/>
              </a:ext>
            </a:extLst>
          </p:cNvPr>
          <p:cNvGraphicFramePr>
            <a:graphicFrameLocks noGrp="1"/>
          </p:cNvGraphicFramePr>
          <p:nvPr>
            <p:extLst>
              <p:ext uri="{D42A27DB-BD31-4B8C-83A1-F6EECF244321}">
                <p14:modId xmlns:p14="http://schemas.microsoft.com/office/powerpoint/2010/main" val="3797583220"/>
              </p:ext>
            </p:extLst>
          </p:nvPr>
        </p:nvGraphicFramePr>
        <p:xfrm>
          <a:off x="6096000" y="1690688"/>
          <a:ext cx="4881492" cy="4879830"/>
        </p:xfrm>
        <a:graphic>
          <a:graphicData uri="http://schemas.openxmlformats.org/drawingml/2006/table">
            <a:tbl>
              <a:tblPr firstRow="1" bandRow="1">
                <a:tableStyleId>{9D7B26C5-4107-4FEC-AEDC-1716B250A1EF}</a:tableStyleId>
              </a:tblPr>
              <a:tblGrid>
                <a:gridCol w="1220373">
                  <a:extLst>
                    <a:ext uri="{9D8B030D-6E8A-4147-A177-3AD203B41FA5}">
                      <a16:colId xmlns:a16="http://schemas.microsoft.com/office/drawing/2014/main" val="1403318103"/>
                    </a:ext>
                  </a:extLst>
                </a:gridCol>
                <a:gridCol w="1220373">
                  <a:extLst>
                    <a:ext uri="{9D8B030D-6E8A-4147-A177-3AD203B41FA5}">
                      <a16:colId xmlns:a16="http://schemas.microsoft.com/office/drawing/2014/main" val="1657990447"/>
                    </a:ext>
                  </a:extLst>
                </a:gridCol>
                <a:gridCol w="1220373">
                  <a:extLst>
                    <a:ext uri="{9D8B030D-6E8A-4147-A177-3AD203B41FA5}">
                      <a16:colId xmlns:a16="http://schemas.microsoft.com/office/drawing/2014/main" val="2271959717"/>
                    </a:ext>
                  </a:extLst>
                </a:gridCol>
                <a:gridCol w="1220373">
                  <a:extLst>
                    <a:ext uri="{9D8B030D-6E8A-4147-A177-3AD203B41FA5}">
                      <a16:colId xmlns:a16="http://schemas.microsoft.com/office/drawing/2014/main" val="3555194940"/>
                    </a:ext>
                  </a:extLst>
                </a:gridCol>
              </a:tblGrid>
              <a:tr h="487983">
                <a:tc>
                  <a:txBody>
                    <a:bodyPr/>
                    <a:lstStyle/>
                    <a:p>
                      <a:pPr algn="ctr"/>
                      <a:endParaRPr lang="en-US" b="1" dirty="0"/>
                    </a:p>
                  </a:txBody>
                  <a:tcPr/>
                </a:tc>
                <a:tc>
                  <a:txBody>
                    <a:bodyPr/>
                    <a:lstStyle/>
                    <a:p>
                      <a:pPr algn="ctr"/>
                      <a:r>
                        <a:rPr lang="en-US" dirty="0"/>
                        <a:t>1</a:t>
                      </a:r>
                    </a:p>
                  </a:txBody>
                  <a:tcPr/>
                </a:tc>
                <a:tc>
                  <a:txBody>
                    <a:bodyPr/>
                    <a:lstStyle/>
                    <a:p>
                      <a:pPr algn="ctr"/>
                      <a:r>
                        <a:rPr lang="en-US" dirty="0"/>
                        <a:t>2</a:t>
                      </a:r>
                    </a:p>
                  </a:txBody>
                  <a:tcPr/>
                </a:tc>
                <a:tc>
                  <a:txBody>
                    <a:bodyPr/>
                    <a:lstStyle/>
                    <a:p>
                      <a:pPr algn="ctr"/>
                      <a:r>
                        <a:rPr lang="en-US" dirty="0"/>
                        <a:t>3</a:t>
                      </a:r>
                    </a:p>
                  </a:txBody>
                  <a:tcPr/>
                </a:tc>
                <a:extLst>
                  <a:ext uri="{0D108BD9-81ED-4DB2-BD59-A6C34878D82A}">
                    <a16:rowId xmlns:a16="http://schemas.microsoft.com/office/drawing/2014/main" val="2338727604"/>
                  </a:ext>
                </a:extLst>
              </a:tr>
              <a:tr h="487983">
                <a:tc>
                  <a:txBody>
                    <a:bodyPr/>
                    <a:lstStyle/>
                    <a:p>
                      <a:pPr algn="ctr"/>
                      <a:r>
                        <a:rPr lang="en-US" b="1" dirty="0" err="1"/>
                        <a:t>WrdMean</a:t>
                      </a:r>
                      <a:endParaRPr lang="en-US" b="1" dirty="0"/>
                    </a:p>
                  </a:txBody>
                  <a:tcPr/>
                </a:tc>
                <a:tc>
                  <a:txBody>
                    <a:bodyPr/>
                    <a:lstStyle/>
                    <a:p>
                      <a:pPr algn="ctr"/>
                      <a:r>
                        <a:rPr lang="en-US" dirty="0"/>
                        <a:t>0.15</a:t>
                      </a:r>
                    </a:p>
                  </a:txBody>
                  <a:tcPr/>
                </a:tc>
                <a:tc>
                  <a:txBody>
                    <a:bodyPr/>
                    <a:lstStyle/>
                    <a:p>
                      <a:pPr algn="ctr"/>
                      <a:r>
                        <a:rPr lang="en-US" dirty="0"/>
                        <a:t>0.87</a:t>
                      </a:r>
                    </a:p>
                  </a:txBody>
                  <a:tcPr/>
                </a:tc>
                <a:tc>
                  <a:txBody>
                    <a:bodyPr/>
                    <a:lstStyle/>
                    <a:p>
                      <a:pPr algn="ctr"/>
                      <a:r>
                        <a:rPr lang="en-US" dirty="0"/>
                        <a:t>0.22</a:t>
                      </a:r>
                    </a:p>
                  </a:txBody>
                  <a:tcPr/>
                </a:tc>
                <a:extLst>
                  <a:ext uri="{0D108BD9-81ED-4DB2-BD59-A6C34878D82A}">
                    <a16:rowId xmlns:a16="http://schemas.microsoft.com/office/drawing/2014/main" val="2186327291"/>
                  </a:ext>
                </a:extLst>
              </a:tr>
              <a:tr h="487983">
                <a:tc>
                  <a:txBody>
                    <a:bodyPr/>
                    <a:lstStyle/>
                    <a:p>
                      <a:pPr algn="ctr"/>
                      <a:r>
                        <a:rPr lang="en-US" b="1" dirty="0" err="1"/>
                        <a:t>SntComp</a:t>
                      </a:r>
                      <a:endParaRPr lang="en-US" b="1" dirty="0"/>
                    </a:p>
                  </a:txBody>
                  <a:tcPr/>
                </a:tc>
                <a:tc>
                  <a:txBody>
                    <a:bodyPr/>
                    <a:lstStyle/>
                    <a:p>
                      <a:pPr algn="ctr"/>
                      <a:r>
                        <a:rPr lang="en-US" dirty="0"/>
                        <a:t>0.16</a:t>
                      </a:r>
                    </a:p>
                  </a:txBody>
                  <a:tcPr/>
                </a:tc>
                <a:tc>
                  <a:txBody>
                    <a:bodyPr/>
                    <a:lstStyle/>
                    <a:p>
                      <a:pPr algn="ctr"/>
                      <a:r>
                        <a:rPr lang="en-US" dirty="0"/>
                        <a:t>0.75</a:t>
                      </a:r>
                    </a:p>
                  </a:txBody>
                  <a:tcPr/>
                </a:tc>
                <a:tc>
                  <a:txBody>
                    <a:bodyPr/>
                    <a:lstStyle/>
                    <a:p>
                      <a:pPr algn="ctr"/>
                      <a:r>
                        <a:rPr lang="en-US" dirty="0"/>
                        <a:t>0.34</a:t>
                      </a:r>
                    </a:p>
                  </a:txBody>
                  <a:tcPr/>
                </a:tc>
                <a:extLst>
                  <a:ext uri="{0D108BD9-81ED-4DB2-BD59-A6C34878D82A}">
                    <a16:rowId xmlns:a16="http://schemas.microsoft.com/office/drawing/2014/main" val="1086438309"/>
                  </a:ext>
                </a:extLst>
              </a:tr>
              <a:tr h="487983">
                <a:tc>
                  <a:txBody>
                    <a:bodyPr/>
                    <a:lstStyle/>
                    <a:p>
                      <a:pPr algn="ctr"/>
                      <a:r>
                        <a:rPr lang="en-US" b="1" dirty="0" err="1"/>
                        <a:t>OddWrds</a:t>
                      </a:r>
                      <a:endParaRPr lang="en-US" b="1" dirty="0"/>
                    </a:p>
                  </a:txBody>
                  <a:tcPr/>
                </a:tc>
                <a:tc>
                  <a:txBody>
                    <a:bodyPr/>
                    <a:lstStyle/>
                    <a:p>
                      <a:pPr algn="ctr"/>
                      <a:r>
                        <a:rPr lang="en-US" dirty="0"/>
                        <a:t>0.24</a:t>
                      </a:r>
                    </a:p>
                  </a:txBody>
                  <a:tcPr/>
                </a:tc>
                <a:tc>
                  <a:txBody>
                    <a:bodyPr/>
                    <a:lstStyle/>
                    <a:p>
                      <a:pPr algn="ctr"/>
                      <a:r>
                        <a:rPr lang="en-US" dirty="0"/>
                        <a:t>0.79</a:t>
                      </a:r>
                    </a:p>
                  </a:txBody>
                  <a:tcPr/>
                </a:tc>
                <a:tc>
                  <a:txBody>
                    <a:bodyPr/>
                    <a:lstStyle/>
                    <a:p>
                      <a:pPr algn="ctr"/>
                      <a:r>
                        <a:rPr lang="en-US" dirty="0"/>
                        <a:t>0.25</a:t>
                      </a:r>
                    </a:p>
                  </a:txBody>
                  <a:tcPr/>
                </a:tc>
                <a:extLst>
                  <a:ext uri="{0D108BD9-81ED-4DB2-BD59-A6C34878D82A}">
                    <a16:rowId xmlns:a16="http://schemas.microsoft.com/office/drawing/2014/main" val="157247889"/>
                  </a:ext>
                </a:extLst>
              </a:tr>
              <a:tr h="487983">
                <a:tc>
                  <a:txBody>
                    <a:bodyPr/>
                    <a:lstStyle/>
                    <a:p>
                      <a:pPr algn="ctr"/>
                      <a:r>
                        <a:rPr lang="en-US" b="1" dirty="0" err="1"/>
                        <a:t>MxdArit</a:t>
                      </a:r>
                      <a:endParaRPr lang="en-US" b="1" dirty="0"/>
                    </a:p>
                  </a:txBody>
                  <a:tcPr/>
                </a:tc>
                <a:tc>
                  <a:txBody>
                    <a:bodyPr/>
                    <a:lstStyle/>
                    <a:p>
                      <a:pPr algn="ctr"/>
                      <a:r>
                        <a:rPr lang="en-US" dirty="0"/>
                        <a:t>0.18</a:t>
                      </a:r>
                    </a:p>
                  </a:txBody>
                  <a:tcPr/>
                </a:tc>
                <a:tc>
                  <a:txBody>
                    <a:bodyPr/>
                    <a:lstStyle/>
                    <a:p>
                      <a:pPr algn="ctr"/>
                      <a:r>
                        <a:rPr lang="en-US" dirty="0"/>
                        <a:t>0.25</a:t>
                      </a:r>
                    </a:p>
                  </a:txBody>
                  <a:tcPr/>
                </a:tc>
                <a:tc>
                  <a:txBody>
                    <a:bodyPr/>
                    <a:lstStyle/>
                    <a:p>
                      <a:pPr algn="ctr"/>
                      <a:r>
                        <a:rPr lang="en-US" dirty="0"/>
                        <a:t>0.91</a:t>
                      </a:r>
                    </a:p>
                  </a:txBody>
                  <a:tcPr/>
                </a:tc>
                <a:extLst>
                  <a:ext uri="{0D108BD9-81ED-4DB2-BD59-A6C34878D82A}">
                    <a16:rowId xmlns:a16="http://schemas.microsoft.com/office/drawing/2014/main" val="1081086393"/>
                  </a:ext>
                </a:extLst>
              </a:tr>
              <a:tr h="487983">
                <a:tc>
                  <a:txBody>
                    <a:bodyPr/>
                    <a:lstStyle/>
                    <a:p>
                      <a:pPr algn="ctr"/>
                      <a:r>
                        <a:rPr lang="en-US" b="1" dirty="0" err="1"/>
                        <a:t>Remndrs</a:t>
                      </a:r>
                      <a:endParaRPr lang="en-US" b="1" dirty="0"/>
                    </a:p>
                  </a:txBody>
                  <a:tcPr/>
                </a:tc>
                <a:tc>
                  <a:txBody>
                    <a:bodyPr/>
                    <a:lstStyle/>
                    <a:p>
                      <a:pPr algn="ctr"/>
                      <a:r>
                        <a:rPr lang="en-US" dirty="0"/>
                        <a:t>0.26</a:t>
                      </a:r>
                    </a:p>
                  </a:txBody>
                  <a:tcPr/>
                </a:tc>
                <a:tc>
                  <a:txBody>
                    <a:bodyPr/>
                    <a:lstStyle/>
                    <a:p>
                      <a:pPr algn="ctr"/>
                      <a:r>
                        <a:rPr lang="en-US" dirty="0"/>
                        <a:t>0.29</a:t>
                      </a:r>
                    </a:p>
                  </a:txBody>
                  <a:tcPr/>
                </a:tc>
                <a:tc>
                  <a:txBody>
                    <a:bodyPr/>
                    <a:lstStyle/>
                    <a:p>
                      <a:pPr algn="ctr"/>
                      <a:r>
                        <a:rPr lang="en-US" dirty="0"/>
                        <a:t>0.77</a:t>
                      </a:r>
                    </a:p>
                  </a:txBody>
                  <a:tcPr/>
                </a:tc>
                <a:extLst>
                  <a:ext uri="{0D108BD9-81ED-4DB2-BD59-A6C34878D82A}">
                    <a16:rowId xmlns:a16="http://schemas.microsoft.com/office/drawing/2014/main" val="2713540743"/>
                  </a:ext>
                </a:extLst>
              </a:tr>
              <a:tr h="487983">
                <a:tc>
                  <a:txBody>
                    <a:bodyPr/>
                    <a:lstStyle/>
                    <a:p>
                      <a:pPr algn="ctr"/>
                      <a:r>
                        <a:rPr lang="en-US" b="1" dirty="0" err="1"/>
                        <a:t>MissNum</a:t>
                      </a:r>
                      <a:endParaRPr lang="en-US" b="1" dirty="0"/>
                    </a:p>
                  </a:txBody>
                  <a:tcPr/>
                </a:tc>
                <a:tc>
                  <a:txBody>
                    <a:bodyPr/>
                    <a:lstStyle/>
                    <a:p>
                      <a:pPr algn="ctr"/>
                      <a:r>
                        <a:rPr lang="en-US" dirty="0"/>
                        <a:t>0.26</a:t>
                      </a:r>
                    </a:p>
                  </a:txBody>
                  <a:tcPr/>
                </a:tc>
                <a:tc>
                  <a:txBody>
                    <a:bodyPr/>
                    <a:lstStyle/>
                    <a:p>
                      <a:pPr algn="ctr"/>
                      <a:r>
                        <a:rPr lang="en-US" dirty="0"/>
                        <a:t>0.36</a:t>
                      </a:r>
                    </a:p>
                  </a:txBody>
                  <a:tcPr/>
                </a:tc>
                <a:tc>
                  <a:txBody>
                    <a:bodyPr/>
                    <a:lstStyle/>
                    <a:p>
                      <a:pPr algn="ctr"/>
                      <a:r>
                        <a:rPr lang="en-US" dirty="0"/>
                        <a:t>0.75</a:t>
                      </a:r>
                    </a:p>
                  </a:txBody>
                  <a:tcPr/>
                </a:tc>
                <a:extLst>
                  <a:ext uri="{0D108BD9-81ED-4DB2-BD59-A6C34878D82A}">
                    <a16:rowId xmlns:a16="http://schemas.microsoft.com/office/drawing/2014/main" val="4001018328"/>
                  </a:ext>
                </a:extLst>
              </a:tr>
              <a:tr h="487983">
                <a:tc>
                  <a:txBody>
                    <a:bodyPr/>
                    <a:lstStyle/>
                    <a:p>
                      <a:pPr algn="ctr"/>
                      <a:r>
                        <a:rPr lang="en-US" b="1" dirty="0"/>
                        <a:t>Gloves</a:t>
                      </a:r>
                    </a:p>
                  </a:txBody>
                  <a:tcPr/>
                </a:tc>
                <a:tc>
                  <a:txBody>
                    <a:bodyPr/>
                    <a:lstStyle/>
                    <a:p>
                      <a:pPr algn="ctr"/>
                      <a:r>
                        <a:rPr lang="en-US" dirty="0"/>
                        <a:t>0.56</a:t>
                      </a:r>
                    </a:p>
                  </a:txBody>
                  <a:tcPr/>
                </a:tc>
                <a:tc>
                  <a:txBody>
                    <a:bodyPr/>
                    <a:lstStyle/>
                    <a:p>
                      <a:pPr algn="ctr"/>
                      <a:r>
                        <a:rPr lang="en-US" dirty="0"/>
                        <a:t>0.09</a:t>
                      </a:r>
                    </a:p>
                  </a:txBody>
                  <a:tcPr/>
                </a:tc>
                <a:tc>
                  <a:txBody>
                    <a:bodyPr/>
                    <a:lstStyle/>
                    <a:p>
                      <a:pPr algn="ctr"/>
                      <a:r>
                        <a:rPr lang="en-US" dirty="0"/>
                        <a:t>0.23</a:t>
                      </a:r>
                    </a:p>
                  </a:txBody>
                  <a:tcPr/>
                </a:tc>
                <a:extLst>
                  <a:ext uri="{0D108BD9-81ED-4DB2-BD59-A6C34878D82A}">
                    <a16:rowId xmlns:a16="http://schemas.microsoft.com/office/drawing/2014/main" val="3061395569"/>
                  </a:ext>
                </a:extLst>
              </a:tr>
              <a:tr h="487983">
                <a:tc>
                  <a:txBody>
                    <a:bodyPr/>
                    <a:lstStyle/>
                    <a:p>
                      <a:pPr algn="ctr"/>
                      <a:r>
                        <a:rPr lang="en-US" b="1" dirty="0"/>
                        <a:t>Boots</a:t>
                      </a:r>
                    </a:p>
                  </a:txBody>
                  <a:tcPr/>
                </a:tc>
                <a:tc>
                  <a:txBody>
                    <a:bodyPr/>
                    <a:lstStyle/>
                    <a:p>
                      <a:pPr algn="ctr"/>
                      <a:r>
                        <a:rPr lang="en-US" dirty="0"/>
                        <a:t>0.72</a:t>
                      </a:r>
                    </a:p>
                  </a:txBody>
                  <a:tcPr/>
                </a:tc>
                <a:tc>
                  <a:txBody>
                    <a:bodyPr/>
                    <a:lstStyle/>
                    <a:p>
                      <a:pPr algn="ctr"/>
                      <a:r>
                        <a:rPr lang="en-US" dirty="0"/>
                        <a:t>0.19</a:t>
                      </a:r>
                    </a:p>
                  </a:txBody>
                  <a:tcPr/>
                </a:tc>
                <a:tc>
                  <a:txBody>
                    <a:bodyPr/>
                    <a:lstStyle/>
                    <a:p>
                      <a:pPr algn="ctr"/>
                      <a:r>
                        <a:rPr lang="en-US" dirty="0"/>
                        <a:t>0.17</a:t>
                      </a:r>
                    </a:p>
                  </a:txBody>
                  <a:tcPr/>
                </a:tc>
                <a:extLst>
                  <a:ext uri="{0D108BD9-81ED-4DB2-BD59-A6C34878D82A}">
                    <a16:rowId xmlns:a16="http://schemas.microsoft.com/office/drawing/2014/main" val="3523155014"/>
                  </a:ext>
                </a:extLst>
              </a:tr>
              <a:tr h="487983">
                <a:tc>
                  <a:txBody>
                    <a:bodyPr/>
                    <a:lstStyle/>
                    <a:p>
                      <a:pPr algn="ctr"/>
                      <a:r>
                        <a:rPr lang="en-US" b="1" dirty="0" err="1"/>
                        <a:t>Hatchts</a:t>
                      </a:r>
                      <a:endParaRPr lang="en-US" b="1" dirty="0"/>
                    </a:p>
                  </a:txBody>
                  <a:tcPr/>
                </a:tc>
                <a:tc>
                  <a:txBody>
                    <a:bodyPr/>
                    <a:lstStyle/>
                    <a:p>
                      <a:pPr algn="ctr"/>
                      <a:r>
                        <a:rPr lang="en-US" dirty="0"/>
                        <a:t>0.86</a:t>
                      </a:r>
                    </a:p>
                  </a:txBody>
                  <a:tcPr/>
                </a:tc>
                <a:tc>
                  <a:txBody>
                    <a:bodyPr/>
                    <a:lstStyle/>
                    <a:p>
                      <a:pPr algn="ctr"/>
                      <a:r>
                        <a:rPr lang="en-US" dirty="0"/>
                        <a:t>0.17</a:t>
                      </a:r>
                    </a:p>
                  </a:txBody>
                  <a:tcPr/>
                </a:tc>
                <a:tc>
                  <a:txBody>
                    <a:bodyPr/>
                    <a:lstStyle/>
                    <a:p>
                      <a:pPr algn="ctr"/>
                      <a:r>
                        <a:rPr lang="en-US" dirty="0"/>
                        <a:t>0.12</a:t>
                      </a:r>
                    </a:p>
                  </a:txBody>
                  <a:tcPr/>
                </a:tc>
                <a:extLst>
                  <a:ext uri="{0D108BD9-81ED-4DB2-BD59-A6C34878D82A}">
                    <a16:rowId xmlns:a16="http://schemas.microsoft.com/office/drawing/2014/main" val="2590572463"/>
                  </a:ext>
                </a:extLst>
              </a:tr>
            </a:tbl>
          </a:graphicData>
        </a:graphic>
      </p:graphicFrame>
    </p:spTree>
    <p:extLst>
      <p:ext uri="{BB962C8B-B14F-4D97-AF65-F5344CB8AC3E}">
        <p14:creationId xmlns:p14="http://schemas.microsoft.com/office/powerpoint/2010/main" val="26475918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091A-7ABB-4D9F-91C1-93FDE3472131}"/>
              </a:ext>
            </a:extLst>
          </p:cNvPr>
          <p:cNvSpPr>
            <a:spLocks noGrp="1"/>
          </p:cNvSpPr>
          <p:nvPr>
            <p:ph type="title"/>
          </p:nvPr>
        </p:nvSpPr>
        <p:spPr/>
        <p:txBody>
          <a:bodyPr/>
          <a:lstStyle/>
          <a:p>
            <a:pPr algn="ctr"/>
            <a:r>
              <a:rPr lang="en-US" dirty="0"/>
              <a:t>Analytic rotation</a:t>
            </a:r>
          </a:p>
        </p:txBody>
      </p:sp>
      <p:sp>
        <p:nvSpPr>
          <p:cNvPr id="3" name="Content Placeholder 2">
            <a:extLst>
              <a:ext uri="{FF2B5EF4-FFF2-40B4-BE49-F238E27FC236}">
                <a16:creationId xmlns:a16="http://schemas.microsoft.com/office/drawing/2014/main" id="{A43327DC-84BE-495C-8A2F-C82885FE1BF4}"/>
              </a:ext>
            </a:extLst>
          </p:cNvPr>
          <p:cNvSpPr>
            <a:spLocks noGrp="1"/>
          </p:cNvSpPr>
          <p:nvPr>
            <p:ph idx="1"/>
          </p:nvPr>
        </p:nvSpPr>
        <p:spPr/>
        <p:txBody>
          <a:bodyPr>
            <a:normAutofit/>
          </a:bodyPr>
          <a:lstStyle/>
          <a:p>
            <a:r>
              <a:rPr lang="en-US" dirty="0"/>
              <a:t>I suggest you perform rotations for various number of extracted factors when exploring the factor structure using EFA. This can also help you in determining the number of factors. </a:t>
            </a:r>
          </a:p>
          <a:p>
            <a:r>
              <a:rPr lang="en-US" dirty="0"/>
              <a:t>Under-factoring tends to result in multiple factors collapsed into one, which can manifest as a solution that heavily violates simple structure or that is not easily interpretable.</a:t>
            </a:r>
          </a:p>
          <a:p>
            <a:r>
              <a:rPr lang="en-US" dirty="0"/>
              <a:t>Over-factoring can result into a solution which has a column(s) of loadings with only a single non-zero element, or a column(s) of loadings with all elements very small. </a:t>
            </a:r>
          </a:p>
          <a:p>
            <a:pPr marL="0" indent="0">
              <a:buNone/>
            </a:pPr>
            <a:r>
              <a:rPr lang="en-US" dirty="0"/>
              <a:t> </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1155471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091A-7ABB-4D9F-91C1-93FDE3472131}"/>
              </a:ext>
            </a:extLst>
          </p:cNvPr>
          <p:cNvSpPr>
            <a:spLocks noGrp="1"/>
          </p:cNvSpPr>
          <p:nvPr>
            <p:ph type="title"/>
          </p:nvPr>
        </p:nvSpPr>
        <p:spPr/>
        <p:txBody>
          <a:bodyPr/>
          <a:lstStyle/>
          <a:p>
            <a:pPr algn="ctr"/>
            <a:r>
              <a:rPr lang="en-US" dirty="0"/>
              <a:t>Orthogonal rotation?</a:t>
            </a:r>
          </a:p>
        </p:txBody>
      </p:sp>
      <p:sp>
        <p:nvSpPr>
          <p:cNvPr id="3" name="Content Placeholder 2">
            <a:extLst>
              <a:ext uri="{FF2B5EF4-FFF2-40B4-BE49-F238E27FC236}">
                <a16:creationId xmlns:a16="http://schemas.microsoft.com/office/drawing/2014/main" id="{A43327DC-84BE-495C-8A2F-C82885FE1BF4}"/>
              </a:ext>
            </a:extLst>
          </p:cNvPr>
          <p:cNvSpPr>
            <a:spLocks noGrp="1"/>
          </p:cNvSpPr>
          <p:nvPr>
            <p:ph idx="1"/>
          </p:nvPr>
        </p:nvSpPr>
        <p:spPr/>
        <p:txBody>
          <a:bodyPr>
            <a:normAutofit lnSpcReduction="10000"/>
          </a:bodyPr>
          <a:lstStyle/>
          <a:p>
            <a:endParaRPr lang="en-US" dirty="0"/>
          </a:p>
          <a:p>
            <a:r>
              <a:rPr lang="en-US" sz="3000" dirty="0"/>
              <a:t>As we know, orthogonal rotations require the rotated factors to be orthogonal. In other words, we impose the constraint that the transformation matrix </a:t>
            </a:r>
            <a:r>
              <a:rPr lang="en-US" sz="3000" b="1" i="1" dirty="0"/>
              <a:t>T</a:t>
            </a:r>
            <a:r>
              <a:rPr lang="en-US" sz="3000" dirty="0"/>
              <a:t> has to be an orthogonal matrix. </a:t>
            </a:r>
          </a:p>
          <a:p>
            <a:endParaRPr lang="en-US" sz="3000" dirty="0"/>
          </a:p>
          <a:p>
            <a:r>
              <a:rPr lang="en-US" sz="3000" dirty="0"/>
              <a:t>Is this reasonable, though? With </a:t>
            </a:r>
            <a:r>
              <a:rPr lang="en-US" sz="3000" i="1" dirty="0"/>
              <a:t>exploratory</a:t>
            </a:r>
            <a:r>
              <a:rPr lang="en-US" sz="3000" dirty="0"/>
              <a:t> factor analysis, the goal is, after all, to explore the number and nature of the major common factors. How do we know a priori that the factors are uncorrelated? </a:t>
            </a:r>
          </a:p>
          <a:p>
            <a:pPr marL="0" indent="0">
              <a:buNone/>
            </a:pPr>
            <a:r>
              <a:rPr lang="en-US" dirty="0"/>
              <a:t> </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6566484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091A-7ABB-4D9F-91C1-93FDE3472131}"/>
              </a:ext>
            </a:extLst>
          </p:cNvPr>
          <p:cNvSpPr>
            <a:spLocks noGrp="1"/>
          </p:cNvSpPr>
          <p:nvPr>
            <p:ph type="title"/>
          </p:nvPr>
        </p:nvSpPr>
        <p:spPr/>
        <p:txBody>
          <a:bodyPr/>
          <a:lstStyle/>
          <a:p>
            <a:pPr algn="ctr"/>
            <a:r>
              <a:rPr lang="en-US" dirty="0"/>
              <a:t>Orthogonal rotation?</a:t>
            </a:r>
          </a:p>
        </p:txBody>
      </p:sp>
      <p:sp>
        <p:nvSpPr>
          <p:cNvPr id="3" name="Content Placeholder 2">
            <a:extLst>
              <a:ext uri="{FF2B5EF4-FFF2-40B4-BE49-F238E27FC236}">
                <a16:creationId xmlns:a16="http://schemas.microsoft.com/office/drawing/2014/main" id="{A43327DC-84BE-495C-8A2F-C82885FE1BF4}"/>
              </a:ext>
            </a:extLst>
          </p:cNvPr>
          <p:cNvSpPr>
            <a:spLocks noGrp="1"/>
          </p:cNvSpPr>
          <p:nvPr>
            <p:ph idx="1"/>
          </p:nvPr>
        </p:nvSpPr>
        <p:spPr/>
        <p:txBody>
          <a:bodyPr>
            <a:normAutofit/>
          </a:bodyPr>
          <a:lstStyle/>
          <a:p>
            <a:endParaRPr lang="en-US" dirty="0"/>
          </a:p>
          <a:p>
            <a:r>
              <a:rPr lang="en-US" sz="3000" dirty="0"/>
              <a:t>In reality, this restriction is mostly uncalled for. In the domains we frequently use FA (mental abilities, attitudes, personality, consumer research, public health), we would on the contrary expect the factors to be a priori correlated. </a:t>
            </a:r>
          </a:p>
          <a:p>
            <a:endParaRPr lang="en-US" sz="3000" dirty="0"/>
          </a:p>
          <a:p>
            <a:r>
              <a:rPr lang="en-US" sz="3000" dirty="0"/>
              <a:t>Orthogonal rotations are, however, still used very often in practice. Why is that?</a:t>
            </a:r>
          </a:p>
          <a:p>
            <a:pPr marL="0" indent="0">
              <a:buNone/>
            </a:pPr>
            <a:r>
              <a:rPr lang="en-US" dirty="0"/>
              <a:t> </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1291427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091A-7ABB-4D9F-91C1-93FDE3472131}"/>
              </a:ext>
            </a:extLst>
          </p:cNvPr>
          <p:cNvSpPr>
            <a:spLocks noGrp="1"/>
          </p:cNvSpPr>
          <p:nvPr>
            <p:ph type="title"/>
          </p:nvPr>
        </p:nvSpPr>
        <p:spPr/>
        <p:txBody>
          <a:bodyPr/>
          <a:lstStyle/>
          <a:p>
            <a:pPr algn="ctr"/>
            <a:r>
              <a:rPr lang="en-US" dirty="0"/>
              <a:t>Orthogonal rotation?</a:t>
            </a:r>
          </a:p>
        </p:txBody>
      </p:sp>
      <p:sp>
        <p:nvSpPr>
          <p:cNvPr id="3" name="Content Placeholder 2">
            <a:extLst>
              <a:ext uri="{FF2B5EF4-FFF2-40B4-BE49-F238E27FC236}">
                <a16:creationId xmlns:a16="http://schemas.microsoft.com/office/drawing/2014/main" id="{A43327DC-84BE-495C-8A2F-C82885FE1BF4}"/>
              </a:ext>
            </a:extLst>
          </p:cNvPr>
          <p:cNvSpPr>
            <a:spLocks noGrp="1"/>
          </p:cNvSpPr>
          <p:nvPr>
            <p:ph idx="1"/>
          </p:nvPr>
        </p:nvSpPr>
        <p:spPr/>
        <p:txBody>
          <a:bodyPr>
            <a:normAutofit/>
          </a:bodyPr>
          <a:lstStyle/>
          <a:p>
            <a:endParaRPr lang="en-US" dirty="0"/>
          </a:p>
          <a:p>
            <a:r>
              <a:rPr lang="en-US" sz="3000" dirty="0"/>
              <a:t>It’s what everyone is doing, so I’ll do it, too. </a:t>
            </a:r>
          </a:p>
          <a:p>
            <a:r>
              <a:rPr lang="en-US" sz="3000" dirty="0"/>
              <a:t>It’s simple. </a:t>
            </a:r>
          </a:p>
          <a:p>
            <a:r>
              <a:rPr lang="en-US" sz="3000" dirty="0"/>
              <a:t>It’s the default setting in the program I use. </a:t>
            </a:r>
          </a:p>
          <a:p>
            <a:r>
              <a:rPr lang="en-US" sz="3000" dirty="0"/>
              <a:t>Lack of understanding of rotation.</a:t>
            </a:r>
          </a:p>
          <a:p>
            <a:r>
              <a:rPr lang="en-US" sz="3000" dirty="0"/>
              <a:t>Desire for the factors to be uncorrelated. </a:t>
            </a:r>
          </a:p>
          <a:p>
            <a:r>
              <a:rPr lang="en-US" sz="3000" dirty="0"/>
              <a:t>“Varimax” sounds cool. </a:t>
            </a:r>
          </a:p>
          <a:p>
            <a:pPr marL="0" indent="0">
              <a:buNone/>
            </a:pPr>
            <a:r>
              <a:rPr lang="en-US" dirty="0"/>
              <a:t> </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2552452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091A-7ABB-4D9F-91C1-93FDE3472131}"/>
              </a:ext>
            </a:extLst>
          </p:cNvPr>
          <p:cNvSpPr>
            <a:spLocks noGrp="1"/>
          </p:cNvSpPr>
          <p:nvPr>
            <p:ph type="title"/>
          </p:nvPr>
        </p:nvSpPr>
        <p:spPr/>
        <p:txBody>
          <a:bodyPr/>
          <a:lstStyle/>
          <a:p>
            <a:pPr algn="ctr"/>
            <a:r>
              <a:rPr lang="en-US" dirty="0"/>
              <a:t>Orthogonal rotation?</a:t>
            </a:r>
          </a:p>
        </p:txBody>
      </p:sp>
      <p:sp>
        <p:nvSpPr>
          <p:cNvPr id="3" name="Content Placeholder 2">
            <a:extLst>
              <a:ext uri="{FF2B5EF4-FFF2-40B4-BE49-F238E27FC236}">
                <a16:creationId xmlns:a16="http://schemas.microsoft.com/office/drawing/2014/main" id="{A43327DC-84BE-495C-8A2F-C82885FE1BF4}"/>
              </a:ext>
            </a:extLst>
          </p:cNvPr>
          <p:cNvSpPr>
            <a:spLocks noGrp="1"/>
          </p:cNvSpPr>
          <p:nvPr>
            <p:ph idx="1"/>
          </p:nvPr>
        </p:nvSpPr>
        <p:spPr/>
        <p:txBody>
          <a:bodyPr>
            <a:normAutofit lnSpcReduction="10000"/>
          </a:bodyPr>
          <a:lstStyle/>
          <a:p>
            <a:endParaRPr lang="en-US" dirty="0"/>
          </a:p>
          <a:p>
            <a:r>
              <a:rPr lang="en-US" sz="3000" dirty="0"/>
              <a:t>Does any of that matter? Of course not. </a:t>
            </a:r>
          </a:p>
          <a:p>
            <a:r>
              <a:rPr lang="en-US" sz="3000" dirty="0"/>
              <a:t>Orthogonal rotations were made for times when computers were the size of a room and computations were slow. </a:t>
            </a:r>
          </a:p>
          <a:p>
            <a:r>
              <a:rPr lang="en-US" sz="3000" dirty="0"/>
              <a:t>We should be using </a:t>
            </a:r>
            <a:r>
              <a:rPr lang="en-US" sz="3000" i="1" dirty="0"/>
              <a:t>oblique rotations </a:t>
            </a:r>
            <a:r>
              <a:rPr lang="en-US" sz="3000" dirty="0"/>
              <a:t>instead. Imposing the constraint of uncorrelated factors is, by large, unjustified. </a:t>
            </a:r>
          </a:p>
          <a:p>
            <a:r>
              <a:rPr lang="en-US" sz="3000" dirty="0"/>
              <a:t>Moreover – if the best solution (in terms of simple structure) is a one with uncorrelated factors, oblique rotation will find it as such (with oblique rotation, factors are </a:t>
            </a:r>
            <a:r>
              <a:rPr lang="en-US" sz="3000" i="1" dirty="0"/>
              <a:t>allowed to </a:t>
            </a:r>
            <a:r>
              <a:rPr lang="en-US" sz="3000" dirty="0"/>
              <a:t>correlate, not </a:t>
            </a:r>
            <a:r>
              <a:rPr lang="en-US" sz="3000" i="1" dirty="0"/>
              <a:t>required to</a:t>
            </a:r>
            <a:r>
              <a:rPr lang="en-US" sz="3000" dirty="0"/>
              <a:t>)</a:t>
            </a:r>
            <a:r>
              <a:rPr lang="en-US" dirty="0"/>
              <a:t> </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7982294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091A-7ABB-4D9F-91C1-93FDE3472131}"/>
              </a:ext>
            </a:extLst>
          </p:cNvPr>
          <p:cNvSpPr>
            <a:spLocks noGrp="1"/>
          </p:cNvSpPr>
          <p:nvPr>
            <p:ph type="title"/>
          </p:nvPr>
        </p:nvSpPr>
        <p:spPr/>
        <p:txBody>
          <a:bodyPr/>
          <a:lstStyle/>
          <a:p>
            <a:pPr algn="ctr"/>
            <a:r>
              <a:rPr lang="en-US" dirty="0"/>
              <a:t>Orthogonal rotation?</a:t>
            </a:r>
          </a:p>
        </p:txBody>
      </p:sp>
      <p:sp>
        <p:nvSpPr>
          <p:cNvPr id="3" name="Content Placeholder 2">
            <a:extLst>
              <a:ext uri="{FF2B5EF4-FFF2-40B4-BE49-F238E27FC236}">
                <a16:creationId xmlns:a16="http://schemas.microsoft.com/office/drawing/2014/main" id="{A43327DC-84BE-495C-8A2F-C82885FE1BF4}"/>
              </a:ext>
            </a:extLst>
          </p:cNvPr>
          <p:cNvSpPr>
            <a:spLocks noGrp="1"/>
          </p:cNvSpPr>
          <p:nvPr>
            <p:ph idx="1"/>
          </p:nvPr>
        </p:nvSpPr>
        <p:spPr/>
        <p:txBody>
          <a:bodyPr>
            <a:normAutofit/>
          </a:bodyPr>
          <a:lstStyle/>
          <a:p>
            <a:endParaRPr lang="en-US" dirty="0"/>
          </a:p>
          <a:p>
            <a:r>
              <a:rPr lang="en-US" sz="3000" dirty="0"/>
              <a:t>With oblique rotations, we can expect the solutions to be more easily interpretable with a simpler structure – just because we have accounted for the potential systematic relationships between the latent variables. </a:t>
            </a:r>
          </a:p>
          <a:p>
            <a:endParaRPr lang="en-US" sz="3000" dirty="0"/>
          </a:p>
          <a:p>
            <a:r>
              <a:rPr lang="en-US" sz="3000" dirty="0"/>
              <a:t>It’s just more realistic. Keep it real, man. </a:t>
            </a: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8653815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091A-7ABB-4D9F-91C1-93FDE3472131}"/>
              </a:ext>
            </a:extLst>
          </p:cNvPr>
          <p:cNvSpPr>
            <a:spLocks noGrp="1"/>
          </p:cNvSpPr>
          <p:nvPr>
            <p:ph type="title"/>
          </p:nvPr>
        </p:nvSpPr>
        <p:spPr/>
        <p:txBody>
          <a:bodyPr/>
          <a:lstStyle/>
          <a:p>
            <a:pPr algn="ctr"/>
            <a:r>
              <a:rPr lang="en-US" dirty="0"/>
              <a:t>Oblique rotations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43327DC-84BE-495C-8A2F-C82885FE1BF4}"/>
                  </a:ext>
                </a:extLst>
              </p:cNvPr>
              <p:cNvSpPr>
                <a:spLocks noGrp="1"/>
              </p:cNvSpPr>
              <p:nvPr>
                <p:ph idx="1"/>
              </p:nvPr>
            </p:nvSpPr>
            <p:spPr/>
            <p:txBody>
              <a:bodyPr>
                <a:normAutofit/>
              </a:bodyPr>
              <a:lstStyle/>
              <a:p>
                <a:r>
                  <a:rPr lang="en-US" dirty="0"/>
                  <a:t>With oblique rotation, we still have a transformation matrix </a:t>
                </a:r>
                <a:r>
                  <a:rPr lang="en-US" b="1" i="1" dirty="0"/>
                  <a:t>T</a:t>
                </a:r>
                <a:r>
                  <a:rPr lang="en-US" dirty="0"/>
                  <a:t>, we just don’t require it to be orthogonal. Instead, we require that:</a:t>
                </a:r>
              </a:p>
              <a:p>
                <a:endParaRPr lang="en-US" dirty="0"/>
              </a:p>
              <a:p>
                <a:pPr marL="0" indent="0">
                  <a:buNone/>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b="1" i="1" smtClean="0">
                              <a:latin typeface="Cambria Math" panose="02040503050406030204" pitchFamily="18" charset="0"/>
                            </a:rPr>
                            <m:t>𝑻</m:t>
                          </m:r>
                        </m:e>
                        <m:sup>
                          <m:r>
                            <a:rPr lang="en-US" b="0" i="1" smtClean="0">
                              <a:latin typeface="Cambria Math" panose="02040503050406030204" pitchFamily="18" charset="0"/>
                            </a:rPr>
                            <m:t>−1</m:t>
                          </m:r>
                        </m:sup>
                      </m:sSup>
                      <m:sSup>
                        <m:sSupPr>
                          <m:ctrlPr>
                            <a:rPr lang="en-US" i="1" smtClean="0">
                              <a:latin typeface="Cambria Math" panose="02040503050406030204" pitchFamily="18" charset="0"/>
                            </a:rPr>
                          </m:ctrlPr>
                        </m:sSupPr>
                        <m:e>
                          <m:sSup>
                            <m:sSupPr>
                              <m:ctrlPr>
                                <a:rPr lang="en-US" i="1" smtClean="0">
                                  <a:latin typeface="Cambria Math" panose="02040503050406030204" pitchFamily="18" charset="0"/>
                                </a:rPr>
                              </m:ctrlPr>
                            </m:sSupPr>
                            <m:e>
                              <m:r>
                                <a:rPr lang="en-US" b="0" i="1" smtClean="0">
                                  <a:latin typeface="Cambria Math" panose="02040503050406030204" pitchFamily="18" charset="0"/>
                                </a:rPr>
                                <m:t>(</m:t>
                              </m:r>
                              <m:r>
                                <a:rPr lang="en-US" b="1" i="1" smtClean="0">
                                  <a:latin typeface="Cambria Math" panose="02040503050406030204" pitchFamily="18" charset="0"/>
                                </a:rPr>
                                <m:t>𝑻</m:t>
                              </m:r>
                            </m:e>
                            <m:sup>
                              <m:r>
                                <a:rPr lang="en-US" b="0" i="1" smtClean="0">
                                  <a:latin typeface="Cambria Math" panose="02040503050406030204" pitchFamily="18" charset="0"/>
                                </a:rPr>
                                <m:t>−1</m:t>
                              </m:r>
                            </m:sup>
                          </m:sSup>
                          <m:r>
                            <a:rPr lang="en-US" b="0" i="1" smtClean="0">
                              <a:latin typeface="Cambria Math" panose="02040503050406030204" pitchFamily="18" charset="0"/>
                            </a:rPr>
                            <m:t>)</m:t>
                          </m:r>
                        </m:e>
                        <m:sup>
                          <m:r>
                            <a:rPr lang="en-US" b="0" i="1" smtClean="0">
                              <a:latin typeface="Cambria Math" panose="02040503050406030204" pitchFamily="18" charset="0"/>
                            </a:rPr>
                            <m:t>′</m:t>
                          </m:r>
                        </m:sup>
                      </m:sSup>
                    </m:oMath>
                  </m:oMathPara>
                </a14:m>
                <a:endParaRPr lang="en-US" dirty="0"/>
              </a:p>
              <a:p>
                <a:pPr marL="0" indent="0">
                  <a:buNone/>
                </a:pPr>
                <a:r>
                  <a:rPr lang="en-US" dirty="0"/>
                  <a:t>…has unit diagonals. The reason is (simply put) the following:</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sSup>
                        <m:sSupPr>
                          <m:ctrlPr>
                            <a:rPr lang="en-US" i="1">
                              <a:latin typeface="Cambria Math" panose="02040503050406030204" pitchFamily="18" charset="0"/>
                            </a:rPr>
                          </m:ctrlPr>
                        </m:sSupPr>
                        <m:e>
                          <m:r>
                            <a:rPr lang="en-US" b="1" i="1">
                              <a:latin typeface="Cambria Math" panose="02040503050406030204" pitchFamily="18" charset="0"/>
                            </a:rPr>
                            <m:t>𝑻</m:t>
                          </m:r>
                        </m:e>
                        <m:sup>
                          <m:r>
                            <a:rPr lang="en-US" i="1">
                              <a:latin typeface="Cambria Math" panose="02040503050406030204" pitchFamily="18" charset="0"/>
                            </a:rPr>
                            <m:t>−1</m:t>
                          </m:r>
                        </m:sup>
                      </m:sSup>
                      <m:sSup>
                        <m:sSupPr>
                          <m:ctrlPr>
                            <a:rPr lang="en-US" i="1">
                              <a:latin typeface="Cambria Math" panose="02040503050406030204" pitchFamily="18" charset="0"/>
                            </a:rPr>
                          </m:ctrlPr>
                        </m:sSupPr>
                        <m:e>
                          <m:sSup>
                            <m:sSupPr>
                              <m:ctrlPr>
                                <a:rPr lang="en-US" i="1">
                                  <a:latin typeface="Cambria Math" panose="02040503050406030204" pitchFamily="18" charset="0"/>
                                </a:rPr>
                              </m:ctrlPr>
                            </m:sSupPr>
                            <m:e>
                              <m:r>
                                <a:rPr lang="en-US" i="1">
                                  <a:latin typeface="Cambria Math" panose="02040503050406030204" pitchFamily="18" charset="0"/>
                                </a:rPr>
                                <m:t>(</m:t>
                              </m:r>
                              <m:r>
                                <a:rPr lang="en-US" b="1" i="1">
                                  <a:latin typeface="Cambria Math" panose="02040503050406030204" pitchFamily="18" charset="0"/>
                                </a:rPr>
                                <m:t>𝑻</m:t>
                              </m:r>
                            </m:e>
                            <m:sup>
                              <m:r>
                                <a:rPr lang="en-US" i="1">
                                  <a:latin typeface="Cambria Math" panose="02040503050406030204" pitchFamily="18" charset="0"/>
                                </a:rPr>
                                <m:t>−1</m:t>
                              </m:r>
                            </m:sup>
                          </m:sSup>
                          <m:r>
                            <a:rPr lang="en-US" i="1">
                              <a:latin typeface="Cambria Math" panose="02040503050406030204" pitchFamily="18" charset="0"/>
                            </a:rPr>
                            <m:t>)</m:t>
                          </m:r>
                        </m:e>
                        <m:sup>
                          <m:r>
                            <a:rPr lang="en-US" i="1">
                              <a:latin typeface="Cambria Math" panose="02040503050406030204" pitchFamily="18" charset="0"/>
                            </a:rPr>
                            <m:t>′</m:t>
                          </m:r>
                        </m:sup>
                      </m:sSup>
                      <m:r>
                        <a:rPr lang="en-US" b="0" i="1" smtClean="0">
                          <a:latin typeface="Cambria Math" panose="02040503050406030204" pitchFamily="18" charset="0"/>
                        </a:rPr>
                        <m:t>=</m:t>
                      </m:r>
                      <m:r>
                        <a:rPr lang="el-GR" b="1" i="1" smtClean="0">
                          <a:latin typeface="Cambria Math" panose="02040503050406030204" pitchFamily="18" charset="0"/>
                          <a:ea typeface="Cambria Math" panose="02040503050406030204" pitchFamily="18" charset="0"/>
                        </a:rPr>
                        <m:t>𝜱</m:t>
                      </m:r>
                    </m:oMath>
                  </m:oMathPara>
                </a14:m>
                <a:endParaRPr lang="en-US" b="1" dirty="0"/>
              </a:p>
              <a:p>
                <a:pPr marL="0" indent="0">
                  <a:buNone/>
                </a:pPr>
                <a:r>
                  <a:rPr lang="en-US" dirty="0"/>
                  <a:t>…so we have our full model with a factor correlation matrix </a:t>
                </a:r>
                <a14:m>
                  <m:oMath xmlns:m="http://schemas.openxmlformats.org/officeDocument/2006/math">
                    <m:r>
                      <a:rPr lang="el-GR" b="1" i="1">
                        <a:latin typeface="Cambria Math" panose="02040503050406030204" pitchFamily="18" charset="0"/>
                        <a:ea typeface="Cambria Math" panose="02040503050406030204" pitchFamily="18" charset="0"/>
                      </a:rPr>
                      <m:t>𝜱</m:t>
                    </m:r>
                  </m:oMath>
                </a14:m>
                <a:r>
                  <a:rPr lang="en-US" dirty="0"/>
                  <a:t>:</a:t>
                </a:r>
              </a:p>
              <a:p>
                <a:pPr marL="0" indent="0">
                  <a:buNone/>
                </a:pPr>
                <a14:m>
                  <m:oMathPara xmlns:m="http://schemas.openxmlformats.org/officeDocument/2006/math">
                    <m:oMathParaPr>
                      <m:jc m:val="centerGroup"/>
                    </m:oMathParaPr>
                    <m:oMath xmlns:m="http://schemas.openxmlformats.org/officeDocument/2006/math">
                      <m:r>
                        <a:rPr lang="el-GR" b="1" i="1" smtClean="0">
                          <a:latin typeface="Cambria Math" panose="02040503050406030204" pitchFamily="18" charset="0"/>
                          <a:ea typeface="Cambria Math" panose="02040503050406030204" pitchFamily="18" charset="0"/>
                        </a:rPr>
                        <m:t>𝜮</m:t>
                      </m:r>
                      <m:r>
                        <a:rPr lang="en-US" b="1" i="1" smtClean="0">
                          <a:latin typeface="Cambria Math" panose="02040503050406030204" pitchFamily="18" charset="0"/>
                          <a:ea typeface="Cambria Math" panose="02040503050406030204" pitchFamily="18" charset="0"/>
                        </a:rPr>
                        <m:t>=</m:t>
                      </m:r>
                      <m:r>
                        <a:rPr lang="el-GR" b="1" i="1" smtClean="0">
                          <a:latin typeface="Cambria Math" panose="02040503050406030204" pitchFamily="18" charset="0"/>
                          <a:ea typeface="Cambria Math" panose="02040503050406030204" pitchFamily="18" charset="0"/>
                        </a:rPr>
                        <m:t>𝜦𝜱</m:t>
                      </m:r>
                      <m:sSup>
                        <m:sSupPr>
                          <m:ctrlPr>
                            <a:rPr lang="el-GR" b="1" i="1" smtClean="0">
                              <a:latin typeface="Cambria Math" panose="02040503050406030204" pitchFamily="18" charset="0"/>
                              <a:ea typeface="Cambria Math" panose="02040503050406030204" pitchFamily="18" charset="0"/>
                            </a:rPr>
                          </m:ctrlPr>
                        </m:sSupPr>
                        <m:e>
                          <m:r>
                            <a:rPr lang="el-GR" b="1" i="1" smtClean="0">
                              <a:latin typeface="Cambria Math" panose="02040503050406030204" pitchFamily="18" charset="0"/>
                              <a:ea typeface="Cambria Math" panose="02040503050406030204" pitchFamily="18" charset="0"/>
                            </a:rPr>
                            <m:t>𝜦</m:t>
                          </m:r>
                        </m:e>
                        <m:sup>
                          <m:r>
                            <a:rPr lang="en-US" b="1" i="1" smtClean="0">
                              <a:latin typeface="Cambria Math" panose="02040503050406030204" pitchFamily="18" charset="0"/>
                              <a:ea typeface="Cambria Math" panose="02040503050406030204" pitchFamily="18" charset="0"/>
                            </a:rPr>
                            <m:t>′</m:t>
                          </m:r>
                        </m:sup>
                      </m:sSup>
                      <m:r>
                        <a:rPr lang="en-US" b="1" i="1" smtClean="0">
                          <a:latin typeface="Cambria Math" panose="02040503050406030204" pitchFamily="18" charset="0"/>
                          <a:ea typeface="Cambria Math" panose="02040503050406030204" pitchFamily="18" charset="0"/>
                        </a:rPr>
                        <m:t>+</m:t>
                      </m:r>
                      <m:sSub>
                        <m:sSubPr>
                          <m:ctrlPr>
                            <a:rPr lang="en-US" b="1" i="1" smtClean="0">
                              <a:latin typeface="Cambria Math" panose="02040503050406030204" pitchFamily="18" charset="0"/>
                              <a:ea typeface="Cambria Math" panose="02040503050406030204" pitchFamily="18" charset="0"/>
                            </a:rPr>
                          </m:ctrlPr>
                        </m:sSubPr>
                        <m:e>
                          <m:r>
                            <a:rPr lang="en-US" b="1" i="1" smtClean="0">
                              <a:latin typeface="Cambria Math" panose="02040503050406030204" pitchFamily="18" charset="0"/>
                              <a:ea typeface="Cambria Math" panose="02040503050406030204" pitchFamily="18" charset="0"/>
                            </a:rPr>
                            <m:t>𝑫</m:t>
                          </m:r>
                        </m:e>
                        <m:sub>
                          <m:r>
                            <a:rPr lang="en-US" b="1" i="1" smtClean="0">
                              <a:latin typeface="Cambria Math" panose="02040503050406030204" pitchFamily="18" charset="0"/>
                              <a:ea typeface="Cambria Math" panose="02040503050406030204" pitchFamily="18" charset="0"/>
                            </a:rPr>
                            <m:t>𝝍</m:t>
                          </m:r>
                        </m:sub>
                      </m:sSub>
                    </m:oMath>
                  </m:oMathPara>
                </a14:m>
                <a:endParaRPr lang="en-US" b="1"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A43327DC-84BE-495C-8A2F-C82885FE1BF4}"/>
                  </a:ext>
                </a:extLst>
              </p:cNvPr>
              <p:cNvSpPr>
                <a:spLocks noGrp="1" noRot="1" noChangeAspect="1" noMove="1" noResize="1" noEditPoints="1" noAdjustHandles="1" noChangeArrowheads="1" noChangeShapeType="1" noTextEdit="1"/>
              </p:cNvSpPr>
              <p:nvPr>
                <p:ph idx="1"/>
              </p:nvPr>
            </p:nvSpPr>
            <p:spPr>
              <a:blipFill>
                <a:blip r:embed="rId2"/>
                <a:stretch>
                  <a:fillRect l="-1217" t="-2241" r="-348"/>
                </a:stretch>
              </a:blipFill>
            </p:spPr>
            <p:txBody>
              <a:bodyPr/>
              <a:lstStyle/>
              <a:p>
                <a:r>
                  <a:rPr lang="en-US">
                    <a:noFill/>
                  </a:rPr>
                  <a:t> </a:t>
                </a:r>
              </a:p>
            </p:txBody>
          </p:sp>
        </mc:Fallback>
      </mc:AlternateContent>
    </p:spTree>
    <p:extLst>
      <p:ext uri="{BB962C8B-B14F-4D97-AF65-F5344CB8AC3E}">
        <p14:creationId xmlns:p14="http://schemas.microsoft.com/office/powerpoint/2010/main" val="7292676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091A-7ABB-4D9F-91C1-93FDE3472131}"/>
              </a:ext>
            </a:extLst>
          </p:cNvPr>
          <p:cNvSpPr>
            <a:spLocks noGrp="1"/>
          </p:cNvSpPr>
          <p:nvPr>
            <p:ph type="title"/>
          </p:nvPr>
        </p:nvSpPr>
        <p:spPr/>
        <p:txBody>
          <a:bodyPr/>
          <a:lstStyle/>
          <a:p>
            <a:pPr algn="ctr"/>
            <a:r>
              <a:rPr lang="en-US" dirty="0"/>
              <a:t>Introduction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43327DC-84BE-495C-8A2F-C82885FE1BF4}"/>
                  </a:ext>
                </a:extLst>
              </p:cNvPr>
              <p:cNvSpPr>
                <a:spLocks noGrp="1"/>
              </p:cNvSpPr>
              <p:nvPr>
                <p:ph idx="1"/>
              </p:nvPr>
            </p:nvSpPr>
            <p:spPr/>
            <p:txBody>
              <a:bodyPr>
                <a:normAutofit/>
              </a:bodyPr>
              <a:lstStyle/>
              <a:p>
                <a:r>
                  <a:rPr lang="en-US" dirty="0"/>
                  <a:t>We know from multiple regression analysis that if the factors are uncorrelated, the </a:t>
                </a:r>
                <a14:m>
                  <m:oMath xmlns:m="http://schemas.openxmlformats.org/officeDocument/2006/math">
                    <m:r>
                      <a:rPr lang="en-US" i="1" smtClean="0">
                        <a:latin typeface="Cambria Math" panose="02040503050406030204" pitchFamily="18" charset="0"/>
                        <a:ea typeface="Cambria Math" panose="02040503050406030204" pitchFamily="18" charset="0"/>
                      </a:rPr>
                      <m:t>𝜆</m:t>
                    </m:r>
                  </m:oMath>
                </a14:m>
                <a:r>
                  <a:rPr lang="en-US" dirty="0"/>
                  <a:t>s can be interpreted as simple correlations between the factors and the manifest variables. Therefore, if the factors are orthogonal (</a:t>
                </a:r>
                <a14:m>
                  <m:oMath xmlns:m="http://schemas.openxmlformats.org/officeDocument/2006/math">
                    <m:r>
                      <a:rPr lang="el-GR" b="1" i="0" smtClean="0">
                        <a:latin typeface="Cambria Math" panose="02040503050406030204" pitchFamily="18" charset="0"/>
                        <a:ea typeface="Cambria Math" panose="02040503050406030204" pitchFamily="18" charset="0"/>
                      </a:rPr>
                      <m:t>𝚽</m:t>
                    </m:r>
                    <m:r>
                      <a:rPr lang="en-US" b="1" i="0" smtClean="0">
                        <a:latin typeface="Cambria Math" panose="02040503050406030204" pitchFamily="18" charset="0"/>
                        <a:ea typeface="Cambria Math" panose="02040503050406030204" pitchFamily="18" charset="0"/>
                      </a:rPr>
                      <m:t>=</m:t>
                    </m:r>
                    <m:r>
                      <a:rPr lang="en-US" b="1" i="0" smtClean="0">
                        <a:latin typeface="Cambria Math" panose="02040503050406030204" pitchFamily="18" charset="0"/>
                        <a:ea typeface="Cambria Math" panose="02040503050406030204" pitchFamily="18" charset="0"/>
                      </a:rPr>
                      <m:t>𝐈</m:t>
                    </m:r>
                    <m:r>
                      <a:rPr lang="en-US" b="0" i="1" smtClean="0">
                        <a:latin typeface="Cambria Math" panose="02040503050406030204" pitchFamily="18" charset="0"/>
                        <a:ea typeface="Cambria Math" panose="02040503050406030204" pitchFamily="18" charset="0"/>
                      </a:rPr>
                      <m:t>)</m:t>
                    </m:r>
                  </m:oMath>
                </a14:m>
                <a:r>
                  <a:rPr lang="en-US" dirty="0"/>
                  <a:t>, the loadings are bounded between </a:t>
                </a:r>
                <a:br>
                  <a:rPr lang="en-US" dirty="0"/>
                </a:br>
                <a:r>
                  <a:rPr lang="en-US" dirty="0"/>
                  <a:t>-1 and +1.</a:t>
                </a:r>
              </a:p>
              <a:p>
                <a:r>
                  <a:rPr lang="en-US" dirty="0"/>
                  <a:t>When the factors are not orthogonal (</a:t>
                </a:r>
                <a14:m>
                  <m:oMath xmlns:m="http://schemas.openxmlformats.org/officeDocument/2006/math">
                    <m:r>
                      <a:rPr lang="el-GR" b="1">
                        <a:latin typeface="Cambria Math" panose="02040503050406030204" pitchFamily="18" charset="0"/>
                        <a:ea typeface="Cambria Math" panose="02040503050406030204" pitchFamily="18" charset="0"/>
                      </a:rPr>
                      <m:t>𝚽</m:t>
                    </m:r>
                    <m:r>
                      <a:rPr lang="en-US" b="1" i="1" smtClean="0">
                        <a:latin typeface="Cambria Math" panose="02040503050406030204" pitchFamily="18" charset="0"/>
                        <a:ea typeface="Cambria Math" panose="02040503050406030204" pitchFamily="18" charset="0"/>
                      </a:rPr>
                      <m:t>≠</m:t>
                    </m:r>
                    <m:r>
                      <a:rPr lang="en-US" b="1">
                        <a:latin typeface="Cambria Math" panose="02040503050406030204" pitchFamily="18" charset="0"/>
                        <a:ea typeface="Cambria Math" panose="02040503050406030204" pitchFamily="18" charset="0"/>
                      </a:rPr>
                      <m:t>𝐈</m:t>
                    </m:r>
                  </m:oMath>
                </a14:m>
                <a:r>
                  <a:rPr lang="en-US" dirty="0"/>
                  <a:t>), the factor loadings can no longer be interpreted as simple correlations, and are no longer bounded between -1 and +1</a:t>
                </a:r>
              </a:p>
            </p:txBody>
          </p:sp>
        </mc:Choice>
        <mc:Fallback xmlns="">
          <p:sp>
            <p:nvSpPr>
              <p:cNvPr id="3" name="Content Placeholder 2">
                <a:extLst>
                  <a:ext uri="{FF2B5EF4-FFF2-40B4-BE49-F238E27FC236}">
                    <a16:creationId xmlns:a16="http://schemas.microsoft.com/office/drawing/2014/main" id="{A43327DC-84BE-495C-8A2F-C82885FE1BF4}"/>
                  </a:ext>
                </a:extLst>
              </p:cNvPr>
              <p:cNvSpPr>
                <a:spLocks noGrp="1" noRot="1" noChangeAspect="1" noMove="1" noResize="1" noEditPoints="1" noAdjustHandles="1" noChangeArrowheads="1" noChangeShapeType="1" noTextEdit="1"/>
              </p:cNvSpPr>
              <p:nvPr>
                <p:ph idx="1"/>
              </p:nvPr>
            </p:nvSpPr>
            <p:spPr>
              <a:blipFill>
                <a:blip r:embed="rId2"/>
                <a:stretch>
                  <a:fillRect l="-1043" t="-2241" r="-348"/>
                </a:stretch>
              </a:blipFill>
            </p:spPr>
            <p:txBody>
              <a:bodyPr/>
              <a:lstStyle/>
              <a:p>
                <a:r>
                  <a:rPr lang="en-US">
                    <a:noFill/>
                  </a:rPr>
                  <a:t> </a:t>
                </a:r>
              </a:p>
            </p:txBody>
          </p:sp>
        </mc:Fallback>
      </mc:AlternateContent>
    </p:spTree>
    <p:extLst>
      <p:ext uri="{BB962C8B-B14F-4D97-AF65-F5344CB8AC3E}">
        <p14:creationId xmlns:p14="http://schemas.microsoft.com/office/powerpoint/2010/main" val="4273595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091A-7ABB-4D9F-91C1-93FDE3472131}"/>
              </a:ext>
            </a:extLst>
          </p:cNvPr>
          <p:cNvSpPr>
            <a:spLocks noGrp="1"/>
          </p:cNvSpPr>
          <p:nvPr>
            <p:ph type="title"/>
          </p:nvPr>
        </p:nvSpPr>
        <p:spPr/>
        <p:txBody>
          <a:bodyPr/>
          <a:lstStyle/>
          <a:p>
            <a:pPr algn="ctr"/>
            <a:r>
              <a:rPr lang="en-US" dirty="0"/>
              <a:t>Introduction</a:t>
            </a:r>
          </a:p>
        </p:txBody>
      </p:sp>
      <p:sp>
        <p:nvSpPr>
          <p:cNvPr id="3" name="Content Placeholder 2">
            <a:extLst>
              <a:ext uri="{FF2B5EF4-FFF2-40B4-BE49-F238E27FC236}">
                <a16:creationId xmlns:a16="http://schemas.microsoft.com/office/drawing/2014/main" id="{A43327DC-84BE-495C-8A2F-C82885FE1BF4}"/>
              </a:ext>
            </a:extLst>
          </p:cNvPr>
          <p:cNvSpPr>
            <a:spLocks noGrp="1"/>
          </p:cNvSpPr>
          <p:nvPr>
            <p:ph idx="1"/>
          </p:nvPr>
        </p:nvSpPr>
        <p:spPr/>
        <p:txBody>
          <a:bodyPr/>
          <a:lstStyle/>
          <a:p>
            <a:r>
              <a:rPr lang="en-US" dirty="0"/>
              <a:t>Back in the early days, rotation was done by hand (!) using graphical methods – hence the name </a:t>
            </a:r>
            <a:r>
              <a:rPr lang="en-US" i="1" dirty="0"/>
              <a:t>rotation</a:t>
            </a:r>
            <a:endParaRPr lang="en-US" dirty="0"/>
          </a:p>
          <a:p>
            <a:endParaRPr lang="en-US" dirty="0"/>
          </a:p>
          <a:p>
            <a:r>
              <a:rPr lang="en-US" dirty="0"/>
              <a:t>Nowadays, analytical methods are employed using computers</a:t>
            </a:r>
          </a:p>
          <a:p>
            <a:endParaRPr lang="en-US" dirty="0"/>
          </a:p>
          <a:p>
            <a:r>
              <a:rPr lang="en-US" dirty="0"/>
              <a:t>…however, it’s </a:t>
            </a:r>
            <a:r>
              <a:rPr lang="en-US" dirty="0" err="1"/>
              <a:t>kinda</a:t>
            </a:r>
            <a:r>
              <a:rPr lang="en-US" dirty="0"/>
              <a:t> funny to think about early factor analysts turning things around by hand on a big board (well, it was probably not them, but their assistants) [Most computations were done by “computers” – largely women, by the way] </a:t>
            </a:r>
          </a:p>
        </p:txBody>
      </p:sp>
    </p:spTree>
    <p:extLst>
      <p:ext uri="{BB962C8B-B14F-4D97-AF65-F5344CB8AC3E}">
        <p14:creationId xmlns:p14="http://schemas.microsoft.com/office/powerpoint/2010/main" val="3295631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091A-7ABB-4D9F-91C1-93FDE3472131}"/>
              </a:ext>
            </a:extLst>
          </p:cNvPr>
          <p:cNvSpPr>
            <a:spLocks noGrp="1"/>
          </p:cNvSpPr>
          <p:nvPr>
            <p:ph type="title"/>
          </p:nvPr>
        </p:nvSpPr>
        <p:spPr/>
        <p:txBody>
          <a:bodyPr/>
          <a:lstStyle/>
          <a:p>
            <a:pPr algn="ctr"/>
            <a:r>
              <a:rPr lang="en-US" dirty="0"/>
              <a:t>Introduction</a:t>
            </a:r>
          </a:p>
        </p:txBody>
      </p:sp>
      <p:sp>
        <p:nvSpPr>
          <p:cNvPr id="3" name="Content Placeholder 2">
            <a:extLst>
              <a:ext uri="{FF2B5EF4-FFF2-40B4-BE49-F238E27FC236}">
                <a16:creationId xmlns:a16="http://schemas.microsoft.com/office/drawing/2014/main" id="{A43327DC-84BE-495C-8A2F-C82885FE1BF4}"/>
              </a:ext>
            </a:extLst>
          </p:cNvPr>
          <p:cNvSpPr>
            <a:spLocks noGrp="1"/>
          </p:cNvSpPr>
          <p:nvPr>
            <p:ph idx="1"/>
          </p:nvPr>
        </p:nvSpPr>
        <p:spPr/>
        <p:txBody>
          <a:bodyPr>
            <a:normAutofit/>
          </a:bodyPr>
          <a:lstStyle/>
          <a:p>
            <a:r>
              <a:rPr lang="en-US" dirty="0"/>
              <a:t>When the factors are correlated (oblique), the factor loadings can be interpreted as factor weights, representing the linear influence a factor has a particular MV, but no longer as simple correlation. </a:t>
            </a:r>
          </a:p>
          <a:p>
            <a:r>
              <a:rPr lang="en-US" dirty="0"/>
              <a:t>This sometimes confuses people when they see a rotated solution with correlated factors that contains factor loadings greater than +1 or smaller than -1. </a:t>
            </a:r>
          </a:p>
        </p:txBody>
      </p:sp>
    </p:spTree>
    <p:extLst>
      <p:ext uri="{BB962C8B-B14F-4D97-AF65-F5344CB8AC3E}">
        <p14:creationId xmlns:p14="http://schemas.microsoft.com/office/powerpoint/2010/main" val="26521464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091A-7ABB-4D9F-91C1-93FDE3472131}"/>
              </a:ext>
            </a:extLst>
          </p:cNvPr>
          <p:cNvSpPr>
            <a:spLocks noGrp="1"/>
          </p:cNvSpPr>
          <p:nvPr>
            <p:ph type="title"/>
          </p:nvPr>
        </p:nvSpPr>
        <p:spPr/>
        <p:txBody>
          <a:bodyPr/>
          <a:lstStyle/>
          <a:p>
            <a:pPr algn="ctr"/>
            <a:r>
              <a:rPr lang="en-US" dirty="0"/>
              <a:t>Oblique rotations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43327DC-84BE-495C-8A2F-C82885FE1BF4}"/>
                  </a:ext>
                </a:extLst>
              </p:cNvPr>
              <p:cNvSpPr>
                <a:spLocks noGrp="1"/>
              </p:cNvSpPr>
              <p:nvPr>
                <p:ph idx="1"/>
              </p:nvPr>
            </p:nvSpPr>
            <p:spPr/>
            <p:txBody>
              <a:bodyPr>
                <a:normAutofit/>
              </a:bodyPr>
              <a:lstStyle/>
              <a:p>
                <a:r>
                  <a:rPr lang="en-US" dirty="0"/>
                  <a:t>Communalities remain unchanged (because </a:t>
                </a:r>
                <a14:m>
                  <m:oMath xmlns:m="http://schemas.openxmlformats.org/officeDocument/2006/math">
                    <m:sSub>
                      <m:sSubPr>
                        <m:ctrlPr>
                          <a:rPr lang="en-US" b="1" i="1">
                            <a:latin typeface="Cambria Math" panose="02040503050406030204" pitchFamily="18" charset="0"/>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𝑫</m:t>
                        </m:r>
                      </m:e>
                      <m:sub>
                        <m:r>
                          <a:rPr lang="en-US" b="1" i="1">
                            <a:latin typeface="Cambria Math" panose="02040503050406030204" pitchFamily="18" charset="0"/>
                            <a:ea typeface="Cambria Math" panose="02040503050406030204" pitchFamily="18" charset="0"/>
                          </a:rPr>
                          <m:t>𝝍</m:t>
                        </m:r>
                      </m:sub>
                    </m:sSub>
                  </m:oMath>
                </a14:m>
                <a:r>
                  <a:rPr lang="en-US" dirty="0"/>
                  <a:t> remains unchanged)</a:t>
                </a:r>
              </a:p>
              <a:p>
                <a:endParaRPr lang="en-US" dirty="0"/>
              </a:p>
              <a:p>
                <a:r>
                  <a:rPr lang="en-US" dirty="0"/>
                  <a:t>Setting aside some of the more historic methods of oblique rotation, two approaches are relevant today – the </a:t>
                </a:r>
                <a:r>
                  <a:rPr lang="en-US" dirty="0" err="1"/>
                  <a:t>Oblimin</a:t>
                </a:r>
                <a:r>
                  <a:rPr lang="en-US" dirty="0"/>
                  <a:t> family and the Crawford-Ferguson family. </a:t>
                </a:r>
              </a:p>
              <a:p>
                <a:endParaRPr lang="en-US" dirty="0"/>
              </a:p>
              <a:p>
                <a:r>
                  <a:rPr lang="en-US" dirty="0"/>
                  <a:t>The </a:t>
                </a:r>
                <a:r>
                  <a:rPr lang="en-US" dirty="0" err="1"/>
                  <a:t>Oblimin</a:t>
                </a:r>
                <a:r>
                  <a:rPr lang="en-US" dirty="0"/>
                  <a:t> family uses a simplicity criterion which includes a “tuning constant”, </a:t>
                </a:r>
                <a14:m>
                  <m:oMath xmlns:m="http://schemas.openxmlformats.org/officeDocument/2006/math">
                    <m:r>
                      <a:rPr lang="en-US" i="1" smtClean="0">
                        <a:latin typeface="Cambria Math" panose="02040503050406030204" pitchFamily="18" charset="0"/>
                        <a:ea typeface="Cambria Math" panose="02040503050406030204" pitchFamily="18" charset="0"/>
                      </a:rPr>
                      <m:t>𝛾</m:t>
                    </m:r>
                  </m:oMath>
                </a14:m>
                <a:r>
                  <a:rPr lang="en-US" dirty="0"/>
                  <a:t>, which can be toggled by the user. Different values of the constant lead to different rotation criteria.  </a:t>
                </a:r>
              </a:p>
              <a:p>
                <a:pPr marL="0" indent="0">
                  <a:buNone/>
                </a:pPr>
                <a:endParaRPr lang="en-US" b="1"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A43327DC-84BE-495C-8A2F-C82885FE1BF4}"/>
                  </a:ext>
                </a:extLst>
              </p:cNvPr>
              <p:cNvSpPr>
                <a:spLocks noGrp="1" noRot="1" noChangeAspect="1" noMove="1" noResize="1" noEditPoints="1" noAdjustHandles="1" noChangeArrowheads="1" noChangeShapeType="1" noTextEdit="1"/>
              </p:cNvSpPr>
              <p:nvPr>
                <p:ph idx="1"/>
              </p:nvPr>
            </p:nvSpPr>
            <p:spPr>
              <a:blipFill>
                <a:blip r:embed="rId2"/>
                <a:stretch>
                  <a:fillRect l="-1043" t="-1961" r="-1565"/>
                </a:stretch>
              </a:blipFill>
            </p:spPr>
            <p:txBody>
              <a:bodyPr/>
              <a:lstStyle/>
              <a:p>
                <a:r>
                  <a:rPr lang="en-US">
                    <a:noFill/>
                  </a:rPr>
                  <a:t> </a:t>
                </a:r>
              </a:p>
            </p:txBody>
          </p:sp>
        </mc:Fallback>
      </mc:AlternateContent>
    </p:spTree>
    <p:extLst>
      <p:ext uri="{BB962C8B-B14F-4D97-AF65-F5344CB8AC3E}">
        <p14:creationId xmlns:p14="http://schemas.microsoft.com/office/powerpoint/2010/main" val="13962545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091A-7ABB-4D9F-91C1-93FDE3472131}"/>
              </a:ext>
            </a:extLst>
          </p:cNvPr>
          <p:cNvSpPr>
            <a:spLocks noGrp="1"/>
          </p:cNvSpPr>
          <p:nvPr>
            <p:ph type="title"/>
          </p:nvPr>
        </p:nvSpPr>
        <p:spPr/>
        <p:txBody>
          <a:bodyPr/>
          <a:lstStyle/>
          <a:p>
            <a:pPr algn="ctr"/>
            <a:r>
              <a:rPr lang="en-US" dirty="0"/>
              <a:t>Oblique rotations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43327DC-84BE-495C-8A2F-C82885FE1BF4}"/>
                  </a:ext>
                </a:extLst>
              </p:cNvPr>
              <p:cNvSpPr>
                <a:spLocks noGrp="1"/>
              </p:cNvSpPr>
              <p:nvPr>
                <p:ph idx="1"/>
              </p:nvPr>
            </p:nvSpPr>
            <p:spPr/>
            <p:txBody>
              <a:bodyPr>
                <a:normAutofit/>
              </a:bodyPr>
              <a:lstStyle/>
              <a:p>
                <a:r>
                  <a:rPr lang="en-US" dirty="0"/>
                  <a:t>Whenever you use a rotation from the </a:t>
                </a:r>
                <a:r>
                  <a:rPr lang="en-US" dirty="0" err="1"/>
                  <a:t>Oblimin</a:t>
                </a:r>
                <a:r>
                  <a:rPr lang="en-US" dirty="0"/>
                  <a:t> family, make sure to report the value of </a:t>
                </a:r>
                <a14:m>
                  <m:oMath xmlns:m="http://schemas.openxmlformats.org/officeDocument/2006/math">
                    <m:r>
                      <a:rPr lang="en-US" i="1" smtClean="0">
                        <a:latin typeface="Cambria Math" panose="02040503050406030204" pitchFamily="18" charset="0"/>
                        <a:ea typeface="Cambria Math" panose="02040503050406030204" pitchFamily="18" charset="0"/>
                      </a:rPr>
                      <m:t>𝛾</m:t>
                    </m:r>
                  </m:oMath>
                </a14:m>
                <a:r>
                  <a:rPr lang="en-US" b="1" dirty="0"/>
                  <a:t>. </a:t>
                </a:r>
                <a:r>
                  <a:rPr lang="en-US" dirty="0"/>
                  <a:t>The recommended value, however, is 0 (in that case, we’re talking about the </a:t>
                </a:r>
                <a:r>
                  <a:rPr lang="en-US" i="1" dirty="0"/>
                  <a:t>Direct </a:t>
                </a:r>
                <a:r>
                  <a:rPr lang="en-US" i="1" dirty="0" err="1"/>
                  <a:t>Quartimin</a:t>
                </a:r>
                <a:r>
                  <a:rPr lang="en-US" dirty="0"/>
                  <a:t> criterion).</a:t>
                </a:r>
              </a:p>
              <a:p>
                <a:endParaRPr lang="en-US" b="1" dirty="0"/>
              </a:p>
              <a:p>
                <a:r>
                  <a:rPr lang="en-US" dirty="0"/>
                  <a:t>The Crawford-Ferguson family is more satisfactory. Let’s take a closer look (the CF family is implemented by CEFA, for instance). </a:t>
                </a:r>
              </a:p>
              <a:p>
                <a:endParaRPr lang="en-US" dirty="0"/>
              </a:p>
              <a:p>
                <a:r>
                  <a:rPr lang="en-US" dirty="0"/>
                  <a:t>Note: The CF family can produce oblique as well as orthogonal rotations. </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A43327DC-84BE-495C-8A2F-C82885FE1BF4}"/>
                  </a:ext>
                </a:extLst>
              </p:cNvPr>
              <p:cNvSpPr>
                <a:spLocks noGrp="1" noRot="1" noChangeAspect="1" noMove="1" noResize="1" noEditPoints="1" noAdjustHandles="1" noChangeArrowheads="1" noChangeShapeType="1" noTextEdit="1"/>
              </p:cNvSpPr>
              <p:nvPr>
                <p:ph idx="1"/>
              </p:nvPr>
            </p:nvSpPr>
            <p:spPr>
              <a:blipFill>
                <a:blip r:embed="rId2"/>
                <a:stretch>
                  <a:fillRect l="-1043" t="-2241" r="-174"/>
                </a:stretch>
              </a:blipFill>
            </p:spPr>
            <p:txBody>
              <a:bodyPr/>
              <a:lstStyle/>
              <a:p>
                <a:r>
                  <a:rPr lang="en-US">
                    <a:noFill/>
                  </a:rPr>
                  <a:t> </a:t>
                </a:r>
              </a:p>
            </p:txBody>
          </p:sp>
        </mc:Fallback>
      </mc:AlternateContent>
    </p:spTree>
    <p:extLst>
      <p:ext uri="{BB962C8B-B14F-4D97-AF65-F5344CB8AC3E}">
        <p14:creationId xmlns:p14="http://schemas.microsoft.com/office/powerpoint/2010/main" val="30868704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091A-7ABB-4D9F-91C1-93FDE3472131}"/>
              </a:ext>
            </a:extLst>
          </p:cNvPr>
          <p:cNvSpPr>
            <a:spLocks noGrp="1"/>
          </p:cNvSpPr>
          <p:nvPr>
            <p:ph type="title"/>
          </p:nvPr>
        </p:nvSpPr>
        <p:spPr/>
        <p:txBody>
          <a:bodyPr/>
          <a:lstStyle/>
          <a:p>
            <a:pPr algn="ctr"/>
            <a:r>
              <a:rPr lang="en-US" dirty="0"/>
              <a:t>Crawford-Ferguson family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43327DC-84BE-495C-8A2F-C82885FE1BF4}"/>
                  </a:ext>
                </a:extLst>
              </p:cNvPr>
              <p:cNvSpPr>
                <a:spLocks noGrp="1"/>
              </p:cNvSpPr>
              <p:nvPr>
                <p:ph idx="1"/>
              </p:nvPr>
            </p:nvSpPr>
            <p:spPr/>
            <p:txBody>
              <a:bodyPr>
                <a:normAutofit/>
              </a:bodyPr>
              <a:lstStyle/>
              <a:p>
                <a:r>
                  <a:rPr lang="en-US" dirty="0"/>
                  <a:t>The CF family uses a complexity function of </a:t>
                </a:r>
                <a14:m>
                  <m:oMath xmlns:m="http://schemas.openxmlformats.org/officeDocument/2006/math">
                    <m:r>
                      <a:rPr lang="el-GR" b="1" i="1">
                        <a:latin typeface="Cambria Math" panose="02040503050406030204" pitchFamily="18" charset="0"/>
                        <a:ea typeface="Cambria Math" panose="02040503050406030204" pitchFamily="18" charset="0"/>
                      </a:rPr>
                      <m:t>𝜦</m:t>
                    </m:r>
                  </m:oMath>
                </a14:m>
                <a:r>
                  <a:rPr lang="en-US" dirty="0"/>
                  <a:t>:</a:t>
                </a:r>
              </a:p>
              <a:p>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𝐶𝐹</m:t>
                      </m:r>
                      <m:d>
                        <m:dPr>
                          <m:ctrlPr>
                            <a:rPr lang="en-US" b="0" i="1" smtClean="0">
                              <a:latin typeface="Cambria Math" panose="02040503050406030204" pitchFamily="18" charset="0"/>
                            </a:rPr>
                          </m:ctrlPr>
                        </m:dPr>
                        <m:e>
                          <m:r>
                            <a:rPr lang="el-GR" b="1" i="1">
                              <a:latin typeface="Cambria Math" panose="02040503050406030204" pitchFamily="18" charset="0"/>
                              <a:ea typeface="Cambria Math" panose="02040503050406030204" pitchFamily="18" charset="0"/>
                            </a:rPr>
                            <m:t>𝜦</m:t>
                          </m:r>
                        </m:e>
                      </m:d>
                      <m:r>
                        <a:rPr lang="en-US" b="1"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𝜅</m:t>
                      </m:r>
                      <m:r>
                        <a:rPr lang="en-US" b="0" i="1" smtClean="0">
                          <a:latin typeface="Cambria Math" panose="02040503050406030204" pitchFamily="18" charset="0"/>
                          <a:ea typeface="Cambria Math" panose="02040503050406030204" pitchFamily="18" charset="0"/>
                        </a:rPr>
                        <m:t>)</m:t>
                      </m:r>
                      <m:nary>
                        <m:naryPr>
                          <m:chr m:val="∑"/>
                          <m:ctrlPr>
                            <a:rPr lang="en-US" b="0" i="1" smtClean="0">
                              <a:latin typeface="Cambria Math" panose="02040503050406030204" pitchFamily="18" charset="0"/>
                              <a:ea typeface="Cambria Math" panose="02040503050406030204" pitchFamily="18" charset="0"/>
                            </a:rPr>
                          </m:ctrlPr>
                        </m:naryPr>
                        <m:sub>
                          <m:r>
                            <m:rPr>
                              <m:brk m:alnAt="23"/>
                            </m:rPr>
                            <a:rPr lang="en-US" b="0" i="1" smtClean="0">
                              <a:latin typeface="Cambria Math" panose="02040503050406030204" pitchFamily="18" charset="0"/>
                              <a:ea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=1</m:t>
                          </m:r>
                        </m:sub>
                        <m:sup>
                          <m:r>
                            <a:rPr lang="en-US" b="0" i="1" smtClean="0">
                              <a:latin typeface="Cambria Math" panose="02040503050406030204" pitchFamily="18" charset="0"/>
                              <a:ea typeface="Cambria Math" panose="02040503050406030204" pitchFamily="18" charset="0"/>
                            </a:rPr>
                            <m:t>𝑝</m:t>
                          </m:r>
                        </m:sup>
                        <m:e>
                          <m:nary>
                            <m:naryPr>
                              <m:chr m:val="∑"/>
                              <m:ctrlPr>
                                <a:rPr lang="en-US" b="0" i="1" smtClean="0">
                                  <a:latin typeface="Cambria Math" panose="02040503050406030204" pitchFamily="18" charset="0"/>
                                  <a:ea typeface="Cambria Math" panose="02040503050406030204" pitchFamily="18" charset="0"/>
                                </a:rPr>
                              </m:ctrlPr>
                            </m:naryPr>
                            <m:sub>
                              <m:r>
                                <m:rPr>
                                  <m:brk m:alnAt="23"/>
                                </m:rPr>
                                <a:rPr lang="en-US" b="0" i="1" smtClean="0">
                                  <a:latin typeface="Cambria Math" panose="02040503050406030204" pitchFamily="18" charset="0"/>
                                  <a:ea typeface="Cambria Math" panose="02040503050406030204" pitchFamily="18" charset="0"/>
                                </a:rPr>
                                <m:t>𝑘</m:t>
                              </m:r>
                              <m:r>
                                <a:rPr lang="en-US" b="0" i="1" smtClean="0">
                                  <a:latin typeface="Cambria Math" panose="02040503050406030204" pitchFamily="18" charset="0"/>
                                  <a:ea typeface="Cambria Math" panose="02040503050406030204" pitchFamily="18" charset="0"/>
                                </a:rPr>
                                <m:t>=1</m:t>
                              </m:r>
                            </m:sub>
                            <m:sup>
                              <m:r>
                                <a:rPr lang="en-US" b="0" i="1" smtClean="0">
                                  <a:latin typeface="Cambria Math" panose="02040503050406030204" pitchFamily="18" charset="0"/>
                                  <a:ea typeface="Cambria Math" panose="02040503050406030204" pitchFamily="18" charset="0"/>
                                </a:rPr>
                                <m:t>𝑚</m:t>
                              </m:r>
                            </m:sup>
                            <m:e>
                              <m:nary>
                                <m:naryPr>
                                  <m:chr m:val="∑"/>
                                  <m:ctrlPr>
                                    <a:rPr lang="en-US" b="0" i="1" smtClean="0">
                                      <a:latin typeface="Cambria Math" panose="02040503050406030204" pitchFamily="18" charset="0"/>
                                      <a:ea typeface="Cambria Math" panose="02040503050406030204" pitchFamily="18" charset="0"/>
                                    </a:rPr>
                                  </m:ctrlPr>
                                </m:naryPr>
                                <m:sub>
                                  <m:eqArr>
                                    <m:eqArrPr>
                                      <m:ctrlPr>
                                        <a:rPr lang="en-US" b="0" i="1" smtClean="0">
                                          <a:latin typeface="Cambria Math" panose="02040503050406030204" pitchFamily="18" charset="0"/>
                                          <a:ea typeface="Cambria Math" panose="02040503050406030204" pitchFamily="18" charset="0"/>
                                        </a:rPr>
                                      </m:ctrlPr>
                                    </m:eqArrPr>
                                    <m:e>
                                      <m:r>
                                        <m:rPr>
                                          <m:brk m:alnAt="23"/>
                                        </m:rPr>
                                        <a:rPr lang="en-US" b="0" i="1" smtClean="0">
                                          <a:latin typeface="Cambria Math" panose="02040503050406030204" pitchFamily="18" charset="0"/>
                                          <a:ea typeface="Cambria Math" panose="02040503050406030204" pitchFamily="18" charset="0"/>
                                        </a:rPr>
                                        <m:t>𝑙</m:t>
                                      </m:r>
                                      <m:r>
                                        <a:rPr lang="en-US" b="0" i="1" smtClean="0">
                                          <a:latin typeface="Cambria Math" panose="02040503050406030204" pitchFamily="18" charset="0"/>
                                          <a:ea typeface="Cambria Math" panose="02040503050406030204" pitchFamily="18" charset="0"/>
                                        </a:rPr>
                                        <m:t>=1</m:t>
                                      </m:r>
                                    </m:e>
                                    <m:e>
                                      <m:r>
                                        <a:rPr lang="en-US" b="0" i="1" smtClean="0">
                                          <a:latin typeface="Cambria Math" panose="02040503050406030204" pitchFamily="18" charset="0"/>
                                          <a:ea typeface="Cambria Math" panose="02040503050406030204" pitchFamily="18" charset="0"/>
                                        </a:rPr>
                                        <m:t>𝑘</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𝑙</m:t>
                                      </m:r>
                                    </m:e>
                                  </m:eqArr>
                                </m:sub>
                                <m:sup>
                                  <m:r>
                                    <a:rPr lang="en-US" b="0" i="1" smtClean="0">
                                      <a:latin typeface="Cambria Math" panose="02040503050406030204" pitchFamily="18" charset="0"/>
                                      <a:ea typeface="Cambria Math" panose="02040503050406030204" pitchFamily="18" charset="0"/>
                                    </a:rPr>
                                    <m:t>𝑚</m:t>
                                  </m:r>
                                </m:sup>
                                <m:e>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𝜆</m:t>
                                      </m:r>
                                    </m:e>
                                    <m:sub>
                                      <m:r>
                                        <a:rPr lang="en-US" b="0" i="1" smtClean="0">
                                          <a:latin typeface="Cambria Math" panose="02040503050406030204" pitchFamily="18" charset="0"/>
                                          <a:ea typeface="Cambria Math" panose="02040503050406030204" pitchFamily="18" charset="0"/>
                                        </a:rPr>
                                        <m:t>𝑗𝑘</m:t>
                                      </m:r>
                                    </m:sub>
                                    <m:sup>
                                      <m:r>
                                        <a:rPr lang="en-US" b="0" i="1" smtClean="0">
                                          <a:latin typeface="Cambria Math" panose="02040503050406030204" pitchFamily="18" charset="0"/>
                                          <a:ea typeface="Cambria Math" panose="02040503050406030204" pitchFamily="18" charset="0"/>
                                        </a:rPr>
                                        <m:t>2</m:t>
                                      </m:r>
                                    </m:sup>
                                  </m:sSubSup>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𝜆</m:t>
                                      </m:r>
                                    </m:e>
                                    <m:sub>
                                      <m:r>
                                        <a:rPr lang="en-US" b="0" i="1" smtClean="0">
                                          <a:latin typeface="Cambria Math" panose="02040503050406030204" pitchFamily="18" charset="0"/>
                                          <a:ea typeface="Cambria Math" panose="02040503050406030204" pitchFamily="18" charset="0"/>
                                        </a:rPr>
                                        <m:t>𝑗𝑙</m:t>
                                      </m:r>
                                    </m:sub>
                                    <m:sup>
                                      <m:r>
                                        <a:rPr lang="en-US" b="0" i="1" smtClean="0">
                                          <a:latin typeface="Cambria Math" panose="02040503050406030204" pitchFamily="18" charset="0"/>
                                          <a:ea typeface="Cambria Math" panose="02040503050406030204" pitchFamily="18" charset="0"/>
                                        </a:rPr>
                                        <m:t>2</m:t>
                                      </m:r>
                                    </m:sup>
                                  </m:sSub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𝜅</m:t>
                                  </m:r>
                                  <m:nary>
                                    <m:naryPr>
                                      <m:chr m:val="∑"/>
                                      <m:ctrlPr>
                                        <a:rPr lang="en-US" b="0" i="1" smtClean="0">
                                          <a:latin typeface="Cambria Math" panose="02040503050406030204" pitchFamily="18" charset="0"/>
                                          <a:ea typeface="Cambria Math" panose="02040503050406030204" pitchFamily="18" charset="0"/>
                                        </a:rPr>
                                      </m:ctrlPr>
                                    </m:naryPr>
                                    <m:sub>
                                      <m:r>
                                        <m:rPr>
                                          <m:brk m:alnAt="23"/>
                                        </m:rPr>
                                        <a:rPr lang="en-US" b="0" i="1" smtClean="0">
                                          <a:latin typeface="Cambria Math" panose="02040503050406030204" pitchFamily="18" charset="0"/>
                                          <a:ea typeface="Cambria Math" panose="02040503050406030204" pitchFamily="18" charset="0"/>
                                        </a:rPr>
                                        <m:t>𝑘</m:t>
                                      </m:r>
                                      <m:r>
                                        <a:rPr lang="en-US" b="0" i="1" smtClean="0">
                                          <a:latin typeface="Cambria Math" panose="02040503050406030204" pitchFamily="18" charset="0"/>
                                          <a:ea typeface="Cambria Math" panose="02040503050406030204" pitchFamily="18" charset="0"/>
                                        </a:rPr>
                                        <m:t>=1</m:t>
                                      </m:r>
                                    </m:sub>
                                    <m:sup>
                                      <m:r>
                                        <a:rPr lang="en-US" b="0" i="1" smtClean="0">
                                          <a:latin typeface="Cambria Math" panose="02040503050406030204" pitchFamily="18" charset="0"/>
                                          <a:ea typeface="Cambria Math" panose="02040503050406030204" pitchFamily="18" charset="0"/>
                                        </a:rPr>
                                        <m:t>𝑚</m:t>
                                      </m:r>
                                    </m:sup>
                                    <m:e>
                                      <m:nary>
                                        <m:naryPr>
                                          <m:chr m:val="∑"/>
                                          <m:ctrlPr>
                                            <a:rPr lang="en-US" b="0" i="1" smtClean="0">
                                              <a:latin typeface="Cambria Math" panose="02040503050406030204" pitchFamily="18" charset="0"/>
                                              <a:ea typeface="Cambria Math" panose="02040503050406030204" pitchFamily="18" charset="0"/>
                                            </a:rPr>
                                          </m:ctrlPr>
                                        </m:naryPr>
                                        <m:sub>
                                          <m:r>
                                            <m:rPr>
                                              <m:brk m:alnAt="23"/>
                                            </m:rPr>
                                            <a:rPr lang="en-US" b="0" i="1" smtClean="0">
                                              <a:latin typeface="Cambria Math" panose="02040503050406030204" pitchFamily="18" charset="0"/>
                                              <a:ea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=1</m:t>
                                          </m:r>
                                        </m:sub>
                                        <m:sup>
                                          <m:r>
                                            <a:rPr lang="en-US" b="0" i="1" smtClean="0">
                                              <a:latin typeface="Cambria Math" panose="02040503050406030204" pitchFamily="18" charset="0"/>
                                              <a:ea typeface="Cambria Math" panose="02040503050406030204" pitchFamily="18" charset="0"/>
                                            </a:rPr>
                                            <m:t>𝑝</m:t>
                                          </m:r>
                                        </m:sup>
                                        <m:e>
                                          <m:nary>
                                            <m:naryPr>
                                              <m:chr m:val="∑"/>
                                              <m:ctrlPr>
                                                <a:rPr lang="en-US" b="0" i="1" smtClean="0">
                                                  <a:latin typeface="Cambria Math" panose="02040503050406030204" pitchFamily="18" charset="0"/>
                                                  <a:ea typeface="Cambria Math" panose="02040503050406030204" pitchFamily="18" charset="0"/>
                                                </a:rPr>
                                              </m:ctrlPr>
                                            </m:naryPr>
                                            <m:sub>
                                              <m:eqArr>
                                                <m:eqArrPr>
                                                  <m:ctrlPr>
                                                    <a:rPr lang="en-US" b="0" i="1" smtClean="0">
                                                      <a:latin typeface="Cambria Math" panose="02040503050406030204" pitchFamily="18" charset="0"/>
                                                      <a:ea typeface="Cambria Math" panose="02040503050406030204" pitchFamily="18" charset="0"/>
                                                    </a:rPr>
                                                  </m:ctrlPr>
                                                </m:eqArrPr>
                                                <m:e>
                                                  <m:r>
                                                    <m:rPr>
                                                      <m:brk m:alnAt="23"/>
                                                    </m:rPr>
                                                    <a:rPr lang="en-US" b="0" i="1" smtClean="0">
                                                      <a:latin typeface="Cambria Math" panose="02040503050406030204" pitchFamily="18" charset="0"/>
                                                      <a:ea typeface="Cambria Math" panose="02040503050406030204" pitchFamily="18" charset="0"/>
                                                    </a:rPr>
                                                    <m:t>h</m:t>
                                                  </m:r>
                                                  <m:r>
                                                    <a:rPr lang="en-US" b="0" i="1" smtClean="0">
                                                      <a:latin typeface="Cambria Math" panose="02040503050406030204" pitchFamily="18" charset="0"/>
                                                      <a:ea typeface="Cambria Math" panose="02040503050406030204" pitchFamily="18" charset="0"/>
                                                    </a:rPr>
                                                    <m:t>=1</m:t>
                                                  </m:r>
                                                </m:e>
                                                <m:e>
                                                  <m:r>
                                                    <a:rPr lang="en-US" b="0" i="1" smtClean="0">
                                                      <a:latin typeface="Cambria Math" panose="02040503050406030204" pitchFamily="18" charset="0"/>
                                                      <a:ea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h</m:t>
                                                  </m:r>
                                                </m:e>
                                              </m:eqArr>
                                            </m:sub>
                                            <m:sup>
                                              <m:r>
                                                <a:rPr lang="en-US" b="0" i="1" smtClean="0">
                                                  <a:latin typeface="Cambria Math" panose="02040503050406030204" pitchFamily="18" charset="0"/>
                                                  <a:ea typeface="Cambria Math" panose="02040503050406030204" pitchFamily="18" charset="0"/>
                                                </a:rPr>
                                                <m:t>𝑝</m:t>
                                              </m:r>
                                            </m:sup>
                                            <m:e>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𝜆</m:t>
                                                  </m:r>
                                                </m:e>
                                                <m:sub>
                                                  <m:r>
                                                    <a:rPr lang="en-US" b="0" i="1" smtClean="0">
                                                      <a:latin typeface="Cambria Math" panose="02040503050406030204" pitchFamily="18" charset="0"/>
                                                      <a:ea typeface="Cambria Math" panose="02040503050406030204" pitchFamily="18" charset="0"/>
                                                    </a:rPr>
                                                    <m:t>𝑗𝑘</m:t>
                                                  </m:r>
                                                </m:sub>
                                                <m:sup>
                                                  <m:r>
                                                    <a:rPr lang="en-US" b="0" i="1" smtClean="0">
                                                      <a:latin typeface="Cambria Math" panose="02040503050406030204" pitchFamily="18" charset="0"/>
                                                      <a:ea typeface="Cambria Math" panose="02040503050406030204" pitchFamily="18" charset="0"/>
                                                    </a:rPr>
                                                    <m:t>2</m:t>
                                                  </m:r>
                                                </m:sup>
                                              </m:sSubSup>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𝜆</m:t>
                                                  </m:r>
                                                </m:e>
                                                <m:sub>
                                                  <m:r>
                                                    <a:rPr lang="en-US" b="0" i="1" smtClean="0">
                                                      <a:latin typeface="Cambria Math" panose="02040503050406030204" pitchFamily="18" charset="0"/>
                                                      <a:ea typeface="Cambria Math" panose="02040503050406030204" pitchFamily="18" charset="0"/>
                                                    </a:rPr>
                                                    <m:t>h𝑘</m:t>
                                                  </m:r>
                                                </m:sub>
                                                <m:sup>
                                                  <m:r>
                                                    <a:rPr lang="en-US" b="0" i="1" smtClean="0">
                                                      <a:latin typeface="Cambria Math" panose="02040503050406030204" pitchFamily="18" charset="0"/>
                                                      <a:ea typeface="Cambria Math" panose="02040503050406030204" pitchFamily="18" charset="0"/>
                                                    </a:rPr>
                                                    <m:t>2</m:t>
                                                  </m:r>
                                                </m:sup>
                                              </m:sSubSup>
                                            </m:e>
                                          </m:nary>
                                        </m:e>
                                      </m:nary>
                                    </m:e>
                                  </m:nary>
                                </m:e>
                              </m:nary>
                            </m:e>
                          </m:nary>
                        </m:e>
                      </m:nary>
                    </m:oMath>
                  </m:oMathPara>
                </a14:m>
                <a:endParaRPr lang="en-US" dirty="0"/>
              </a:p>
              <a:p>
                <a:pPr marL="0" indent="0">
                  <a:buNone/>
                </a:pPr>
                <a:endParaRPr lang="en-US" dirty="0"/>
              </a:p>
              <a:p>
                <a14:m>
                  <m:oMath xmlns:m="http://schemas.openxmlformats.org/officeDocument/2006/math">
                    <m:r>
                      <a:rPr lang="en-US" i="1">
                        <a:latin typeface="Cambria Math" panose="02040503050406030204" pitchFamily="18" charset="0"/>
                        <a:ea typeface="Cambria Math" panose="02040503050406030204" pitchFamily="18" charset="0"/>
                      </a:rPr>
                      <m:t>𝜅</m:t>
                    </m:r>
                  </m:oMath>
                </a14:m>
                <a:r>
                  <a:rPr lang="en-US" dirty="0"/>
                  <a:t> is a tuning constant between 0 and 1. The function can be understood as follows: </a:t>
                </a:r>
                <a14:m>
                  <m:oMath xmlns:m="http://schemas.openxmlformats.org/officeDocument/2006/math">
                    <m:r>
                      <a:rPr lang="en-US" b="1"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𝜅</m:t>
                    </m:r>
                    <m:r>
                      <a:rPr lang="en-US" i="1">
                        <a:latin typeface="Cambria Math" panose="02040503050406030204" pitchFamily="18" charset="0"/>
                        <a:ea typeface="Cambria Math" panose="02040503050406030204" pitchFamily="18" charset="0"/>
                      </a:rPr>
                      <m:t>)</m:t>
                    </m:r>
                  </m:oMath>
                </a14:m>
                <a:r>
                  <a:rPr lang="en-US" dirty="0"/>
                  <a:t> times row parsimony plus </a:t>
                </a:r>
                <a14:m>
                  <m:oMath xmlns:m="http://schemas.openxmlformats.org/officeDocument/2006/math">
                    <m:r>
                      <a:rPr lang="en-US" i="1">
                        <a:latin typeface="Cambria Math" panose="02040503050406030204" pitchFamily="18" charset="0"/>
                        <a:ea typeface="Cambria Math" panose="02040503050406030204" pitchFamily="18" charset="0"/>
                      </a:rPr>
                      <m:t>𝜅</m:t>
                    </m:r>
                  </m:oMath>
                </a14:m>
                <a:r>
                  <a:rPr lang="en-US" dirty="0"/>
                  <a:t> times column parsimony.</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A43327DC-84BE-495C-8A2F-C82885FE1BF4}"/>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41386821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091A-7ABB-4D9F-91C1-93FDE3472131}"/>
              </a:ext>
            </a:extLst>
          </p:cNvPr>
          <p:cNvSpPr>
            <a:spLocks noGrp="1"/>
          </p:cNvSpPr>
          <p:nvPr>
            <p:ph type="title"/>
          </p:nvPr>
        </p:nvSpPr>
        <p:spPr/>
        <p:txBody>
          <a:bodyPr/>
          <a:lstStyle/>
          <a:p>
            <a:pPr algn="ctr"/>
            <a:r>
              <a:rPr lang="en-US" dirty="0"/>
              <a:t>Crawford-Ferguson family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43327DC-84BE-495C-8A2F-C82885FE1BF4}"/>
                  </a:ext>
                </a:extLst>
              </p:cNvPr>
              <p:cNvSpPr>
                <a:spLocks noGrp="1"/>
              </p:cNvSpPr>
              <p:nvPr>
                <p:ph idx="1"/>
              </p:nvPr>
            </p:nvSpPr>
            <p:spPr/>
            <p:txBody>
              <a:bodyPr>
                <a:normAutofit lnSpcReduction="10000"/>
              </a:bodyPr>
              <a:lstStyle/>
              <a:p>
                <a:r>
                  <a:rPr lang="en-US" dirty="0"/>
                  <a:t>In CEFA, a couple of criteria within the CF family (such as CF-</a:t>
                </a:r>
                <a:r>
                  <a:rPr lang="en-US" dirty="0" err="1"/>
                  <a:t>Quartimax</a:t>
                </a:r>
                <a:r>
                  <a:rPr lang="en-US" dirty="0"/>
                  <a:t>, CF-Varimax, CF-</a:t>
                </a:r>
                <a:r>
                  <a:rPr lang="en-US" dirty="0" err="1"/>
                  <a:t>Equamax</a:t>
                </a:r>
                <a:r>
                  <a:rPr lang="en-US" dirty="0"/>
                  <a:t>, </a:t>
                </a:r>
                <a:r>
                  <a:rPr lang="en-US" dirty="0" err="1"/>
                  <a:t>etc</a:t>
                </a:r>
                <a:r>
                  <a:rPr lang="en-US" dirty="0"/>
                  <a:t>…) are already implemented without the need for the user to set the value of </a:t>
                </a:r>
                <a14:m>
                  <m:oMath xmlns:m="http://schemas.openxmlformats.org/officeDocument/2006/math">
                    <m:r>
                      <a:rPr lang="en-US" i="1">
                        <a:latin typeface="Cambria Math" panose="02040503050406030204" pitchFamily="18" charset="0"/>
                        <a:ea typeface="Cambria Math" panose="02040503050406030204" pitchFamily="18" charset="0"/>
                      </a:rPr>
                      <m:t>𝜅</m:t>
                    </m:r>
                  </m:oMath>
                </a14:m>
                <a:r>
                  <a:rPr lang="en-US" dirty="0"/>
                  <a:t>.</a:t>
                </a:r>
              </a:p>
              <a:p>
                <a:endParaRPr lang="en-US" dirty="0"/>
              </a:p>
              <a:p>
                <a:r>
                  <a:rPr lang="en-US" dirty="0"/>
                  <a:t>I won’t bother you with this much more. I’ll provide a couple of practical points at the end of the presentation, and if you’re interested, read more about the CF family yourself – you should be able to understand even the more technical papers now. </a:t>
                </a:r>
              </a:p>
              <a:p>
                <a:endParaRPr lang="en-US" dirty="0"/>
              </a:p>
              <a:p>
                <a:r>
                  <a:rPr lang="en-US" dirty="0"/>
                  <a:t>Let’s use the CF-</a:t>
                </a:r>
                <a:r>
                  <a:rPr lang="en-US" dirty="0" err="1"/>
                  <a:t>Quartimax</a:t>
                </a:r>
                <a:r>
                  <a:rPr lang="en-US" dirty="0"/>
                  <a:t> on our example data. </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A43327DC-84BE-495C-8A2F-C82885FE1BF4}"/>
                  </a:ext>
                </a:extLst>
              </p:cNvPr>
              <p:cNvSpPr>
                <a:spLocks noGrp="1" noRot="1" noChangeAspect="1" noMove="1" noResize="1" noEditPoints="1" noAdjustHandles="1" noChangeArrowheads="1" noChangeShapeType="1" noTextEdit="1"/>
              </p:cNvSpPr>
              <p:nvPr>
                <p:ph idx="1"/>
              </p:nvPr>
            </p:nvSpPr>
            <p:spPr>
              <a:blipFill>
                <a:blip r:embed="rId2"/>
                <a:stretch>
                  <a:fillRect l="-1043" t="-3081" r="-348"/>
                </a:stretch>
              </a:blipFill>
            </p:spPr>
            <p:txBody>
              <a:bodyPr/>
              <a:lstStyle/>
              <a:p>
                <a:r>
                  <a:rPr lang="en-US">
                    <a:noFill/>
                  </a:rPr>
                  <a:t> </a:t>
                </a:r>
              </a:p>
            </p:txBody>
          </p:sp>
        </mc:Fallback>
      </mc:AlternateContent>
    </p:spTree>
    <p:extLst>
      <p:ext uri="{BB962C8B-B14F-4D97-AF65-F5344CB8AC3E}">
        <p14:creationId xmlns:p14="http://schemas.microsoft.com/office/powerpoint/2010/main" val="29630274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091A-7ABB-4D9F-91C1-93FDE3472131}"/>
              </a:ext>
            </a:extLst>
          </p:cNvPr>
          <p:cNvSpPr>
            <a:spLocks noGrp="1"/>
          </p:cNvSpPr>
          <p:nvPr>
            <p:ph type="title"/>
          </p:nvPr>
        </p:nvSpPr>
        <p:spPr/>
        <p:txBody>
          <a:bodyPr/>
          <a:lstStyle/>
          <a:p>
            <a:pPr algn="ctr"/>
            <a:r>
              <a:rPr lang="en-US" dirty="0"/>
              <a:t>CF-</a:t>
            </a:r>
            <a:r>
              <a:rPr lang="en-US" dirty="0" err="1"/>
              <a:t>Quartimax</a:t>
            </a:r>
            <a:endParaRPr lang="en-US" dirty="0"/>
          </a:p>
        </p:txBody>
      </p:sp>
      <p:sp>
        <p:nvSpPr>
          <p:cNvPr id="3" name="Content Placeholder 2">
            <a:extLst>
              <a:ext uri="{FF2B5EF4-FFF2-40B4-BE49-F238E27FC236}">
                <a16:creationId xmlns:a16="http://schemas.microsoft.com/office/drawing/2014/main" id="{A43327DC-84BE-495C-8A2F-C82885FE1BF4}"/>
              </a:ext>
            </a:extLst>
          </p:cNvPr>
          <p:cNvSpPr>
            <a:spLocks noGrp="1"/>
          </p:cNvSpPr>
          <p:nvPr>
            <p:ph idx="1"/>
          </p:nvPr>
        </p:nvSpPr>
        <p:spPr/>
        <p:txBody>
          <a:bodyPr>
            <a:normAutofit/>
          </a:bodyPr>
          <a:lstStyle/>
          <a:p>
            <a:r>
              <a:rPr lang="en-US" dirty="0"/>
              <a:t>Rotated factor loadings:</a:t>
            </a:r>
          </a:p>
          <a:p>
            <a:pPr marL="0" indent="0">
              <a:buNone/>
            </a:pPr>
            <a:r>
              <a:rPr lang="en-US" dirty="0"/>
              <a:t> </a:t>
            </a:r>
          </a:p>
          <a:p>
            <a:pPr marL="0" indent="0">
              <a:buNone/>
            </a:pPr>
            <a:endParaRPr lang="en-US" dirty="0"/>
          </a:p>
          <a:p>
            <a:endParaRPr lang="en-US" dirty="0"/>
          </a:p>
          <a:p>
            <a:r>
              <a:rPr lang="en-US" dirty="0"/>
              <a:t>Factor correlations:</a:t>
            </a:r>
          </a:p>
          <a:p>
            <a:pPr marL="0" indent="0">
              <a:buNone/>
            </a:pPr>
            <a:endParaRPr lang="en-US" dirty="0"/>
          </a:p>
        </p:txBody>
      </p:sp>
      <p:graphicFrame>
        <p:nvGraphicFramePr>
          <p:cNvPr id="5" name="Table 4">
            <a:extLst>
              <a:ext uri="{FF2B5EF4-FFF2-40B4-BE49-F238E27FC236}">
                <a16:creationId xmlns:a16="http://schemas.microsoft.com/office/drawing/2014/main" id="{CB187FD2-E3B4-4ADC-A90B-FDA5D5413B37}"/>
              </a:ext>
            </a:extLst>
          </p:cNvPr>
          <p:cNvGraphicFramePr>
            <a:graphicFrameLocks noGrp="1"/>
          </p:cNvGraphicFramePr>
          <p:nvPr>
            <p:extLst>
              <p:ext uri="{D42A27DB-BD31-4B8C-83A1-F6EECF244321}">
                <p14:modId xmlns:p14="http://schemas.microsoft.com/office/powerpoint/2010/main" val="1938851787"/>
              </p:ext>
            </p:extLst>
          </p:nvPr>
        </p:nvGraphicFramePr>
        <p:xfrm>
          <a:off x="6096000" y="1690688"/>
          <a:ext cx="4881492" cy="4879830"/>
        </p:xfrm>
        <a:graphic>
          <a:graphicData uri="http://schemas.openxmlformats.org/drawingml/2006/table">
            <a:tbl>
              <a:tblPr firstRow="1" bandRow="1">
                <a:tableStyleId>{9D7B26C5-4107-4FEC-AEDC-1716B250A1EF}</a:tableStyleId>
              </a:tblPr>
              <a:tblGrid>
                <a:gridCol w="1220373">
                  <a:extLst>
                    <a:ext uri="{9D8B030D-6E8A-4147-A177-3AD203B41FA5}">
                      <a16:colId xmlns:a16="http://schemas.microsoft.com/office/drawing/2014/main" val="1403318103"/>
                    </a:ext>
                  </a:extLst>
                </a:gridCol>
                <a:gridCol w="1220373">
                  <a:extLst>
                    <a:ext uri="{9D8B030D-6E8A-4147-A177-3AD203B41FA5}">
                      <a16:colId xmlns:a16="http://schemas.microsoft.com/office/drawing/2014/main" val="1657990447"/>
                    </a:ext>
                  </a:extLst>
                </a:gridCol>
                <a:gridCol w="1220373">
                  <a:extLst>
                    <a:ext uri="{9D8B030D-6E8A-4147-A177-3AD203B41FA5}">
                      <a16:colId xmlns:a16="http://schemas.microsoft.com/office/drawing/2014/main" val="2271959717"/>
                    </a:ext>
                  </a:extLst>
                </a:gridCol>
                <a:gridCol w="1220373">
                  <a:extLst>
                    <a:ext uri="{9D8B030D-6E8A-4147-A177-3AD203B41FA5}">
                      <a16:colId xmlns:a16="http://schemas.microsoft.com/office/drawing/2014/main" val="3555194940"/>
                    </a:ext>
                  </a:extLst>
                </a:gridCol>
              </a:tblGrid>
              <a:tr h="487983">
                <a:tc>
                  <a:txBody>
                    <a:bodyPr/>
                    <a:lstStyle/>
                    <a:p>
                      <a:pPr algn="ctr"/>
                      <a:endParaRPr lang="en-US" b="1" dirty="0"/>
                    </a:p>
                  </a:txBody>
                  <a:tcPr/>
                </a:tc>
                <a:tc>
                  <a:txBody>
                    <a:bodyPr/>
                    <a:lstStyle/>
                    <a:p>
                      <a:pPr algn="ctr"/>
                      <a:r>
                        <a:rPr lang="en-US" dirty="0"/>
                        <a:t>1</a:t>
                      </a:r>
                    </a:p>
                  </a:txBody>
                  <a:tcPr/>
                </a:tc>
                <a:tc>
                  <a:txBody>
                    <a:bodyPr/>
                    <a:lstStyle/>
                    <a:p>
                      <a:pPr algn="ctr"/>
                      <a:r>
                        <a:rPr lang="en-US" dirty="0"/>
                        <a:t>2</a:t>
                      </a:r>
                    </a:p>
                  </a:txBody>
                  <a:tcPr/>
                </a:tc>
                <a:tc>
                  <a:txBody>
                    <a:bodyPr/>
                    <a:lstStyle/>
                    <a:p>
                      <a:pPr algn="ctr"/>
                      <a:r>
                        <a:rPr lang="en-US" dirty="0"/>
                        <a:t>3</a:t>
                      </a:r>
                    </a:p>
                  </a:txBody>
                  <a:tcPr/>
                </a:tc>
                <a:extLst>
                  <a:ext uri="{0D108BD9-81ED-4DB2-BD59-A6C34878D82A}">
                    <a16:rowId xmlns:a16="http://schemas.microsoft.com/office/drawing/2014/main" val="2338727604"/>
                  </a:ext>
                </a:extLst>
              </a:tr>
              <a:tr h="487983">
                <a:tc>
                  <a:txBody>
                    <a:bodyPr/>
                    <a:lstStyle/>
                    <a:p>
                      <a:pPr algn="ctr"/>
                      <a:r>
                        <a:rPr lang="en-US" b="1" dirty="0" err="1"/>
                        <a:t>WrdMean</a:t>
                      </a:r>
                      <a:endParaRPr lang="en-US" b="1" dirty="0"/>
                    </a:p>
                  </a:txBody>
                  <a:tcPr/>
                </a:tc>
                <a:tc>
                  <a:txBody>
                    <a:bodyPr/>
                    <a:lstStyle/>
                    <a:p>
                      <a:pPr algn="ctr"/>
                      <a:r>
                        <a:rPr lang="en-US" dirty="0"/>
                        <a:t>-0.05</a:t>
                      </a:r>
                    </a:p>
                  </a:txBody>
                  <a:tcPr/>
                </a:tc>
                <a:tc>
                  <a:txBody>
                    <a:bodyPr/>
                    <a:lstStyle/>
                    <a:p>
                      <a:pPr algn="ctr"/>
                      <a:r>
                        <a:rPr lang="en-US" dirty="0"/>
                        <a:t>0.94</a:t>
                      </a:r>
                    </a:p>
                  </a:txBody>
                  <a:tcPr/>
                </a:tc>
                <a:tc>
                  <a:txBody>
                    <a:bodyPr/>
                    <a:lstStyle/>
                    <a:p>
                      <a:pPr algn="ctr"/>
                      <a:r>
                        <a:rPr lang="en-US" dirty="0"/>
                        <a:t>-0.03</a:t>
                      </a:r>
                    </a:p>
                  </a:txBody>
                  <a:tcPr/>
                </a:tc>
                <a:extLst>
                  <a:ext uri="{0D108BD9-81ED-4DB2-BD59-A6C34878D82A}">
                    <a16:rowId xmlns:a16="http://schemas.microsoft.com/office/drawing/2014/main" val="2186327291"/>
                  </a:ext>
                </a:extLst>
              </a:tr>
              <a:tr h="487983">
                <a:tc>
                  <a:txBody>
                    <a:bodyPr/>
                    <a:lstStyle/>
                    <a:p>
                      <a:pPr algn="ctr"/>
                      <a:r>
                        <a:rPr lang="en-US" b="1" dirty="0" err="1"/>
                        <a:t>SntComp</a:t>
                      </a:r>
                      <a:endParaRPr lang="en-US" b="1" dirty="0"/>
                    </a:p>
                  </a:txBody>
                  <a:tcPr/>
                </a:tc>
                <a:tc>
                  <a:txBody>
                    <a:bodyPr/>
                    <a:lstStyle/>
                    <a:p>
                      <a:pPr algn="ctr"/>
                      <a:r>
                        <a:rPr lang="en-US" dirty="0"/>
                        <a:t>0.14</a:t>
                      </a:r>
                    </a:p>
                  </a:txBody>
                  <a:tcPr/>
                </a:tc>
                <a:tc>
                  <a:txBody>
                    <a:bodyPr/>
                    <a:lstStyle/>
                    <a:p>
                      <a:pPr algn="ctr"/>
                      <a:r>
                        <a:rPr lang="en-US" dirty="0"/>
                        <a:t>0.77</a:t>
                      </a:r>
                    </a:p>
                  </a:txBody>
                  <a:tcPr/>
                </a:tc>
                <a:tc>
                  <a:txBody>
                    <a:bodyPr/>
                    <a:lstStyle/>
                    <a:p>
                      <a:pPr algn="ctr"/>
                      <a:r>
                        <a:rPr lang="en-US" dirty="0"/>
                        <a:t>-0.03</a:t>
                      </a:r>
                    </a:p>
                  </a:txBody>
                  <a:tcPr/>
                </a:tc>
                <a:extLst>
                  <a:ext uri="{0D108BD9-81ED-4DB2-BD59-A6C34878D82A}">
                    <a16:rowId xmlns:a16="http://schemas.microsoft.com/office/drawing/2014/main" val="1086438309"/>
                  </a:ext>
                </a:extLst>
              </a:tr>
              <a:tr h="487983">
                <a:tc>
                  <a:txBody>
                    <a:bodyPr/>
                    <a:lstStyle/>
                    <a:p>
                      <a:pPr algn="ctr"/>
                      <a:r>
                        <a:rPr lang="en-US" b="1" dirty="0" err="1"/>
                        <a:t>OddWrds</a:t>
                      </a:r>
                      <a:endParaRPr lang="en-US" b="1" dirty="0"/>
                    </a:p>
                  </a:txBody>
                  <a:tcPr/>
                </a:tc>
                <a:tc>
                  <a:txBody>
                    <a:bodyPr/>
                    <a:lstStyle/>
                    <a:p>
                      <a:pPr algn="ctr"/>
                      <a:r>
                        <a:rPr lang="en-US" dirty="0"/>
                        <a:t>0.00</a:t>
                      </a:r>
                    </a:p>
                  </a:txBody>
                  <a:tcPr/>
                </a:tc>
                <a:tc>
                  <a:txBody>
                    <a:bodyPr/>
                    <a:lstStyle/>
                    <a:p>
                      <a:pPr algn="ctr"/>
                      <a:r>
                        <a:rPr lang="en-US" dirty="0"/>
                        <a:t>0.83</a:t>
                      </a:r>
                    </a:p>
                  </a:txBody>
                  <a:tcPr/>
                </a:tc>
                <a:tc>
                  <a:txBody>
                    <a:bodyPr/>
                    <a:lstStyle/>
                    <a:p>
                      <a:pPr algn="ctr"/>
                      <a:r>
                        <a:rPr lang="en-US" dirty="0"/>
                        <a:t>0.08</a:t>
                      </a:r>
                    </a:p>
                  </a:txBody>
                  <a:tcPr/>
                </a:tc>
                <a:extLst>
                  <a:ext uri="{0D108BD9-81ED-4DB2-BD59-A6C34878D82A}">
                    <a16:rowId xmlns:a16="http://schemas.microsoft.com/office/drawing/2014/main" val="157247889"/>
                  </a:ext>
                </a:extLst>
              </a:tr>
              <a:tr h="487983">
                <a:tc>
                  <a:txBody>
                    <a:bodyPr/>
                    <a:lstStyle/>
                    <a:p>
                      <a:pPr algn="ctr"/>
                      <a:r>
                        <a:rPr lang="en-US" b="1" dirty="0" err="1"/>
                        <a:t>MxdArit</a:t>
                      </a:r>
                      <a:endParaRPr lang="en-US" b="1" dirty="0"/>
                    </a:p>
                  </a:txBody>
                  <a:tcPr/>
                </a:tc>
                <a:tc>
                  <a:txBody>
                    <a:bodyPr/>
                    <a:lstStyle/>
                    <a:p>
                      <a:pPr algn="ctr"/>
                      <a:r>
                        <a:rPr lang="en-US" dirty="0"/>
                        <a:t>1.01</a:t>
                      </a:r>
                    </a:p>
                  </a:txBody>
                  <a:tcPr/>
                </a:tc>
                <a:tc>
                  <a:txBody>
                    <a:bodyPr/>
                    <a:lstStyle/>
                    <a:p>
                      <a:pPr algn="ctr"/>
                      <a:r>
                        <a:rPr lang="en-US" dirty="0"/>
                        <a:t>-0.05</a:t>
                      </a:r>
                    </a:p>
                  </a:txBody>
                  <a:tcPr/>
                </a:tc>
                <a:tc>
                  <a:txBody>
                    <a:bodyPr/>
                    <a:lstStyle/>
                    <a:p>
                      <a:pPr algn="ctr"/>
                      <a:r>
                        <a:rPr lang="en-US" dirty="0"/>
                        <a:t>-0.04</a:t>
                      </a:r>
                    </a:p>
                  </a:txBody>
                  <a:tcPr/>
                </a:tc>
                <a:extLst>
                  <a:ext uri="{0D108BD9-81ED-4DB2-BD59-A6C34878D82A}">
                    <a16:rowId xmlns:a16="http://schemas.microsoft.com/office/drawing/2014/main" val="1081086393"/>
                  </a:ext>
                </a:extLst>
              </a:tr>
              <a:tr h="487983">
                <a:tc>
                  <a:txBody>
                    <a:bodyPr/>
                    <a:lstStyle/>
                    <a:p>
                      <a:pPr algn="ctr"/>
                      <a:r>
                        <a:rPr lang="en-US" b="1" dirty="0" err="1"/>
                        <a:t>Remndrs</a:t>
                      </a:r>
                      <a:endParaRPr lang="en-US" b="1" dirty="0"/>
                    </a:p>
                  </a:txBody>
                  <a:tcPr/>
                </a:tc>
                <a:tc>
                  <a:txBody>
                    <a:bodyPr/>
                    <a:lstStyle/>
                    <a:p>
                      <a:pPr algn="ctr"/>
                      <a:r>
                        <a:rPr lang="en-US" dirty="0"/>
                        <a:t>0.81</a:t>
                      </a:r>
                    </a:p>
                  </a:txBody>
                  <a:tcPr/>
                </a:tc>
                <a:tc>
                  <a:txBody>
                    <a:bodyPr/>
                    <a:lstStyle/>
                    <a:p>
                      <a:pPr algn="ctr"/>
                      <a:r>
                        <a:rPr lang="en-US" dirty="0"/>
                        <a:t>0.04</a:t>
                      </a:r>
                    </a:p>
                  </a:txBody>
                  <a:tcPr/>
                </a:tc>
                <a:tc>
                  <a:txBody>
                    <a:bodyPr/>
                    <a:lstStyle/>
                    <a:p>
                      <a:pPr algn="ctr"/>
                      <a:r>
                        <a:rPr lang="en-US" dirty="0"/>
                        <a:t>0.06</a:t>
                      </a:r>
                    </a:p>
                  </a:txBody>
                  <a:tcPr/>
                </a:tc>
                <a:extLst>
                  <a:ext uri="{0D108BD9-81ED-4DB2-BD59-A6C34878D82A}">
                    <a16:rowId xmlns:a16="http://schemas.microsoft.com/office/drawing/2014/main" val="2713540743"/>
                  </a:ext>
                </a:extLst>
              </a:tr>
              <a:tr h="487983">
                <a:tc>
                  <a:txBody>
                    <a:bodyPr/>
                    <a:lstStyle/>
                    <a:p>
                      <a:pPr algn="ctr"/>
                      <a:r>
                        <a:rPr lang="en-US" b="1" dirty="0" err="1"/>
                        <a:t>MissNum</a:t>
                      </a:r>
                      <a:endParaRPr lang="en-US" b="1" dirty="0"/>
                    </a:p>
                  </a:txBody>
                  <a:tcPr/>
                </a:tc>
                <a:tc>
                  <a:txBody>
                    <a:bodyPr/>
                    <a:lstStyle/>
                    <a:p>
                      <a:pPr algn="ctr"/>
                      <a:r>
                        <a:rPr lang="en-US" dirty="0"/>
                        <a:t>0.75</a:t>
                      </a:r>
                    </a:p>
                  </a:txBody>
                  <a:tcPr/>
                </a:tc>
                <a:tc>
                  <a:txBody>
                    <a:bodyPr/>
                    <a:lstStyle/>
                    <a:p>
                      <a:pPr algn="ctr"/>
                      <a:r>
                        <a:rPr lang="en-US" dirty="0"/>
                        <a:t>0.13</a:t>
                      </a:r>
                    </a:p>
                  </a:txBody>
                  <a:tcPr/>
                </a:tc>
                <a:tc>
                  <a:txBody>
                    <a:bodyPr/>
                    <a:lstStyle/>
                    <a:p>
                      <a:pPr algn="ctr"/>
                      <a:r>
                        <a:rPr lang="en-US" dirty="0"/>
                        <a:t>0.06</a:t>
                      </a:r>
                    </a:p>
                  </a:txBody>
                  <a:tcPr/>
                </a:tc>
                <a:extLst>
                  <a:ext uri="{0D108BD9-81ED-4DB2-BD59-A6C34878D82A}">
                    <a16:rowId xmlns:a16="http://schemas.microsoft.com/office/drawing/2014/main" val="4001018328"/>
                  </a:ext>
                </a:extLst>
              </a:tr>
              <a:tr h="487983">
                <a:tc>
                  <a:txBody>
                    <a:bodyPr/>
                    <a:lstStyle/>
                    <a:p>
                      <a:pPr algn="ctr"/>
                      <a:r>
                        <a:rPr lang="en-US" b="1" dirty="0"/>
                        <a:t>Gloves</a:t>
                      </a:r>
                    </a:p>
                  </a:txBody>
                  <a:tcPr/>
                </a:tc>
                <a:tc>
                  <a:txBody>
                    <a:bodyPr/>
                    <a:lstStyle/>
                    <a:p>
                      <a:pPr algn="ctr"/>
                      <a:r>
                        <a:rPr lang="en-US" dirty="0"/>
                        <a:t>0.17</a:t>
                      </a:r>
                    </a:p>
                  </a:txBody>
                  <a:tcPr/>
                </a:tc>
                <a:tc>
                  <a:txBody>
                    <a:bodyPr/>
                    <a:lstStyle/>
                    <a:p>
                      <a:pPr algn="ctr"/>
                      <a:r>
                        <a:rPr lang="en-US" dirty="0"/>
                        <a:t>-0.07</a:t>
                      </a:r>
                    </a:p>
                  </a:txBody>
                  <a:tcPr/>
                </a:tc>
                <a:tc>
                  <a:txBody>
                    <a:bodyPr/>
                    <a:lstStyle/>
                    <a:p>
                      <a:pPr algn="ctr"/>
                      <a:r>
                        <a:rPr lang="en-US" dirty="0"/>
                        <a:t>0.55</a:t>
                      </a:r>
                    </a:p>
                  </a:txBody>
                  <a:tcPr/>
                </a:tc>
                <a:extLst>
                  <a:ext uri="{0D108BD9-81ED-4DB2-BD59-A6C34878D82A}">
                    <a16:rowId xmlns:a16="http://schemas.microsoft.com/office/drawing/2014/main" val="3061395569"/>
                  </a:ext>
                </a:extLst>
              </a:tr>
              <a:tr h="487983">
                <a:tc>
                  <a:txBody>
                    <a:bodyPr/>
                    <a:lstStyle/>
                    <a:p>
                      <a:pPr algn="ctr"/>
                      <a:r>
                        <a:rPr lang="en-US" b="1" dirty="0"/>
                        <a:t>Boots</a:t>
                      </a:r>
                    </a:p>
                  </a:txBody>
                  <a:tcPr/>
                </a:tc>
                <a:tc>
                  <a:txBody>
                    <a:bodyPr/>
                    <a:lstStyle/>
                    <a:p>
                      <a:pPr algn="ctr"/>
                      <a:r>
                        <a:rPr lang="en-US" dirty="0"/>
                        <a:t>0.03</a:t>
                      </a:r>
                    </a:p>
                  </a:txBody>
                  <a:tcPr/>
                </a:tc>
                <a:tc>
                  <a:txBody>
                    <a:bodyPr/>
                    <a:lstStyle/>
                    <a:p>
                      <a:pPr algn="ctr"/>
                      <a:r>
                        <a:rPr lang="en-US" dirty="0"/>
                        <a:t>0.03</a:t>
                      </a:r>
                    </a:p>
                  </a:txBody>
                  <a:tcPr/>
                </a:tc>
                <a:tc>
                  <a:txBody>
                    <a:bodyPr/>
                    <a:lstStyle/>
                    <a:p>
                      <a:pPr algn="ctr"/>
                      <a:r>
                        <a:rPr lang="en-US" dirty="0"/>
                        <a:t>0.73</a:t>
                      </a:r>
                    </a:p>
                  </a:txBody>
                  <a:tcPr/>
                </a:tc>
                <a:extLst>
                  <a:ext uri="{0D108BD9-81ED-4DB2-BD59-A6C34878D82A}">
                    <a16:rowId xmlns:a16="http://schemas.microsoft.com/office/drawing/2014/main" val="3523155014"/>
                  </a:ext>
                </a:extLst>
              </a:tr>
              <a:tr h="487983">
                <a:tc>
                  <a:txBody>
                    <a:bodyPr/>
                    <a:lstStyle/>
                    <a:p>
                      <a:pPr algn="ctr"/>
                      <a:r>
                        <a:rPr lang="en-US" b="1" dirty="0" err="1"/>
                        <a:t>Hatchts</a:t>
                      </a:r>
                      <a:endParaRPr lang="en-US" b="1" dirty="0"/>
                    </a:p>
                  </a:txBody>
                  <a:tcPr/>
                </a:tc>
                <a:tc>
                  <a:txBody>
                    <a:bodyPr/>
                    <a:lstStyle/>
                    <a:p>
                      <a:pPr algn="ctr"/>
                      <a:r>
                        <a:rPr lang="en-US" dirty="0"/>
                        <a:t>-0.04</a:t>
                      </a:r>
                    </a:p>
                  </a:txBody>
                  <a:tcPr/>
                </a:tc>
                <a:tc>
                  <a:txBody>
                    <a:bodyPr/>
                    <a:lstStyle/>
                    <a:p>
                      <a:pPr algn="ctr"/>
                      <a:r>
                        <a:rPr lang="en-US" dirty="0"/>
                        <a:t>0.00</a:t>
                      </a:r>
                    </a:p>
                  </a:txBody>
                  <a:tcPr/>
                </a:tc>
                <a:tc>
                  <a:txBody>
                    <a:bodyPr/>
                    <a:lstStyle/>
                    <a:p>
                      <a:pPr algn="ctr"/>
                      <a:r>
                        <a:rPr lang="en-US" dirty="0"/>
                        <a:t>0.90</a:t>
                      </a:r>
                    </a:p>
                  </a:txBody>
                  <a:tcPr/>
                </a:tc>
                <a:extLst>
                  <a:ext uri="{0D108BD9-81ED-4DB2-BD59-A6C34878D82A}">
                    <a16:rowId xmlns:a16="http://schemas.microsoft.com/office/drawing/2014/main" val="2590572463"/>
                  </a:ext>
                </a:extLst>
              </a:tr>
            </a:tbl>
          </a:graphicData>
        </a:graphic>
      </p:graphicFrame>
      <p:graphicFrame>
        <p:nvGraphicFramePr>
          <p:cNvPr id="6" name="Table 5">
            <a:extLst>
              <a:ext uri="{FF2B5EF4-FFF2-40B4-BE49-F238E27FC236}">
                <a16:creationId xmlns:a16="http://schemas.microsoft.com/office/drawing/2014/main" id="{AA38F707-8387-4701-B87A-9E4A56376E9B}"/>
              </a:ext>
            </a:extLst>
          </p:cNvPr>
          <p:cNvGraphicFramePr>
            <a:graphicFrameLocks noGrp="1"/>
          </p:cNvGraphicFramePr>
          <p:nvPr>
            <p:extLst>
              <p:ext uri="{D42A27DB-BD31-4B8C-83A1-F6EECF244321}">
                <p14:modId xmlns:p14="http://schemas.microsoft.com/office/powerpoint/2010/main" val="1695505463"/>
              </p:ext>
            </p:extLst>
          </p:nvPr>
        </p:nvGraphicFramePr>
        <p:xfrm>
          <a:off x="838200" y="4618586"/>
          <a:ext cx="4881492" cy="1951932"/>
        </p:xfrm>
        <a:graphic>
          <a:graphicData uri="http://schemas.openxmlformats.org/drawingml/2006/table">
            <a:tbl>
              <a:tblPr firstRow="1" bandRow="1">
                <a:tableStyleId>{9D7B26C5-4107-4FEC-AEDC-1716B250A1EF}</a:tableStyleId>
              </a:tblPr>
              <a:tblGrid>
                <a:gridCol w="1220373">
                  <a:extLst>
                    <a:ext uri="{9D8B030D-6E8A-4147-A177-3AD203B41FA5}">
                      <a16:colId xmlns:a16="http://schemas.microsoft.com/office/drawing/2014/main" val="1403318103"/>
                    </a:ext>
                  </a:extLst>
                </a:gridCol>
                <a:gridCol w="1220373">
                  <a:extLst>
                    <a:ext uri="{9D8B030D-6E8A-4147-A177-3AD203B41FA5}">
                      <a16:colId xmlns:a16="http://schemas.microsoft.com/office/drawing/2014/main" val="1657990447"/>
                    </a:ext>
                  </a:extLst>
                </a:gridCol>
                <a:gridCol w="1220373">
                  <a:extLst>
                    <a:ext uri="{9D8B030D-6E8A-4147-A177-3AD203B41FA5}">
                      <a16:colId xmlns:a16="http://schemas.microsoft.com/office/drawing/2014/main" val="2271959717"/>
                    </a:ext>
                  </a:extLst>
                </a:gridCol>
                <a:gridCol w="1220373">
                  <a:extLst>
                    <a:ext uri="{9D8B030D-6E8A-4147-A177-3AD203B41FA5}">
                      <a16:colId xmlns:a16="http://schemas.microsoft.com/office/drawing/2014/main" val="3555194940"/>
                    </a:ext>
                  </a:extLst>
                </a:gridCol>
              </a:tblGrid>
              <a:tr h="487983">
                <a:tc>
                  <a:txBody>
                    <a:bodyPr/>
                    <a:lstStyle/>
                    <a:p>
                      <a:pPr algn="ctr"/>
                      <a:endParaRPr lang="en-US" b="1" dirty="0"/>
                    </a:p>
                  </a:txBody>
                  <a:tcPr/>
                </a:tc>
                <a:tc>
                  <a:txBody>
                    <a:bodyPr/>
                    <a:lstStyle/>
                    <a:p>
                      <a:pPr algn="ctr"/>
                      <a:r>
                        <a:rPr lang="en-US" dirty="0"/>
                        <a:t>1</a:t>
                      </a:r>
                    </a:p>
                  </a:txBody>
                  <a:tcPr/>
                </a:tc>
                <a:tc>
                  <a:txBody>
                    <a:bodyPr/>
                    <a:lstStyle/>
                    <a:p>
                      <a:pPr algn="ctr"/>
                      <a:r>
                        <a:rPr lang="en-US" dirty="0"/>
                        <a:t>2</a:t>
                      </a:r>
                    </a:p>
                  </a:txBody>
                  <a:tcPr/>
                </a:tc>
                <a:tc>
                  <a:txBody>
                    <a:bodyPr/>
                    <a:lstStyle/>
                    <a:p>
                      <a:pPr algn="ctr"/>
                      <a:r>
                        <a:rPr lang="en-US" dirty="0"/>
                        <a:t>3</a:t>
                      </a:r>
                    </a:p>
                  </a:txBody>
                  <a:tcPr/>
                </a:tc>
                <a:extLst>
                  <a:ext uri="{0D108BD9-81ED-4DB2-BD59-A6C34878D82A}">
                    <a16:rowId xmlns:a16="http://schemas.microsoft.com/office/drawing/2014/main" val="2338727604"/>
                  </a:ext>
                </a:extLst>
              </a:tr>
              <a:tr h="487983">
                <a:tc>
                  <a:txBody>
                    <a:bodyPr/>
                    <a:lstStyle/>
                    <a:p>
                      <a:pPr algn="ctr"/>
                      <a:r>
                        <a:rPr lang="en-US" b="1" dirty="0"/>
                        <a:t>1</a:t>
                      </a:r>
                    </a:p>
                  </a:txBody>
                  <a:tcPr/>
                </a:tc>
                <a:tc>
                  <a:txBody>
                    <a:bodyPr/>
                    <a:lstStyle/>
                    <a:p>
                      <a:pPr algn="ctr"/>
                      <a:r>
                        <a:rPr lang="en-US" dirty="0"/>
                        <a:t>1</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2186327291"/>
                  </a:ext>
                </a:extLst>
              </a:tr>
              <a:tr h="487983">
                <a:tc>
                  <a:txBody>
                    <a:bodyPr/>
                    <a:lstStyle/>
                    <a:p>
                      <a:pPr algn="ctr"/>
                      <a:r>
                        <a:rPr lang="en-US" b="1" dirty="0"/>
                        <a:t>2</a:t>
                      </a:r>
                    </a:p>
                  </a:txBody>
                  <a:tcPr/>
                </a:tc>
                <a:tc>
                  <a:txBody>
                    <a:bodyPr/>
                    <a:lstStyle/>
                    <a:p>
                      <a:pPr algn="ctr"/>
                      <a:r>
                        <a:rPr lang="en-US" dirty="0"/>
                        <a:t>0.59</a:t>
                      </a:r>
                    </a:p>
                  </a:txBody>
                  <a:tcPr/>
                </a:tc>
                <a:tc>
                  <a:txBody>
                    <a:bodyPr/>
                    <a:lstStyle/>
                    <a:p>
                      <a:pPr algn="ctr"/>
                      <a:r>
                        <a:rPr lang="en-US" dirty="0"/>
                        <a:t>1</a:t>
                      </a:r>
                    </a:p>
                  </a:txBody>
                  <a:tcPr/>
                </a:tc>
                <a:tc>
                  <a:txBody>
                    <a:bodyPr/>
                    <a:lstStyle/>
                    <a:p>
                      <a:pPr algn="ctr"/>
                      <a:endParaRPr lang="en-US" dirty="0"/>
                    </a:p>
                  </a:txBody>
                  <a:tcPr/>
                </a:tc>
                <a:extLst>
                  <a:ext uri="{0D108BD9-81ED-4DB2-BD59-A6C34878D82A}">
                    <a16:rowId xmlns:a16="http://schemas.microsoft.com/office/drawing/2014/main" val="1086438309"/>
                  </a:ext>
                </a:extLst>
              </a:tr>
              <a:tr h="487983">
                <a:tc>
                  <a:txBody>
                    <a:bodyPr/>
                    <a:lstStyle/>
                    <a:p>
                      <a:pPr algn="ctr"/>
                      <a:r>
                        <a:rPr lang="en-US" b="1" dirty="0"/>
                        <a:t>3</a:t>
                      </a:r>
                    </a:p>
                  </a:txBody>
                  <a:tcPr/>
                </a:tc>
                <a:tc>
                  <a:txBody>
                    <a:bodyPr/>
                    <a:lstStyle/>
                    <a:p>
                      <a:pPr algn="ctr"/>
                      <a:r>
                        <a:rPr lang="en-US" dirty="0"/>
                        <a:t>0.45</a:t>
                      </a:r>
                    </a:p>
                  </a:txBody>
                  <a:tcPr/>
                </a:tc>
                <a:tc>
                  <a:txBody>
                    <a:bodyPr/>
                    <a:lstStyle/>
                    <a:p>
                      <a:pPr algn="ctr"/>
                      <a:r>
                        <a:rPr lang="en-US" dirty="0"/>
                        <a:t>0.43</a:t>
                      </a:r>
                    </a:p>
                  </a:txBody>
                  <a:tcPr/>
                </a:tc>
                <a:tc>
                  <a:txBody>
                    <a:bodyPr/>
                    <a:lstStyle/>
                    <a:p>
                      <a:pPr algn="ctr"/>
                      <a:r>
                        <a:rPr lang="en-US" dirty="0"/>
                        <a:t>1</a:t>
                      </a:r>
                    </a:p>
                  </a:txBody>
                  <a:tcPr/>
                </a:tc>
                <a:extLst>
                  <a:ext uri="{0D108BD9-81ED-4DB2-BD59-A6C34878D82A}">
                    <a16:rowId xmlns:a16="http://schemas.microsoft.com/office/drawing/2014/main" val="157247889"/>
                  </a:ext>
                </a:extLst>
              </a:tr>
            </a:tbl>
          </a:graphicData>
        </a:graphic>
      </p:graphicFrame>
    </p:spTree>
    <p:extLst>
      <p:ext uri="{BB962C8B-B14F-4D97-AF65-F5344CB8AC3E}">
        <p14:creationId xmlns:p14="http://schemas.microsoft.com/office/powerpoint/2010/main" val="5200279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091A-7ABB-4D9F-91C1-93FDE3472131}"/>
              </a:ext>
            </a:extLst>
          </p:cNvPr>
          <p:cNvSpPr>
            <a:spLocks noGrp="1"/>
          </p:cNvSpPr>
          <p:nvPr>
            <p:ph type="title"/>
          </p:nvPr>
        </p:nvSpPr>
        <p:spPr/>
        <p:txBody>
          <a:bodyPr/>
          <a:lstStyle/>
          <a:p>
            <a:pPr algn="ctr"/>
            <a:r>
              <a:rPr lang="en-US" dirty="0"/>
              <a:t>CF-</a:t>
            </a:r>
            <a:r>
              <a:rPr lang="en-US" dirty="0" err="1"/>
              <a:t>Quartimax</a:t>
            </a:r>
            <a:endParaRPr lang="en-US" dirty="0"/>
          </a:p>
        </p:txBody>
      </p:sp>
      <p:sp>
        <p:nvSpPr>
          <p:cNvPr id="3" name="Content Placeholder 2">
            <a:extLst>
              <a:ext uri="{FF2B5EF4-FFF2-40B4-BE49-F238E27FC236}">
                <a16:creationId xmlns:a16="http://schemas.microsoft.com/office/drawing/2014/main" id="{A43327DC-84BE-495C-8A2F-C82885FE1BF4}"/>
              </a:ext>
            </a:extLst>
          </p:cNvPr>
          <p:cNvSpPr>
            <a:spLocks noGrp="1"/>
          </p:cNvSpPr>
          <p:nvPr>
            <p:ph idx="1"/>
          </p:nvPr>
        </p:nvSpPr>
        <p:spPr/>
        <p:txBody>
          <a:bodyPr>
            <a:normAutofit/>
          </a:bodyPr>
          <a:lstStyle/>
          <a:p>
            <a:endParaRPr lang="en-US" dirty="0"/>
          </a:p>
          <a:p>
            <a:endParaRPr lang="en-US" dirty="0"/>
          </a:p>
          <a:p>
            <a:r>
              <a:rPr lang="en-US" dirty="0"/>
              <a:t>As can be seen, the pattern of loadings is much simpler and easier to interpret. </a:t>
            </a:r>
          </a:p>
          <a:p>
            <a:r>
              <a:rPr lang="en-US" dirty="0"/>
              <a:t>Factors are substantially correlated.</a:t>
            </a:r>
          </a:p>
          <a:p>
            <a:r>
              <a:rPr lang="en-US" dirty="0"/>
              <a:t>Conducting oblique rotation is straightforward in most software. </a:t>
            </a:r>
            <a:br>
              <a:rPr lang="en-US" dirty="0"/>
            </a:br>
            <a:r>
              <a:rPr lang="en-US" dirty="0"/>
              <a:t>Use it! </a:t>
            </a:r>
          </a:p>
          <a:p>
            <a:pPr marL="0" indent="0">
              <a:buNone/>
            </a:pPr>
            <a:r>
              <a:rPr lang="en-US" dirty="0"/>
              <a:t> </a:t>
            </a:r>
          </a:p>
        </p:txBody>
      </p:sp>
    </p:spTree>
    <p:extLst>
      <p:ext uri="{BB962C8B-B14F-4D97-AF65-F5344CB8AC3E}">
        <p14:creationId xmlns:p14="http://schemas.microsoft.com/office/powerpoint/2010/main" val="18167960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091A-7ABB-4D9F-91C1-93FDE3472131}"/>
              </a:ext>
            </a:extLst>
          </p:cNvPr>
          <p:cNvSpPr>
            <a:spLocks noGrp="1"/>
          </p:cNvSpPr>
          <p:nvPr>
            <p:ph type="title"/>
          </p:nvPr>
        </p:nvSpPr>
        <p:spPr/>
        <p:txBody>
          <a:bodyPr/>
          <a:lstStyle/>
          <a:p>
            <a:pPr algn="ctr"/>
            <a:r>
              <a:rPr lang="en-US" dirty="0"/>
              <a:t>Target rotation</a:t>
            </a:r>
          </a:p>
        </p:txBody>
      </p:sp>
      <p:sp>
        <p:nvSpPr>
          <p:cNvPr id="3" name="Content Placeholder 2">
            <a:extLst>
              <a:ext uri="{FF2B5EF4-FFF2-40B4-BE49-F238E27FC236}">
                <a16:creationId xmlns:a16="http://schemas.microsoft.com/office/drawing/2014/main" id="{A43327DC-84BE-495C-8A2F-C82885FE1BF4}"/>
              </a:ext>
            </a:extLst>
          </p:cNvPr>
          <p:cNvSpPr>
            <a:spLocks noGrp="1"/>
          </p:cNvSpPr>
          <p:nvPr>
            <p:ph idx="1"/>
          </p:nvPr>
        </p:nvSpPr>
        <p:spPr/>
        <p:txBody>
          <a:bodyPr>
            <a:normAutofit/>
          </a:bodyPr>
          <a:lstStyle/>
          <a:p>
            <a:r>
              <a:rPr lang="en-US" dirty="0"/>
              <a:t>There is one rotation that can be used in a more confirmatory manner – the target rotation. </a:t>
            </a:r>
          </a:p>
          <a:p>
            <a:endParaRPr lang="en-US" dirty="0"/>
          </a:p>
          <a:p>
            <a:r>
              <a:rPr lang="en-US" dirty="0"/>
              <a:t>One can think of the target rotation as standing between exploratory and confirmatory factor analysis. It is useful when you already have some prior knowledge about the factor loading pattern, but not enough to warrant a fully confirmatory model.  </a:t>
            </a:r>
          </a:p>
          <a:p>
            <a:endParaRPr lang="en-US" dirty="0"/>
          </a:p>
          <a:p>
            <a:r>
              <a:rPr lang="en-US" dirty="0"/>
              <a:t>Can be oblique or orthogonal.</a:t>
            </a:r>
          </a:p>
        </p:txBody>
      </p:sp>
    </p:spTree>
    <p:extLst>
      <p:ext uri="{BB962C8B-B14F-4D97-AF65-F5344CB8AC3E}">
        <p14:creationId xmlns:p14="http://schemas.microsoft.com/office/powerpoint/2010/main" val="7291182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091A-7ABB-4D9F-91C1-93FDE3472131}"/>
              </a:ext>
            </a:extLst>
          </p:cNvPr>
          <p:cNvSpPr>
            <a:spLocks noGrp="1"/>
          </p:cNvSpPr>
          <p:nvPr>
            <p:ph type="title"/>
          </p:nvPr>
        </p:nvSpPr>
        <p:spPr/>
        <p:txBody>
          <a:bodyPr/>
          <a:lstStyle/>
          <a:p>
            <a:pPr algn="ctr"/>
            <a:r>
              <a:rPr lang="en-US" dirty="0"/>
              <a:t>Target rotation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43327DC-84BE-495C-8A2F-C82885FE1BF4}"/>
                  </a:ext>
                </a:extLst>
              </p:cNvPr>
              <p:cNvSpPr>
                <a:spLocks noGrp="1"/>
              </p:cNvSpPr>
              <p:nvPr>
                <p:ph idx="1"/>
              </p:nvPr>
            </p:nvSpPr>
            <p:spPr/>
            <p:txBody>
              <a:bodyPr>
                <a:normAutofit/>
              </a:bodyPr>
              <a:lstStyle/>
              <a:p>
                <a:r>
                  <a:rPr lang="en-US" dirty="0"/>
                  <a:t>The rotation criteria described before are sometimes called </a:t>
                </a:r>
                <a:r>
                  <a:rPr lang="en-US" i="1" dirty="0"/>
                  <a:t>blind rotation</a:t>
                </a:r>
                <a:r>
                  <a:rPr lang="en-US" dirty="0"/>
                  <a:t> as there is no (or little) room for user input. </a:t>
                </a:r>
              </a:p>
              <a:p>
                <a:endParaRPr lang="en-US" dirty="0"/>
              </a:p>
              <a:p>
                <a:r>
                  <a:rPr lang="en-US" dirty="0"/>
                  <a:t>Target rotation, on the other hand, requires input from the user. The analyst sets up a hypothesized pattern of factor loadings, and the software tries to find a loading matrix that is as close as possible (in a least squares sense). </a:t>
                </a:r>
              </a:p>
              <a:p>
                <a:endParaRPr lang="en-US" dirty="0"/>
              </a:p>
              <a:p>
                <a:r>
                  <a:rPr lang="en-US" dirty="0"/>
                  <a:t>The </a:t>
                </a:r>
                <a:r>
                  <a:rPr lang="en-US" i="1" dirty="0"/>
                  <a:t>target matrix</a:t>
                </a:r>
                <a:r>
                  <a:rPr lang="en-US" dirty="0"/>
                  <a:t> has the same dimensions as the loading matrix </a:t>
                </a:r>
                <a14:m>
                  <m:oMath xmlns:m="http://schemas.openxmlformats.org/officeDocument/2006/math">
                    <m:r>
                      <a:rPr lang="el-GR" b="1" i="1">
                        <a:latin typeface="Cambria Math" panose="02040503050406030204" pitchFamily="18" charset="0"/>
                        <a:ea typeface="Cambria Math" panose="02040503050406030204" pitchFamily="18" charset="0"/>
                      </a:rPr>
                      <m:t>𝜦</m:t>
                    </m:r>
                  </m:oMath>
                </a14:m>
                <a:r>
                  <a:rPr lang="en-US" dirty="0"/>
                  <a:t>.</a:t>
                </a:r>
              </a:p>
            </p:txBody>
          </p:sp>
        </mc:Choice>
        <mc:Fallback xmlns="">
          <p:sp>
            <p:nvSpPr>
              <p:cNvPr id="3" name="Content Placeholder 2">
                <a:extLst>
                  <a:ext uri="{FF2B5EF4-FFF2-40B4-BE49-F238E27FC236}">
                    <a16:creationId xmlns:a16="http://schemas.microsoft.com/office/drawing/2014/main" id="{A43327DC-84BE-495C-8A2F-C82885FE1BF4}"/>
                  </a:ext>
                </a:extLst>
              </p:cNvPr>
              <p:cNvSpPr>
                <a:spLocks noGrp="1" noRot="1" noChangeAspect="1" noMove="1" noResize="1" noEditPoints="1" noAdjustHandles="1" noChangeArrowheads="1" noChangeShapeType="1" noTextEdit="1"/>
              </p:cNvSpPr>
              <p:nvPr>
                <p:ph idx="1"/>
              </p:nvPr>
            </p:nvSpPr>
            <p:spPr>
              <a:blipFill>
                <a:blip r:embed="rId2"/>
                <a:stretch>
                  <a:fillRect l="-1043" t="-2241" r="-580"/>
                </a:stretch>
              </a:blipFill>
            </p:spPr>
            <p:txBody>
              <a:bodyPr/>
              <a:lstStyle/>
              <a:p>
                <a:r>
                  <a:rPr lang="en-US">
                    <a:noFill/>
                  </a:rPr>
                  <a:t> </a:t>
                </a:r>
              </a:p>
            </p:txBody>
          </p:sp>
        </mc:Fallback>
      </mc:AlternateContent>
    </p:spTree>
    <p:extLst>
      <p:ext uri="{BB962C8B-B14F-4D97-AF65-F5344CB8AC3E}">
        <p14:creationId xmlns:p14="http://schemas.microsoft.com/office/powerpoint/2010/main" val="15824077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091A-7ABB-4D9F-91C1-93FDE3472131}"/>
              </a:ext>
            </a:extLst>
          </p:cNvPr>
          <p:cNvSpPr>
            <a:spLocks noGrp="1"/>
          </p:cNvSpPr>
          <p:nvPr>
            <p:ph type="title"/>
          </p:nvPr>
        </p:nvSpPr>
        <p:spPr/>
        <p:txBody>
          <a:bodyPr/>
          <a:lstStyle/>
          <a:p>
            <a:pPr algn="ctr"/>
            <a:r>
              <a:rPr lang="en-US" dirty="0"/>
              <a:t>Target rotation</a:t>
            </a:r>
          </a:p>
        </p:txBody>
      </p:sp>
      <p:sp>
        <p:nvSpPr>
          <p:cNvPr id="3" name="Content Placeholder 2">
            <a:extLst>
              <a:ext uri="{FF2B5EF4-FFF2-40B4-BE49-F238E27FC236}">
                <a16:creationId xmlns:a16="http://schemas.microsoft.com/office/drawing/2014/main" id="{A43327DC-84BE-495C-8A2F-C82885FE1BF4}"/>
              </a:ext>
            </a:extLst>
          </p:cNvPr>
          <p:cNvSpPr>
            <a:spLocks noGrp="1"/>
          </p:cNvSpPr>
          <p:nvPr>
            <p:ph idx="1"/>
          </p:nvPr>
        </p:nvSpPr>
        <p:spPr/>
        <p:txBody>
          <a:bodyPr>
            <a:normAutofit/>
          </a:bodyPr>
          <a:lstStyle/>
          <a:p>
            <a:r>
              <a:rPr lang="en-US" dirty="0"/>
              <a:t>Target matrix, CEFA-style:</a:t>
            </a:r>
          </a:p>
          <a:p>
            <a:endParaRPr lang="en-US" dirty="0"/>
          </a:p>
          <a:p>
            <a:endParaRPr lang="en-US" dirty="0"/>
          </a:p>
          <a:p>
            <a:r>
              <a:rPr lang="en-US" dirty="0"/>
              <a:t>0 = loading expected to be small</a:t>
            </a:r>
          </a:p>
          <a:p>
            <a:r>
              <a:rPr lang="en-US" dirty="0"/>
              <a:t>? = unspecified, not small</a:t>
            </a:r>
          </a:p>
          <a:p>
            <a:endParaRPr lang="en-US" dirty="0"/>
          </a:p>
          <a:p>
            <a:r>
              <a:rPr lang="en-US" dirty="0"/>
              <a:t>The sum of squares of loadings</a:t>
            </a:r>
            <a:br>
              <a:rPr lang="en-US" dirty="0"/>
            </a:br>
            <a:r>
              <a:rPr lang="en-US" dirty="0"/>
              <a:t>corresponding to the zeros is</a:t>
            </a:r>
            <a:br>
              <a:rPr lang="en-US" dirty="0"/>
            </a:br>
            <a:r>
              <a:rPr lang="en-US" dirty="0"/>
              <a:t>minimized </a:t>
            </a:r>
          </a:p>
          <a:p>
            <a:pPr marL="0" indent="0">
              <a:buNone/>
            </a:pPr>
            <a:endParaRPr lang="en-US" dirty="0"/>
          </a:p>
          <a:p>
            <a:endParaRPr lang="en-US" dirty="0"/>
          </a:p>
          <a:p>
            <a:pPr marL="0" indent="0">
              <a:buNone/>
            </a:pPr>
            <a:endParaRPr lang="en-US" dirty="0"/>
          </a:p>
        </p:txBody>
      </p:sp>
      <p:graphicFrame>
        <p:nvGraphicFramePr>
          <p:cNvPr id="5" name="Table 4">
            <a:extLst>
              <a:ext uri="{FF2B5EF4-FFF2-40B4-BE49-F238E27FC236}">
                <a16:creationId xmlns:a16="http://schemas.microsoft.com/office/drawing/2014/main" id="{CB187FD2-E3B4-4ADC-A90B-FDA5D5413B37}"/>
              </a:ext>
            </a:extLst>
          </p:cNvPr>
          <p:cNvGraphicFramePr>
            <a:graphicFrameLocks noGrp="1"/>
          </p:cNvGraphicFramePr>
          <p:nvPr>
            <p:extLst>
              <p:ext uri="{D42A27DB-BD31-4B8C-83A1-F6EECF244321}">
                <p14:modId xmlns:p14="http://schemas.microsoft.com/office/powerpoint/2010/main" val="1485626175"/>
              </p:ext>
            </p:extLst>
          </p:nvPr>
        </p:nvGraphicFramePr>
        <p:xfrm>
          <a:off x="6096000" y="1690688"/>
          <a:ext cx="4881492" cy="4879830"/>
        </p:xfrm>
        <a:graphic>
          <a:graphicData uri="http://schemas.openxmlformats.org/drawingml/2006/table">
            <a:tbl>
              <a:tblPr firstRow="1" bandRow="1">
                <a:tableStyleId>{9D7B26C5-4107-4FEC-AEDC-1716B250A1EF}</a:tableStyleId>
              </a:tblPr>
              <a:tblGrid>
                <a:gridCol w="1220373">
                  <a:extLst>
                    <a:ext uri="{9D8B030D-6E8A-4147-A177-3AD203B41FA5}">
                      <a16:colId xmlns:a16="http://schemas.microsoft.com/office/drawing/2014/main" val="1403318103"/>
                    </a:ext>
                  </a:extLst>
                </a:gridCol>
                <a:gridCol w="1220373">
                  <a:extLst>
                    <a:ext uri="{9D8B030D-6E8A-4147-A177-3AD203B41FA5}">
                      <a16:colId xmlns:a16="http://schemas.microsoft.com/office/drawing/2014/main" val="1657990447"/>
                    </a:ext>
                  </a:extLst>
                </a:gridCol>
                <a:gridCol w="1220373">
                  <a:extLst>
                    <a:ext uri="{9D8B030D-6E8A-4147-A177-3AD203B41FA5}">
                      <a16:colId xmlns:a16="http://schemas.microsoft.com/office/drawing/2014/main" val="2271959717"/>
                    </a:ext>
                  </a:extLst>
                </a:gridCol>
                <a:gridCol w="1220373">
                  <a:extLst>
                    <a:ext uri="{9D8B030D-6E8A-4147-A177-3AD203B41FA5}">
                      <a16:colId xmlns:a16="http://schemas.microsoft.com/office/drawing/2014/main" val="3555194940"/>
                    </a:ext>
                  </a:extLst>
                </a:gridCol>
              </a:tblGrid>
              <a:tr h="487983">
                <a:tc>
                  <a:txBody>
                    <a:bodyPr/>
                    <a:lstStyle/>
                    <a:p>
                      <a:pPr algn="ctr"/>
                      <a:endParaRPr lang="en-US" b="1" dirty="0"/>
                    </a:p>
                  </a:txBody>
                  <a:tcPr/>
                </a:tc>
                <a:tc>
                  <a:txBody>
                    <a:bodyPr/>
                    <a:lstStyle/>
                    <a:p>
                      <a:pPr algn="ctr"/>
                      <a:r>
                        <a:rPr lang="en-US" dirty="0"/>
                        <a:t>1</a:t>
                      </a:r>
                    </a:p>
                  </a:txBody>
                  <a:tcPr/>
                </a:tc>
                <a:tc>
                  <a:txBody>
                    <a:bodyPr/>
                    <a:lstStyle/>
                    <a:p>
                      <a:pPr algn="ctr"/>
                      <a:r>
                        <a:rPr lang="en-US" dirty="0"/>
                        <a:t>2</a:t>
                      </a:r>
                    </a:p>
                  </a:txBody>
                  <a:tcPr/>
                </a:tc>
                <a:tc>
                  <a:txBody>
                    <a:bodyPr/>
                    <a:lstStyle/>
                    <a:p>
                      <a:pPr algn="ctr"/>
                      <a:r>
                        <a:rPr lang="en-US" dirty="0"/>
                        <a:t>3</a:t>
                      </a:r>
                    </a:p>
                  </a:txBody>
                  <a:tcPr/>
                </a:tc>
                <a:extLst>
                  <a:ext uri="{0D108BD9-81ED-4DB2-BD59-A6C34878D82A}">
                    <a16:rowId xmlns:a16="http://schemas.microsoft.com/office/drawing/2014/main" val="2338727604"/>
                  </a:ext>
                </a:extLst>
              </a:tr>
              <a:tr h="487983">
                <a:tc>
                  <a:txBody>
                    <a:bodyPr/>
                    <a:lstStyle/>
                    <a:p>
                      <a:pPr algn="ctr"/>
                      <a:r>
                        <a:rPr lang="en-US" b="1" dirty="0" err="1"/>
                        <a:t>WrdMean</a:t>
                      </a:r>
                      <a:endParaRPr lang="en-US" b="1" dirty="0"/>
                    </a:p>
                  </a:txBody>
                  <a:tcPr/>
                </a:tc>
                <a:tc>
                  <a:txBody>
                    <a:bodyPr/>
                    <a:lstStyle/>
                    <a:p>
                      <a:pPr algn="ctr"/>
                      <a:r>
                        <a:rPr lang="en-US" dirty="0"/>
                        <a:t>?</a:t>
                      </a:r>
                    </a:p>
                  </a:txBody>
                  <a:tcPr/>
                </a:tc>
                <a:tc>
                  <a:txBody>
                    <a:bodyPr/>
                    <a:lstStyle/>
                    <a:p>
                      <a:pPr algn="ctr"/>
                      <a:r>
                        <a:rPr lang="en-US" dirty="0"/>
                        <a:t>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0</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extLst>
                  <a:ext uri="{0D108BD9-81ED-4DB2-BD59-A6C34878D82A}">
                    <a16:rowId xmlns:a16="http://schemas.microsoft.com/office/drawing/2014/main" val="2186327291"/>
                  </a:ext>
                </a:extLst>
              </a:tr>
              <a:tr h="487983">
                <a:tc>
                  <a:txBody>
                    <a:bodyPr/>
                    <a:lstStyle/>
                    <a:p>
                      <a:pPr algn="ctr"/>
                      <a:r>
                        <a:rPr lang="en-US" b="1" dirty="0" err="1"/>
                        <a:t>SntComp</a:t>
                      </a:r>
                      <a:endParaRPr lang="en-US" b="1" dirty="0"/>
                    </a:p>
                  </a:txBody>
                  <a:tcPr/>
                </a:tc>
                <a:tc>
                  <a:txBody>
                    <a:bodyPr/>
                    <a:lstStyle/>
                    <a:p>
                      <a:pPr algn="ctr"/>
                      <a:r>
                        <a:rPr lang="en-US" dirty="0"/>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0</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0</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extLst>
                  <a:ext uri="{0D108BD9-81ED-4DB2-BD59-A6C34878D82A}">
                    <a16:rowId xmlns:a16="http://schemas.microsoft.com/office/drawing/2014/main" val="1086438309"/>
                  </a:ext>
                </a:extLst>
              </a:tr>
              <a:tr h="487983">
                <a:tc>
                  <a:txBody>
                    <a:bodyPr/>
                    <a:lstStyle/>
                    <a:p>
                      <a:pPr algn="ctr"/>
                      <a:r>
                        <a:rPr lang="en-US" b="1" dirty="0" err="1"/>
                        <a:t>OddWrds</a:t>
                      </a:r>
                      <a:endParaRPr lang="en-US" b="1" dirty="0"/>
                    </a:p>
                  </a:txBody>
                  <a:tcPr/>
                </a:tc>
                <a:tc>
                  <a:txBody>
                    <a:bodyPr/>
                    <a:lstStyle/>
                    <a:p>
                      <a:pPr algn="ctr"/>
                      <a:r>
                        <a:rPr lang="en-US" dirty="0"/>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0</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extLst>
                  <a:ext uri="{0D108BD9-81ED-4DB2-BD59-A6C34878D82A}">
                    <a16:rowId xmlns:a16="http://schemas.microsoft.com/office/drawing/2014/main" val="157247889"/>
                  </a:ext>
                </a:extLst>
              </a:tr>
              <a:tr h="487983">
                <a:tc>
                  <a:txBody>
                    <a:bodyPr/>
                    <a:lstStyle/>
                    <a:p>
                      <a:pPr algn="ctr"/>
                      <a:r>
                        <a:rPr lang="en-US" b="1" dirty="0" err="1"/>
                        <a:t>MxdArit</a:t>
                      </a:r>
                      <a:endParaRPr lang="en-US"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0</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algn="ctr"/>
                      <a:r>
                        <a:rPr lang="en-US" dirty="0"/>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0</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extLst>
                  <a:ext uri="{0D108BD9-81ED-4DB2-BD59-A6C34878D82A}">
                    <a16:rowId xmlns:a16="http://schemas.microsoft.com/office/drawing/2014/main" val="1081086393"/>
                  </a:ext>
                </a:extLst>
              </a:tr>
              <a:tr h="487983">
                <a:tc>
                  <a:txBody>
                    <a:bodyPr/>
                    <a:lstStyle/>
                    <a:p>
                      <a:pPr algn="ctr"/>
                      <a:r>
                        <a:rPr lang="en-US" b="1" dirty="0" err="1"/>
                        <a:t>Remndrs</a:t>
                      </a:r>
                      <a:endParaRPr lang="en-US"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0</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algn="ctr"/>
                      <a:r>
                        <a:rPr lang="en-US" dirty="0"/>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0</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extLst>
                  <a:ext uri="{0D108BD9-81ED-4DB2-BD59-A6C34878D82A}">
                    <a16:rowId xmlns:a16="http://schemas.microsoft.com/office/drawing/2014/main" val="2713540743"/>
                  </a:ext>
                </a:extLst>
              </a:tr>
              <a:tr h="487983">
                <a:tc>
                  <a:txBody>
                    <a:bodyPr/>
                    <a:lstStyle/>
                    <a:p>
                      <a:pPr algn="ctr"/>
                      <a:r>
                        <a:rPr lang="en-US" b="1" dirty="0" err="1"/>
                        <a:t>MissNum</a:t>
                      </a:r>
                      <a:endParaRPr lang="en-US"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0</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algn="ctr"/>
                      <a:r>
                        <a:rPr lang="en-US" dirty="0"/>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0</a:t>
                      </a:r>
                    </a:p>
                  </a:txBody>
                  <a:tcPr/>
                </a:tc>
                <a:extLst>
                  <a:ext uri="{0D108BD9-81ED-4DB2-BD59-A6C34878D82A}">
                    <a16:rowId xmlns:a16="http://schemas.microsoft.com/office/drawing/2014/main" val="4001018328"/>
                  </a:ext>
                </a:extLst>
              </a:tr>
              <a:tr h="487983">
                <a:tc>
                  <a:txBody>
                    <a:bodyPr/>
                    <a:lstStyle/>
                    <a:p>
                      <a:pPr algn="ctr"/>
                      <a:r>
                        <a:rPr lang="en-US" b="1" dirty="0"/>
                        <a:t>Gloves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0</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0</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algn="ctr"/>
                      <a:r>
                        <a:rPr lang="en-US" dirty="0"/>
                        <a:t>?</a:t>
                      </a:r>
                    </a:p>
                  </a:txBody>
                  <a:tcPr/>
                </a:tc>
                <a:extLst>
                  <a:ext uri="{0D108BD9-81ED-4DB2-BD59-A6C34878D82A}">
                    <a16:rowId xmlns:a16="http://schemas.microsoft.com/office/drawing/2014/main" val="3061395569"/>
                  </a:ext>
                </a:extLst>
              </a:tr>
              <a:tr h="487983">
                <a:tc>
                  <a:txBody>
                    <a:bodyPr/>
                    <a:lstStyle/>
                    <a:p>
                      <a:pPr algn="ctr"/>
                      <a:r>
                        <a:rPr lang="en-US" b="1" dirty="0"/>
                        <a:t>Boots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0</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0</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algn="ctr"/>
                      <a:r>
                        <a:rPr lang="en-US" dirty="0"/>
                        <a:t>?</a:t>
                      </a:r>
                    </a:p>
                  </a:txBody>
                  <a:tcPr/>
                </a:tc>
                <a:extLst>
                  <a:ext uri="{0D108BD9-81ED-4DB2-BD59-A6C34878D82A}">
                    <a16:rowId xmlns:a16="http://schemas.microsoft.com/office/drawing/2014/main" val="3523155014"/>
                  </a:ext>
                </a:extLst>
              </a:tr>
              <a:tr h="487983">
                <a:tc>
                  <a:txBody>
                    <a:bodyPr/>
                    <a:lstStyle/>
                    <a:p>
                      <a:pPr algn="ctr"/>
                      <a:r>
                        <a:rPr lang="en-US" b="1" dirty="0" err="1"/>
                        <a:t>Hatchts</a:t>
                      </a:r>
                      <a:endParaRPr lang="en-US"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0</a:t>
                      </a:r>
                    </a:p>
                  </a:txBody>
                  <a:tcPr/>
                </a:tc>
                <a:tc>
                  <a:txBody>
                    <a:bodyPr/>
                    <a:lstStyle/>
                    <a:p>
                      <a:pPr algn="ctr"/>
                      <a:r>
                        <a:rPr lang="en-US" dirty="0"/>
                        <a:t>?</a:t>
                      </a:r>
                    </a:p>
                  </a:txBody>
                  <a:tcPr/>
                </a:tc>
                <a:extLst>
                  <a:ext uri="{0D108BD9-81ED-4DB2-BD59-A6C34878D82A}">
                    <a16:rowId xmlns:a16="http://schemas.microsoft.com/office/drawing/2014/main" val="2590572463"/>
                  </a:ext>
                </a:extLst>
              </a:tr>
            </a:tbl>
          </a:graphicData>
        </a:graphic>
      </p:graphicFrame>
    </p:spTree>
    <p:extLst>
      <p:ext uri="{BB962C8B-B14F-4D97-AF65-F5344CB8AC3E}">
        <p14:creationId xmlns:p14="http://schemas.microsoft.com/office/powerpoint/2010/main" val="2856029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091A-7ABB-4D9F-91C1-93FDE3472131}"/>
              </a:ext>
            </a:extLst>
          </p:cNvPr>
          <p:cNvSpPr>
            <a:spLocks noGrp="1"/>
          </p:cNvSpPr>
          <p:nvPr>
            <p:ph type="title"/>
          </p:nvPr>
        </p:nvSpPr>
        <p:spPr/>
        <p:txBody>
          <a:bodyPr/>
          <a:lstStyle/>
          <a:p>
            <a:pPr algn="ctr"/>
            <a:r>
              <a:rPr lang="en-US" dirty="0"/>
              <a:t>Introduction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43327DC-84BE-495C-8A2F-C82885FE1BF4}"/>
                  </a:ext>
                </a:extLst>
              </p:cNvPr>
              <p:cNvSpPr>
                <a:spLocks noGrp="1"/>
              </p:cNvSpPr>
              <p:nvPr>
                <p:ph idx="1"/>
              </p:nvPr>
            </p:nvSpPr>
            <p:spPr/>
            <p:txBody>
              <a:bodyPr>
                <a:normAutofit lnSpcReduction="10000"/>
              </a:bodyPr>
              <a:lstStyle/>
              <a:p>
                <a:r>
                  <a:rPr lang="en-US" dirty="0"/>
                  <a:t>To begin with, recall what the factor loading is. In the common factor model:</a:t>
                </a:r>
              </a:p>
              <a:p>
                <a:pPr marL="0" indent="0">
                  <a:buNone/>
                </a:pPr>
                <a14:m>
                  <m:oMathPara xmlns:m="http://schemas.openxmlformats.org/officeDocument/2006/math">
                    <m:oMathParaPr>
                      <m:jc m:val="centerGroup"/>
                    </m:oMathParaPr>
                    <m:oMath xmlns:m="http://schemas.openxmlformats.org/officeDocument/2006/math">
                      <m:r>
                        <a:rPr lang="en-US" b="1" i="1">
                          <a:latin typeface="Cambria Math" panose="02040503050406030204" pitchFamily="18" charset="0"/>
                        </a:rPr>
                        <m:t>𝒙</m:t>
                      </m:r>
                      <m:r>
                        <a:rPr lang="en-US" b="1" i="1">
                          <a:latin typeface="Cambria Math" panose="02040503050406030204" pitchFamily="18" charset="0"/>
                        </a:rPr>
                        <m:t>= </m:t>
                      </m:r>
                      <m:r>
                        <a:rPr lang="en-US" b="1" i="1">
                          <a:latin typeface="Cambria Math" panose="02040503050406030204" pitchFamily="18" charset="0"/>
                          <a:ea typeface="Cambria Math" panose="02040503050406030204" pitchFamily="18" charset="0"/>
                        </a:rPr>
                        <m:t>𝝁</m:t>
                      </m:r>
                      <m:r>
                        <a:rPr lang="en-US" b="1" i="1">
                          <a:latin typeface="Cambria Math" panose="02040503050406030204" pitchFamily="18" charset="0"/>
                          <a:ea typeface="Cambria Math" panose="02040503050406030204" pitchFamily="18" charset="0"/>
                        </a:rPr>
                        <m:t>+ </m:t>
                      </m:r>
                      <m:r>
                        <a:rPr lang="en-US" b="1" i="1">
                          <a:latin typeface="Cambria Math" panose="02040503050406030204" pitchFamily="18" charset="0"/>
                          <a:ea typeface="Cambria Math" panose="02040503050406030204" pitchFamily="18" charset="0"/>
                        </a:rPr>
                        <m:t>𝚲</m:t>
                      </m:r>
                      <m:r>
                        <a:rPr lang="en-US" b="1" i="1">
                          <a:latin typeface="Cambria Math" panose="02040503050406030204" pitchFamily="18" charset="0"/>
                          <a:ea typeface="Cambria Math" panose="02040503050406030204" pitchFamily="18" charset="0"/>
                        </a:rPr>
                        <m:t>𝒛</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𝒖</m:t>
                      </m:r>
                    </m:oMath>
                  </m:oMathPara>
                </a14:m>
                <a:endParaRPr lang="en-US" b="1" dirty="0"/>
              </a:p>
              <a:p>
                <a:pPr marL="0" indent="0">
                  <a:buNone/>
                </a:pPr>
                <a:endParaRPr lang="en-US" dirty="0"/>
              </a:p>
              <a:p>
                <a:pPr marL="0" indent="0">
                  <a:buNone/>
                </a:pPr>
                <a:r>
                  <a:rPr lang="en-US" dirty="0"/>
                  <a:t>…the factor loadings are regression coefficients, predicting the value of the manifest (dependent) variable from the value of the latent (independent) variable(s). </a:t>
                </a:r>
              </a:p>
              <a:p>
                <a:pPr marL="0" indent="0">
                  <a:buNone/>
                </a:pPr>
                <a:endParaRPr lang="en-US" dirty="0"/>
              </a:p>
              <a:p>
                <a:pPr marL="0" indent="0">
                  <a:buNone/>
                </a:pPr>
                <a:r>
                  <a:rPr lang="en-US" dirty="0"/>
                  <a:t>Example from earlier slides:</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3</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𝜇</m:t>
                          </m:r>
                        </m:e>
                        <m:sub>
                          <m:r>
                            <a:rPr lang="en-US" i="1">
                              <a:latin typeface="Cambria Math" panose="02040503050406030204" pitchFamily="18" charset="0"/>
                            </a:rPr>
                            <m:t>3</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𝜆</m:t>
                          </m:r>
                        </m:e>
                        <m:sub>
                          <m:r>
                            <a:rPr lang="en-US" i="1">
                              <a:latin typeface="Cambria Math" panose="02040503050406030204" pitchFamily="18" charset="0"/>
                            </a:rPr>
                            <m:t>31</m:t>
                          </m:r>
                        </m:sub>
                      </m:sSub>
                      <m:sSub>
                        <m:sSubPr>
                          <m:ctrlPr>
                            <a:rPr lang="en-US" i="1">
                              <a:latin typeface="Cambria Math" panose="02040503050406030204" pitchFamily="18" charset="0"/>
                            </a:rPr>
                          </m:ctrlPr>
                        </m:sSubPr>
                        <m:e>
                          <m:r>
                            <a:rPr lang="en-US" i="1">
                              <a:latin typeface="Cambria Math" panose="02040503050406030204" pitchFamily="18" charset="0"/>
                            </a:rPr>
                            <m:t>𝑧</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𝜆</m:t>
                          </m:r>
                        </m:e>
                        <m:sub>
                          <m:r>
                            <a:rPr lang="en-US" i="1">
                              <a:latin typeface="Cambria Math" panose="02040503050406030204" pitchFamily="18" charset="0"/>
                            </a:rPr>
                            <m:t>32</m:t>
                          </m:r>
                        </m:sub>
                      </m:sSub>
                      <m:sSub>
                        <m:sSubPr>
                          <m:ctrlPr>
                            <a:rPr lang="en-US" i="1">
                              <a:latin typeface="Cambria Math" panose="02040503050406030204" pitchFamily="18" charset="0"/>
                            </a:rPr>
                          </m:ctrlPr>
                        </m:sSubPr>
                        <m:e>
                          <m:r>
                            <a:rPr lang="en-US" i="1">
                              <a:latin typeface="Cambria Math" panose="02040503050406030204" pitchFamily="18" charset="0"/>
                            </a:rPr>
                            <m:t>𝑧</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𝜆</m:t>
                          </m:r>
                        </m:e>
                        <m:sub>
                          <m:r>
                            <a:rPr lang="en-US" i="1">
                              <a:latin typeface="Cambria Math" panose="02040503050406030204" pitchFamily="18" charset="0"/>
                            </a:rPr>
                            <m:t>33</m:t>
                          </m:r>
                        </m:sub>
                      </m:sSub>
                      <m:sSub>
                        <m:sSubPr>
                          <m:ctrlPr>
                            <a:rPr lang="en-US" i="1">
                              <a:latin typeface="Cambria Math" panose="02040503050406030204" pitchFamily="18" charset="0"/>
                            </a:rPr>
                          </m:ctrlPr>
                        </m:sSubPr>
                        <m:e>
                          <m:r>
                            <a:rPr lang="en-US" i="1">
                              <a:latin typeface="Cambria Math" panose="02040503050406030204" pitchFamily="18" charset="0"/>
                            </a:rPr>
                            <m:t>𝑧</m:t>
                          </m:r>
                        </m:e>
                        <m:sub>
                          <m:r>
                            <a:rPr lang="en-US" i="1">
                              <a:latin typeface="Cambria Math" panose="02040503050406030204" pitchFamily="18" charset="0"/>
                            </a:rPr>
                            <m:t>3</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3</m:t>
                          </m:r>
                        </m:sub>
                      </m:sSub>
                    </m:oMath>
                  </m:oMathPara>
                </a14:m>
                <a:endParaRPr lang="en-US" dirty="0"/>
              </a:p>
            </p:txBody>
          </p:sp>
        </mc:Choice>
        <mc:Fallback xmlns="">
          <p:sp>
            <p:nvSpPr>
              <p:cNvPr id="3" name="Content Placeholder 2">
                <a:extLst>
                  <a:ext uri="{FF2B5EF4-FFF2-40B4-BE49-F238E27FC236}">
                    <a16:creationId xmlns:a16="http://schemas.microsoft.com/office/drawing/2014/main" id="{A43327DC-84BE-495C-8A2F-C82885FE1BF4}"/>
                  </a:ext>
                </a:extLst>
              </p:cNvPr>
              <p:cNvSpPr>
                <a:spLocks noGrp="1" noRot="1" noChangeAspect="1" noMove="1" noResize="1" noEditPoints="1" noAdjustHandles="1" noChangeArrowheads="1" noChangeShapeType="1" noTextEdit="1"/>
              </p:cNvSpPr>
              <p:nvPr>
                <p:ph idx="1"/>
              </p:nvPr>
            </p:nvSpPr>
            <p:spPr>
              <a:blipFill>
                <a:blip r:embed="rId2"/>
                <a:stretch>
                  <a:fillRect l="-1217" t="-3081" r="-754"/>
                </a:stretch>
              </a:blipFill>
            </p:spPr>
            <p:txBody>
              <a:bodyPr/>
              <a:lstStyle/>
              <a:p>
                <a:r>
                  <a:rPr lang="en-US">
                    <a:noFill/>
                  </a:rPr>
                  <a:t> </a:t>
                </a:r>
              </a:p>
            </p:txBody>
          </p:sp>
        </mc:Fallback>
      </mc:AlternateContent>
    </p:spTree>
    <p:extLst>
      <p:ext uri="{BB962C8B-B14F-4D97-AF65-F5344CB8AC3E}">
        <p14:creationId xmlns:p14="http://schemas.microsoft.com/office/powerpoint/2010/main" val="40377970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091A-7ABB-4D9F-91C1-93FDE3472131}"/>
              </a:ext>
            </a:extLst>
          </p:cNvPr>
          <p:cNvSpPr>
            <a:spLocks noGrp="1"/>
          </p:cNvSpPr>
          <p:nvPr>
            <p:ph type="title"/>
          </p:nvPr>
        </p:nvSpPr>
        <p:spPr/>
        <p:txBody>
          <a:bodyPr/>
          <a:lstStyle/>
          <a:p>
            <a:pPr algn="ctr"/>
            <a:r>
              <a:rPr lang="en-US" dirty="0"/>
              <a:t>Some final points</a:t>
            </a:r>
          </a:p>
        </p:txBody>
      </p:sp>
      <p:sp>
        <p:nvSpPr>
          <p:cNvPr id="3" name="Content Placeholder 2">
            <a:extLst>
              <a:ext uri="{FF2B5EF4-FFF2-40B4-BE49-F238E27FC236}">
                <a16:creationId xmlns:a16="http://schemas.microsoft.com/office/drawing/2014/main" id="{A43327DC-84BE-495C-8A2F-C82885FE1BF4}"/>
              </a:ext>
            </a:extLst>
          </p:cNvPr>
          <p:cNvSpPr>
            <a:spLocks noGrp="1"/>
          </p:cNvSpPr>
          <p:nvPr>
            <p:ph idx="1"/>
          </p:nvPr>
        </p:nvSpPr>
        <p:spPr/>
        <p:txBody>
          <a:bodyPr>
            <a:normAutofit/>
          </a:bodyPr>
          <a:lstStyle/>
          <a:p>
            <a:r>
              <a:rPr lang="en-US" dirty="0"/>
              <a:t>Use the CF family, and do oblique rotations. I really don’t see a lot of sense in performing orthogonal rotations. </a:t>
            </a:r>
          </a:p>
          <a:p>
            <a:endParaRPr lang="en-US" dirty="0"/>
          </a:p>
          <a:p>
            <a:r>
              <a:rPr lang="en-US" dirty="0"/>
              <a:t>Try out multiple oblique rotations – CF-</a:t>
            </a:r>
            <a:r>
              <a:rPr lang="en-US" dirty="0" err="1"/>
              <a:t>Quartimax</a:t>
            </a:r>
            <a:r>
              <a:rPr lang="en-US" dirty="0"/>
              <a:t>, CF-Varimax…</a:t>
            </a:r>
          </a:p>
          <a:p>
            <a:endParaRPr lang="en-US" dirty="0"/>
          </a:p>
          <a:p>
            <a:r>
              <a:rPr lang="en-US" dirty="0"/>
              <a:t>If you have a bit of an idea on what you expect, you might want to try using (oblique) target rotation. CEFA can do it, and this method </a:t>
            </a:r>
            <a:r>
              <a:rPr lang="en-US"/>
              <a:t>is pretty under-utilized </a:t>
            </a:r>
            <a:r>
              <a:rPr lang="en-US" dirty="0"/>
              <a:t>in applied research. </a:t>
            </a:r>
          </a:p>
        </p:txBody>
      </p:sp>
    </p:spTree>
    <p:extLst>
      <p:ext uri="{BB962C8B-B14F-4D97-AF65-F5344CB8AC3E}">
        <p14:creationId xmlns:p14="http://schemas.microsoft.com/office/powerpoint/2010/main" val="2173426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091A-7ABB-4D9F-91C1-93FDE3472131}"/>
              </a:ext>
            </a:extLst>
          </p:cNvPr>
          <p:cNvSpPr>
            <a:spLocks noGrp="1"/>
          </p:cNvSpPr>
          <p:nvPr>
            <p:ph type="title"/>
          </p:nvPr>
        </p:nvSpPr>
        <p:spPr/>
        <p:txBody>
          <a:bodyPr/>
          <a:lstStyle/>
          <a:p>
            <a:pPr algn="ctr"/>
            <a:r>
              <a:rPr lang="en-US" dirty="0"/>
              <a:t>Introduction</a:t>
            </a:r>
          </a:p>
        </p:txBody>
      </p:sp>
      <p:sp>
        <p:nvSpPr>
          <p:cNvPr id="3" name="Content Placeholder 2">
            <a:extLst>
              <a:ext uri="{FF2B5EF4-FFF2-40B4-BE49-F238E27FC236}">
                <a16:creationId xmlns:a16="http://schemas.microsoft.com/office/drawing/2014/main" id="{A43327DC-84BE-495C-8A2F-C82885FE1BF4}"/>
              </a:ext>
            </a:extLst>
          </p:cNvPr>
          <p:cNvSpPr>
            <a:spLocks noGrp="1"/>
          </p:cNvSpPr>
          <p:nvPr>
            <p:ph idx="1"/>
          </p:nvPr>
        </p:nvSpPr>
        <p:spPr/>
        <p:txBody>
          <a:bodyPr>
            <a:normAutofit/>
          </a:bodyPr>
          <a:lstStyle/>
          <a:p>
            <a:r>
              <a:rPr lang="en-US" dirty="0"/>
              <a:t>When we formulate a factor analysis model, one of the things we do is interpreting the factors – giving them meaning</a:t>
            </a:r>
          </a:p>
          <a:p>
            <a:r>
              <a:rPr lang="en-US" dirty="0"/>
              <a:t>We rely on the structure of loadings to get a sense of what the factor might represent</a:t>
            </a:r>
          </a:p>
          <a:p>
            <a:endParaRPr lang="en-US" dirty="0"/>
          </a:p>
          <a:p>
            <a:r>
              <a:rPr lang="en-US" dirty="0"/>
              <a:t>This endeavor is greatly simplified if most of the loadings corresponding to a manifest variable </a:t>
            </a:r>
            <a:r>
              <a:rPr lang="en-US" i="1" dirty="0"/>
              <a:t>j</a:t>
            </a:r>
            <a:r>
              <a:rPr lang="en-US" dirty="0"/>
              <a:t> are zero or close to zero </a:t>
            </a:r>
            <a:br>
              <a:rPr lang="en-US" dirty="0"/>
            </a:br>
            <a:r>
              <a:rPr lang="en-US" dirty="0"/>
              <a:t>(which mean</a:t>
            </a:r>
            <a:r>
              <a:rPr lang="cs-CZ" dirty="0"/>
              <a:t>s</a:t>
            </a:r>
            <a:r>
              <a:rPr lang="en-US" dirty="0"/>
              <a:t> that the MV is influenced only by a small number of factors)</a:t>
            </a:r>
          </a:p>
        </p:txBody>
      </p:sp>
    </p:spTree>
    <p:extLst>
      <p:ext uri="{BB962C8B-B14F-4D97-AF65-F5344CB8AC3E}">
        <p14:creationId xmlns:p14="http://schemas.microsoft.com/office/powerpoint/2010/main" val="2152352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091A-7ABB-4D9F-91C1-93FDE3472131}"/>
              </a:ext>
            </a:extLst>
          </p:cNvPr>
          <p:cNvSpPr>
            <a:spLocks noGrp="1"/>
          </p:cNvSpPr>
          <p:nvPr>
            <p:ph type="title"/>
          </p:nvPr>
        </p:nvSpPr>
        <p:spPr/>
        <p:txBody>
          <a:bodyPr/>
          <a:lstStyle/>
          <a:p>
            <a:pPr algn="ctr"/>
            <a:r>
              <a:rPr lang="en-US" dirty="0"/>
              <a:t>Introduction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A43327DC-84BE-495C-8A2F-C82885FE1BF4}"/>
                  </a:ext>
                </a:extLst>
              </p:cNvPr>
              <p:cNvSpPr>
                <a:spLocks noGrp="1"/>
              </p:cNvSpPr>
              <p:nvPr>
                <p:ph idx="1"/>
              </p:nvPr>
            </p:nvSpPr>
            <p:spPr/>
            <p:txBody>
              <a:bodyPr>
                <a:normAutofit/>
              </a:bodyPr>
              <a:lstStyle/>
              <a:p>
                <a:r>
                  <a:rPr lang="en-US" dirty="0"/>
                  <a:t>When we want to understand a factor, we look at the column of factor loadings in </a:t>
                </a:r>
                <a14:m>
                  <m:oMath xmlns:m="http://schemas.openxmlformats.org/officeDocument/2006/math">
                    <m:r>
                      <a:rPr lang="el-GR" b="1" i="1">
                        <a:latin typeface="Cambria Math" panose="02040503050406030204" pitchFamily="18" charset="0"/>
                        <a:ea typeface="Cambria Math" panose="02040503050406030204" pitchFamily="18" charset="0"/>
                      </a:rPr>
                      <m:t>𝜦</m:t>
                    </m:r>
                  </m:oMath>
                </a14:m>
                <a:r>
                  <a:rPr lang="en-US" dirty="0"/>
                  <a:t> that corresponds to that factor, and we look at a characteristic or a property that is shared by the manifest variables that have high loadings on the factor. </a:t>
                </a:r>
              </a:p>
              <a:p>
                <a:endParaRPr lang="en-US" dirty="0"/>
              </a:p>
              <a:p>
                <a:r>
                  <a:rPr lang="en-US" dirty="0"/>
                  <a:t>This allows us to “name” the factor – infer on its nature or meaning through observing which MVs it strongly affects (…and which MVs it does not)</a:t>
                </a:r>
              </a:p>
            </p:txBody>
          </p:sp>
        </mc:Choice>
        <mc:Fallback>
          <p:sp>
            <p:nvSpPr>
              <p:cNvPr id="3" name="Content Placeholder 2">
                <a:extLst>
                  <a:ext uri="{FF2B5EF4-FFF2-40B4-BE49-F238E27FC236}">
                    <a16:creationId xmlns:a16="http://schemas.microsoft.com/office/drawing/2014/main" id="{A43327DC-84BE-495C-8A2F-C82885FE1BF4}"/>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2354631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091A-7ABB-4D9F-91C1-93FDE3472131}"/>
              </a:ext>
            </a:extLst>
          </p:cNvPr>
          <p:cNvSpPr>
            <a:spLocks noGrp="1"/>
          </p:cNvSpPr>
          <p:nvPr>
            <p:ph type="title"/>
          </p:nvPr>
        </p:nvSpPr>
        <p:spPr/>
        <p:txBody>
          <a:bodyPr/>
          <a:lstStyle/>
          <a:p>
            <a:pPr algn="ctr"/>
            <a:r>
              <a:rPr lang="en-US" dirty="0"/>
              <a:t>Orthogonal rotations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43327DC-84BE-495C-8A2F-C82885FE1BF4}"/>
                  </a:ext>
                </a:extLst>
              </p:cNvPr>
              <p:cNvSpPr>
                <a:spLocks noGrp="1"/>
              </p:cNvSpPr>
              <p:nvPr>
                <p:ph idx="1"/>
              </p:nvPr>
            </p:nvSpPr>
            <p:spPr/>
            <p:txBody>
              <a:bodyPr>
                <a:normAutofit/>
              </a:bodyPr>
              <a:lstStyle/>
              <a:p>
                <a:r>
                  <a:rPr lang="en-US" dirty="0"/>
                  <a:t>Previously, we have discussed the issue of rotational indeterminacy.</a:t>
                </a:r>
              </a:p>
              <a:p>
                <a:endParaRPr lang="en-US" dirty="0"/>
              </a:p>
              <a:p>
                <a:r>
                  <a:rPr lang="en-US" dirty="0"/>
                  <a:t>If </a:t>
                </a:r>
                <a14:m>
                  <m:oMath xmlns:m="http://schemas.openxmlformats.org/officeDocument/2006/math">
                    <m:r>
                      <a:rPr lang="en-US" b="1">
                        <a:latin typeface="Cambria Math" panose="02040503050406030204" pitchFamily="18" charset="0"/>
                      </a:rPr>
                      <m:t>𝐏</m:t>
                    </m:r>
                    <m:r>
                      <a:rPr lang="en-US" b="1">
                        <a:latin typeface="Cambria Math" panose="02040503050406030204" pitchFamily="18" charset="0"/>
                      </a:rPr>
                      <m:t>= </m:t>
                    </m:r>
                    <m:sSub>
                      <m:sSubPr>
                        <m:ctrlPr>
                          <a:rPr lang="en-US" b="1" i="1">
                            <a:latin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𝚲</m:t>
                        </m:r>
                      </m:e>
                      <m:sub>
                        <m:r>
                          <a:rPr lang="en-US" b="1" i="1">
                            <a:latin typeface="Cambria Math" panose="02040503050406030204" pitchFamily="18" charset="0"/>
                          </a:rPr>
                          <m:t>𝟏</m:t>
                        </m:r>
                      </m:sub>
                    </m:sSub>
                    <m:sSubSup>
                      <m:sSubSupPr>
                        <m:ctrlPr>
                          <a:rPr lang="en-US" b="1" i="1">
                            <a:latin typeface="Cambria Math" panose="02040503050406030204" pitchFamily="18" charset="0"/>
                          </a:rPr>
                        </m:ctrlPr>
                      </m:sSubSupPr>
                      <m:e>
                        <m:r>
                          <a:rPr lang="en-US" b="1" i="1">
                            <a:latin typeface="Cambria Math" panose="02040503050406030204" pitchFamily="18" charset="0"/>
                            <a:ea typeface="Cambria Math" panose="02040503050406030204" pitchFamily="18" charset="0"/>
                          </a:rPr>
                          <m:t>𝚲</m:t>
                        </m:r>
                      </m:e>
                      <m:sub>
                        <m:r>
                          <a:rPr lang="en-US" b="1" i="1">
                            <a:latin typeface="Cambria Math" panose="02040503050406030204" pitchFamily="18" charset="0"/>
                          </a:rPr>
                          <m:t>𝟏</m:t>
                        </m:r>
                      </m:sub>
                      <m:sup>
                        <m:r>
                          <a:rPr lang="en-US" b="1" i="1">
                            <a:latin typeface="Cambria Math" panose="02040503050406030204" pitchFamily="18" charset="0"/>
                          </a:rPr>
                          <m:t>′</m:t>
                        </m:r>
                      </m:sup>
                    </m:sSubSup>
                    <m:r>
                      <a:rPr lang="en-US" b="1" i="1">
                        <a:latin typeface="Cambria Math" panose="02040503050406030204" pitchFamily="18" charset="0"/>
                      </a:rPr>
                      <m:t>+</m:t>
                    </m:r>
                    <m:sSub>
                      <m:sSubPr>
                        <m:ctrlPr>
                          <a:rPr lang="en-US" b="1" i="1">
                            <a:latin typeface="Cambria Math" panose="02040503050406030204" pitchFamily="18" charset="0"/>
                          </a:rPr>
                        </m:ctrlPr>
                      </m:sSubPr>
                      <m:e>
                        <m:r>
                          <a:rPr lang="en-US" b="1">
                            <a:latin typeface="Cambria Math" panose="02040503050406030204" pitchFamily="18" charset="0"/>
                          </a:rPr>
                          <m:t>𝐃</m:t>
                        </m:r>
                      </m:e>
                      <m:sub>
                        <m:r>
                          <a:rPr lang="en-US" b="1" i="1">
                            <a:latin typeface="Cambria Math" panose="02040503050406030204" pitchFamily="18" charset="0"/>
                            <a:ea typeface="Cambria Math" panose="02040503050406030204" pitchFamily="18" charset="0"/>
                          </a:rPr>
                          <m:t>𝝍</m:t>
                        </m:r>
                      </m:sub>
                    </m:sSub>
                    <m:r>
                      <a:rPr lang="en-US" b="1" i="1">
                        <a:latin typeface="Cambria Math" panose="02040503050406030204" pitchFamily="18" charset="0"/>
                        <a:ea typeface="Cambria Math" panose="02040503050406030204" pitchFamily="18" charset="0"/>
                      </a:rPr>
                      <m:t> </m:t>
                    </m:r>
                  </m:oMath>
                </a14:m>
                <a:r>
                  <a:rPr lang="en-US" dirty="0"/>
                  <a:t>then we can find other loading matrices:</a:t>
                </a:r>
              </a:p>
              <a:p>
                <a:pPr marL="0" indent="0" algn="ctr">
                  <a:buNone/>
                </a:pP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𝚲</m:t>
                        </m:r>
                      </m:e>
                      <m:sub>
                        <m:r>
                          <a:rPr lang="en-US" b="1" i="1">
                            <a:latin typeface="Cambria Math" panose="02040503050406030204" pitchFamily="18" charset="0"/>
                            <a:ea typeface="Cambria Math" panose="02040503050406030204" pitchFamily="18" charset="0"/>
                          </a:rPr>
                          <m:t>𝟐</m:t>
                        </m:r>
                      </m:sub>
                    </m:sSub>
                  </m:oMath>
                </a14:m>
                <a:r>
                  <a:rPr lang="en-US" dirty="0"/>
                  <a:t> =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𝚲</m:t>
                        </m:r>
                      </m:e>
                      <m:sub>
                        <m:r>
                          <a:rPr lang="en-US" b="1" i="1">
                            <a:latin typeface="Cambria Math" panose="02040503050406030204" pitchFamily="18" charset="0"/>
                          </a:rPr>
                          <m:t>𝟏</m:t>
                        </m:r>
                      </m:sub>
                    </m:sSub>
                    <m:r>
                      <a:rPr lang="en-US" b="1">
                        <a:latin typeface="Cambria Math" panose="02040503050406030204" pitchFamily="18" charset="0"/>
                      </a:rPr>
                      <m:t>𝐓</m:t>
                    </m:r>
                  </m:oMath>
                </a14:m>
                <a:endParaRPr lang="en-US" dirty="0"/>
              </a:p>
              <a:p>
                <a:pPr marL="0" indent="0">
                  <a:buNone/>
                </a:pPr>
                <a:r>
                  <a:rPr lang="en-US" dirty="0"/>
                  <a:t>such that</a:t>
                </a:r>
              </a:p>
              <a:p>
                <a:pPr marL="0" indent="0" algn="ctr">
                  <a:buNone/>
                </a:pPr>
                <a14:m>
                  <m:oMath xmlns:m="http://schemas.openxmlformats.org/officeDocument/2006/math">
                    <m:r>
                      <a:rPr lang="en-US" b="1">
                        <a:latin typeface="Cambria Math" panose="02040503050406030204" pitchFamily="18" charset="0"/>
                      </a:rPr>
                      <m:t>𝐏</m:t>
                    </m:r>
                    <m:r>
                      <a:rPr lang="en-US" b="1">
                        <a:latin typeface="Cambria Math" panose="02040503050406030204" pitchFamily="18" charset="0"/>
                      </a:rPr>
                      <m:t>= </m:t>
                    </m:r>
                    <m:sSub>
                      <m:sSubPr>
                        <m:ctrlPr>
                          <a:rPr lang="en-US" b="1" i="1">
                            <a:latin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𝚲</m:t>
                        </m:r>
                      </m:e>
                      <m:sub>
                        <m:r>
                          <a:rPr lang="en-US" b="1" i="1">
                            <a:latin typeface="Cambria Math" panose="02040503050406030204" pitchFamily="18" charset="0"/>
                          </a:rPr>
                          <m:t>𝟏</m:t>
                        </m:r>
                      </m:sub>
                    </m:sSub>
                    <m:sSubSup>
                      <m:sSubSupPr>
                        <m:ctrlPr>
                          <a:rPr lang="en-US" b="1" i="1">
                            <a:latin typeface="Cambria Math" panose="02040503050406030204" pitchFamily="18" charset="0"/>
                          </a:rPr>
                        </m:ctrlPr>
                      </m:sSubSupPr>
                      <m:e>
                        <m:r>
                          <a:rPr lang="en-US" b="1" i="1">
                            <a:latin typeface="Cambria Math" panose="02040503050406030204" pitchFamily="18" charset="0"/>
                            <a:ea typeface="Cambria Math" panose="02040503050406030204" pitchFamily="18" charset="0"/>
                          </a:rPr>
                          <m:t>𝚲</m:t>
                        </m:r>
                      </m:e>
                      <m:sub>
                        <m:r>
                          <a:rPr lang="en-US" b="1" i="1">
                            <a:latin typeface="Cambria Math" panose="02040503050406030204" pitchFamily="18" charset="0"/>
                          </a:rPr>
                          <m:t>𝟏</m:t>
                        </m:r>
                      </m:sub>
                      <m:sup>
                        <m:r>
                          <a:rPr lang="en-US" b="1" i="1">
                            <a:latin typeface="Cambria Math" panose="02040503050406030204" pitchFamily="18" charset="0"/>
                          </a:rPr>
                          <m:t>′</m:t>
                        </m:r>
                      </m:sup>
                    </m:sSubSup>
                    <m:r>
                      <a:rPr lang="en-US" b="1" i="1">
                        <a:latin typeface="Cambria Math" panose="02040503050406030204" pitchFamily="18" charset="0"/>
                      </a:rPr>
                      <m:t>+</m:t>
                    </m:r>
                    <m:sSub>
                      <m:sSubPr>
                        <m:ctrlPr>
                          <a:rPr lang="en-US" b="1" i="1">
                            <a:latin typeface="Cambria Math" panose="02040503050406030204" pitchFamily="18" charset="0"/>
                          </a:rPr>
                        </m:ctrlPr>
                      </m:sSubPr>
                      <m:e>
                        <m:r>
                          <a:rPr lang="en-US" b="1">
                            <a:latin typeface="Cambria Math" panose="02040503050406030204" pitchFamily="18" charset="0"/>
                          </a:rPr>
                          <m:t>𝐃</m:t>
                        </m:r>
                      </m:e>
                      <m:sub>
                        <m:r>
                          <a:rPr lang="en-US" b="1" i="1">
                            <a:latin typeface="Cambria Math" panose="02040503050406030204" pitchFamily="18" charset="0"/>
                            <a:ea typeface="Cambria Math" panose="02040503050406030204" pitchFamily="18" charset="0"/>
                          </a:rPr>
                          <m:t>𝝍</m:t>
                        </m:r>
                      </m:sub>
                    </m:sSub>
                    <m:r>
                      <a:rPr lang="en-US" b="1" i="1" smtClean="0">
                        <a:latin typeface="Cambria Math" panose="02040503050406030204" pitchFamily="18" charset="0"/>
                        <a:ea typeface="Cambria Math" panose="02040503050406030204" pitchFamily="18" charset="0"/>
                      </a:rPr>
                      <m:t>=</m:t>
                    </m:r>
                  </m:oMath>
                </a14:m>
                <a:r>
                  <a:rPr lang="en-US" b="1" dirty="0"/>
                  <a:t>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𝚲</m:t>
                        </m:r>
                      </m:e>
                      <m:sub>
                        <m:r>
                          <a:rPr lang="en-US" b="1" i="1">
                            <a:latin typeface="Cambria Math" panose="02040503050406030204" pitchFamily="18" charset="0"/>
                          </a:rPr>
                          <m:t>𝟏</m:t>
                        </m:r>
                      </m:sub>
                    </m:sSub>
                    <m:r>
                      <a:rPr lang="en-US" b="1">
                        <a:latin typeface="Cambria Math" panose="02040503050406030204" pitchFamily="18" charset="0"/>
                      </a:rPr>
                      <m:t>𝐓𝐓</m:t>
                    </m:r>
                    <m:r>
                      <a:rPr lang="en-US" b="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𝚲</m:t>
                        </m:r>
                      </m:e>
                      <m:sub>
                        <m:r>
                          <a:rPr lang="en-US" b="1" i="1">
                            <a:latin typeface="Cambria Math" panose="02040503050406030204" pitchFamily="18" charset="0"/>
                          </a:rPr>
                          <m:t>𝟏</m:t>
                        </m:r>
                      </m:sub>
                    </m:sSub>
                    <m:r>
                      <a:rPr lang="en-US" b="1" i="1">
                        <a:latin typeface="Cambria Math" panose="02040503050406030204" pitchFamily="18" charset="0"/>
                      </a:rPr>
                      <m:t>′+</m:t>
                    </m:r>
                    <m:sSub>
                      <m:sSubPr>
                        <m:ctrlPr>
                          <a:rPr lang="en-US" b="1" i="1">
                            <a:latin typeface="Cambria Math" panose="02040503050406030204" pitchFamily="18" charset="0"/>
                          </a:rPr>
                        </m:ctrlPr>
                      </m:sSubPr>
                      <m:e>
                        <m:r>
                          <a:rPr lang="en-US" b="1">
                            <a:latin typeface="Cambria Math" panose="02040503050406030204" pitchFamily="18" charset="0"/>
                          </a:rPr>
                          <m:t>𝐃</m:t>
                        </m:r>
                      </m:e>
                      <m:sub>
                        <m:r>
                          <a:rPr lang="en-US" b="1" i="1">
                            <a:latin typeface="Cambria Math" panose="02040503050406030204" pitchFamily="18" charset="0"/>
                            <a:ea typeface="Cambria Math" panose="02040503050406030204" pitchFamily="18" charset="0"/>
                          </a:rPr>
                          <m:t>𝝍</m:t>
                        </m:r>
                      </m:sub>
                    </m:sSub>
                  </m:oMath>
                </a14:m>
                <a:r>
                  <a:rPr lang="en-US" dirty="0"/>
                  <a:t>=</a:t>
                </a:r>
                <a:r>
                  <a:rPr lang="en-US" b="1" dirty="0"/>
                  <a:t>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𝚲</m:t>
                        </m:r>
                      </m:e>
                      <m:sub>
                        <m:r>
                          <a:rPr lang="en-US" b="1" i="1">
                            <a:latin typeface="Cambria Math" panose="02040503050406030204" pitchFamily="18" charset="0"/>
                          </a:rPr>
                          <m:t>𝟏</m:t>
                        </m:r>
                      </m:sub>
                    </m:sSub>
                    <m:r>
                      <a:rPr lang="en-US" b="1">
                        <a:latin typeface="Cambria Math" panose="02040503050406030204" pitchFamily="18" charset="0"/>
                      </a:rPr>
                      <m:t>𝐓</m:t>
                    </m:r>
                    <m:sSup>
                      <m:sSupPr>
                        <m:ctrlPr>
                          <a:rPr lang="en-US" b="1" i="1">
                            <a:latin typeface="Cambria Math" panose="02040503050406030204" pitchFamily="18" charset="0"/>
                          </a:rPr>
                        </m:ctrlPr>
                      </m:sSupPr>
                      <m:e>
                        <m:r>
                          <a:rPr lang="en-US" b="1"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𝚲</m:t>
                            </m:r>
                          </m:e>
                          <m:sub>
                            <m:r>
                              <a:rPr lang="en-US" b="1" i="1">
                                <a:latin typeface="Cambria Math" panose="02040503050406030204" pitchFamily="18" charset="0"/>
                              </a:rPr>
                              <m:t>𝟏</m:t>
                            </m:r>
                          </m:sub>
                        </m:sSub>
                        <m:r>
                          <a:rPr lang="en-US" b="1">
                            <a:latin typeface="Cambria Math" panose="02040503050406030204" pitchFamily="18" charset="0"/>
                          </a:rPr>
                          <m:t>𝐓</m:t>
                        </m:r>
                        <m:r>
                          <a:rPr lang="en-US" b="1" i="1">
                            <a:latin typeface="Cambria Math" panose="02040503050406030204" pitchFamily="18" charset="0"/>
                          </a:rPr>
                          <m:t>)</m:t>
                        </m:r>
                      </m:e>
                      <m:sup>
                        <m:r>
                          <a:rPr lang="en-US" b="1" i="1">
                            <a:latin typeface="Cambria Math" panose="02040503050406030204" pitchFamily="18" charset="0"/>
                          </a:rPr>
                          <m:t>′</m:t>
                        </m:r>
                      </m:sup>
                    </m:sSup>
                    <m:r>
                      <a:rPr lang="en-US" b="1" i="1">
                        <a:latin typeface="Cambria Math" panose="02040503050406030204" pitchFamily="18" charset="0"/>
                      </a:rPr>
                      <m:t>+</m:t>
                    </m:r>
                    <m:sSub>
                      <m:sSubPr>
                        <m:ctrlPr>
                          <a:rPr lang="en-US" b="1" i="1">
                            <a:latin typeface="Cambria Math" panose="02040503050406030204" pitchFamily="18" charset="0"/>
                          </a:rPr>
                        </m:ctrlPr>
                      </m:sSubPr>
                      <m:e>
                        <m:r>
                          <a:rPr lang="en-US" b="1">
                            <a:latin typeface="Cambria Math" panose="02040503050406030204" pitchFamily="18" charset="0"/>
                          </a:rPr>
                          <m:t>𝐃</m:t>
                        </m:r>
                      </m:e>
                      <m:sub>
                        <m:r>
                          <a:rPr lang="en-US" b="1" i="1">
                            <a:latin typeface="Cambria Math" panose="02040503050406030204" pitchFamily="18" charset="0"/>
                            <a:ea typeface="Cambria Math" panose="02040503050406030204" pitchFamily="18" charset="0"/>
                          </a:rPr>
                          <m:t>𝝍</m:t>
                        </m:r>
                      </m:sub>
                    </m:sSub>
                    <m:r>
                      <a:rPr lang="en-US" b="0" i="0" smtClean="0">
                        <a:latin typeface="Cambria Math" panose="02040503050406030204" pitchFamily="18" charset="0"/>
                        <a:ea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𝚲</m:t>
                        </m:r>
                      </m:e>
                      <m:sub>
                        <m:r>
                          <a:rPr lang="en-US" b="1" i="1">
                            <a:latin typeface="Cambria Math" panose="02040503050406030204" pitchFamily="18" charset="0"/>
                            <a:ea typeface="Cambria Math" panose="02040503050406030204" pitchFamily="18" charset="0"/>
                          </a:rPr>
                          <m:t>𝟐</m:t>
                        </m:r>
                      </m:sub>
                    </m:sSub>
                    <m:sSubSup>
                      <m:sSubSupPr>
                        <m:ctrlPr>
                          <a:rPr lang="en-US" b="1" i="1">
                            <a:latin typeface="Cambria Math" panose="02040503050406030204" pitchFamily="18" charset="0"/>
                            <a:ea typeface="Cambria Math" panose="02040503050406030204" pitchFamily="18" charset="0"/>
                          </a:rPr>
                        </m:ctrlPr>
                      </m:sSubSupPr>
                      <m:e>
                        <m:r>
                          <a:rPr lang="en-US" b="1" i="1">
                            <a:latin typeface="Cambria Math" panose="02040503050406030204" pitchFamily="18" charset="0"/>
                            <a:ea typeface="Cambria Math" panose="02040503050406030204" pitchFamily="18" charset="0"/>
                          </a:rPr>
                          <m:t>𝚲</m:t>
                        </m:r>
                      </m:e>
                      <m:sub>
                        <m:r>
                          <a:rPr lang="en-US" b="1" i="1">
                            <a:latin typeface="Cambria Math" panose="02040503050406030204" pitchFamily="18" charset="0"/>
                            <a:ea typeface="Cambria Math" panose="02040503050406030204" pitchFamily="18" charset="0"/>
                          </a:rPr>
                          <m:t>𝟐</m:t>
                        </m:r>
                      </m:sub>
                      <m:sup>
                        <m:r>
                          <a:rPr lang="en-US" b="1" i="1">
                            <a:latin typeface="Cambria Math" panose="02040503050406030204" pitchFamily="18" charset="0"/>
                            <a:ea typeface="Cambria Math" panose="02040503050406030204" pitchFamily="18" charset="0"/>
                          </a:rPr>
                          <m:t>′</m:t>
                        </m:r>
                      </m:sup>
                    </m:sSubSup>
                    <m:r>
                      <a:rPr lang="en-US" b="1" i="1" smtClean="0">
                        <a:latin typeface="Cambria Math" panose="02040503050406030204" pitchFamily="18" charset="0"/>
                        <a:ea typeface="Cambria Math" panose="02040503050406030204" pitchFamily="18" charset="0"/>
                      </a:rPr>
                      <m:t>+</m:t>
                    </m:r>
                    <m:sSub>
                      <m:sSubPr>
                        <m:ctrlPr>
                          <a:rPr lang="en-US" b="1" i="1">
                            <a:latin typeface="Cambria Math" panose="02040503050406030204" pitchFamily="18" charset="0"/>
                          </a:rPr>
                        </m:ctrlPr>
                      </m:sSubPr>
                      <m:e>
                        <m:r>
                          <a:rPr lang="en-US" b="1">
                            <a:latin typeface="Cambria Math" panose="02040503050406030204" pitchFamily="18" charset="0"/>
                          </a:rPr>
                          <m:t>𝐃</m:t>
                        </m:r>
                      </m:e>
                      <m:sub>
                        <m:r>
                          <a:rPr lang="en-US" b="1" i="1">
                            <a:latin typeface="Cambria Math" panose="02040503050406030204" pitchFamily="18" charset="0"/>
                            <a:ea typeface="Cambria Math" panose="02040503050406030204" pitchFamily="18" charset="0"/>
                          </a:rPr>
                          <m:t>𝝍</m:t>
                        </m:r>
                      </m:sub>
                    </m:sSub>
                  </m:oMath>
                </a14:m>
                <a:endParaRPr lang="en-US" dirty="0"/>
              </a:p>
              <a:p>
                <a:pPr marL="0" indent="0">
                  <a:buNone/>
                </a:pPr>
                <a:r>
                  <a:rPr lang="en-US" dirty="0"/>
                  <a:t>where </a:t>
                </a:r>
                <a:r>
                  <a:rPr lang="en-US" b="1" dirty="0"/>
                  <a:t>T</a:t>
                </a:r>
                <a:r>
                  <a:rPr lang="en-US" dirty="0"/>
                  <a:t> is an orthogonal matrix (</a:t>
                </a:r>
                <a14:m>
                  <m:oMath xmlns:m="http://schemas.openxmlformats.org/officeDocument/2006/math">
                    <m:r>
                      <a:rPr lang="en-US" b="1">
                        <a:latin typeface="Cambria Math" panose="02040503050406030204" pitchFamily="18" charset="0"/>
                      </a:rPr>
                      <m:t>𝐓</m:t>
                    </m:r>
                    <m:sSup>
                      <m:sSupPr>
                        <m:ctrlPr>
                          <a:rPr lang="en-US" b="1" i="1">
                            <a:latin typeface="Cambria Math" panose="02040503050406030204" pitchFamily="18" charset="0"/>
                          </a:rPr>
                        </m:ctrlPr>
                      </m:sSupPr>
                      <m:e>
                        <m:r>
                          <a:rPr lang="en-US" b="1">
                            <a:latin typeface="Cambria Math" panose="02040503050406030204" pitchFamily="18" charset="0"/>
                          </a:rPr>
                          <m:t>𝐓</m:t>
                        </m:r>
                      </m:e>
                      <m:sup>
                        <m:r>
                          <a:rPr lang="en-US" b="1">
                            <a:latin typeface="Cambria Math" panose="02040503050406030204" pitchFamily="18" charset="0"/>
                          </a:rPr>
                          <m:t>′</m:t>
                        </m:r>
                      </m:sup>
                    </m:sSup>
                    <m:r>
                      <a:rPr lang="en-US" b="1">
                        <a:latin typeface="Cambria Math" panose="02040503050406030204" pitchFamily="18" charset="0"/>
                      </a:rPr>
                      <m:t>=</m:t>
                    </m:r>
                    <m:r>
                      <a:rPr lang="en-US" b="1">
                        <a:latin typeface="Cambria Math" panose="02040503050406030204" pitchFamily="18" charset="0"/>
                      </a:rPr>
                      <m:t>𝐈</m:t>
                    </m:r>
                  </m:oMath>
                </a14:m>
                <a:r>
                  <a:rPr lang="en-US" dirty="0"/>
                  <a:t>)</a:t>
                </a:r>
              </a:p>
            </p:txBody>
          </p:sp>
        </mc:Choice>
        <mc:Fallback xmlns="">
          <p:sp>
            <p:nvSpPr>
              <p:cNvPr id="3" name="Content Placeholder 2">
                <a:extLst>
                  <a:ext uri="{FF2B5EF4-FFF2-40B4-BE49-F238E27FC236}">
                    <a16:creationId xmlns:a16="http://schemas.microsoft.com/office/drawing/2014/main" id="{A43327DC-84BE-495C-8A2F-C82885FE1BF4}"/>
                  </a:ext>
                </a:extLst>
              </p:cNvPr>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en-US">
                    <a:noFill/>
                  </a:rPr>
                  <a:t> </a:t>
                </a:r>
              </a:p>
            </p:txBody>
          </p:sp>
        </mc:Fallback>
      </mc:AlternateContent>
    </p:spTree>
    <p:extLst>
      <p:ext uri="{BB962C8B-B14F-4D97-AF65-F5344CB8AC3E}">
        <p14:creationId xmlns:p14="http://schemas.microsoft.com/office/powerpoint/2010/main" val="2384773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091A-7ABB-4D9F-91C1-93FDE3472131}"/>
              </a:ext>
            </a:extLst>
          </p:cNvPr>
          <p:cNvSpPr>
            <a:spLocks noGrp="1"/>
          </p:cNvSpPr>
          <p:nvPr>
            <p:ph type="title"/>
          </p:nvPr>
        </p:nvSpPr>
        <p:spPr/>
        <p:txBody>
          <a:bodyPr/>
          <a:lstStyle/>
          <a:p>
            <a:pPr algn="ctr"/>
            <a:r>
              <a:rPr lang="en-US" dirty="0"/>
              <a:t>Orthogonal rotations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A43327DC-84BE-495C-8A2F-C82885FE1BF4}"/>
                  </a:ext>
                </a:extLst>
              </p:cNvPr>
              <p:cNvSpPr>
                <a:spLocks noGrp="1"/>
              </p:cNvSpPr>
              <p:nvPr>
                <p:ph idx="1"/>
              </p:nvPr>
            </p:nvSpPr>
            <p:spPr/>
            <p:txBody>
              <a:bodyPr>
                <a:normAutofit/>
              </a:bodyPr>
              <a:lstStyle/>
              <a:p>
                <a:r>
                  <a:rPr lang="en-US" dirty="0"/>
                  <a:t>This matrix </a:t>
                </a:r>
                <a:r>
                  <a:rPr lang="en-US" b="1" dirty="0"/>
                  <a:t>T</a:t>
                </a:r>
                <a:r>
                  <a:rPr lang="en-US" dirty="0"/>
                  <a:t> is called a </a:t>
                </a:r>
                <a:r>
                  <a:rPr lang="en-US" i="1" dirty="0"/>
                  <a:t>transformation matrix </a:t>
                </a:r>
                <a:r>
                  <a:rPr lang="en-US" dirty="0"/>
                  <a:t>and there are infinitely many such transformation matrices available. </a:t>
                </a:r>
              </a:p>
              <a:p>
                <a:endParaRPr lang="en-US" i="1" dirty="0"/>
              </a:p>
              <a:p>
                <a:r>
                  <a:rPr lang="en-US" dirty="0"/>
                  <a:t>Our goal is to find such </a:t>
                </a:r>
                <a:r>
                  <a:rPr lang="en-US" b="1" dirty="0"/>
                  <a:t>T</a:t>
                </a:r>
                <a:r>
                  <a:rPr lang="en-US" dirty="0"/>
                  <a:t> so that the resulting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𝚲</m:t>
                        </m:r>
                      </m:e>
                      <m:sub>
                        <m:r>
                          <a:rPr lang="en-US" b="1" i="1">
                            <a:latin typeface="Cambria Math" panose="02040503050406030204" pitchFamily="18" charset="0"/>
                            <a:ea typeface="Cambria Math" panose="02040503050406030204" pitchFamily="18" charset="0"/>
                          </a:rPr>
                          <m:t>𝟐</m:t>
                        </m:r>
                      </m:sub>
                    </m:sSub>
                  </m:oMath>
                </a14:m>
                <a:r>
                  <a:rPr lang="en-US" dirty="0"/>
                  <a:t> is more easily interpretable than the original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𝚲</m:t>
                        </m:r>
                      </m:e>
                      <m:sub>
                        <m:r>
                          <a:rPr lang="en-US" b="1" i="1">
                            <a:latin typeface="Cambria Math" panose="02040503050406030204" pitchFamily="18" charset="0"/>
                          </a:rPr>
                          <m:t>𝟏</m:t>
                        </m:r>
                      </m:sub>
                    </m:sSub>
                  </m:oMath>
                </a14:m>
                <a:endParaRPr lang="en-US" dirty="0"/>
              </a:p>
              <a:p>
                <a:endParaRPr lang="en-US" dirty="0"/>
              </a:p>
              <a:p>
                <a:r>
                  <a:rPr lang="en-US" dirty="0"/>
                  <a:t>However, this is still a mathematical procedure, so we need to find some mathematical definition of “interpretable”. </a:t>
                </a:r>
              </a:p>
            </p:txBody>
          </p:sp>
        </mc:Choice>
        <mc:Fallback>
          <p:sp>
            <p:nvSpPr>
              <p:cNvPr id="3" name="Content Placeholder 2">
                <a:extLst>
                  <a:ext uri="{FF2B5EF4-FFF2-40B4-BE49-F238E27FC236}">
                    <a16:creationId xmlns:a16="http://schemas.microsoft.com/office/drawing/2014/main" id="{A43327DC-84BE-495C-8A2F-C82885FE1BF4}"/>
                  </a:ext>
                </a:extLst>
              </p:cNvPr>
              <p:cNvSpPr>
                <a:spLocks noGrp="1" noRot="1" noChangeAspect="1" noMove="1" noResize="1" noEditPoints="1" noAdjustHandles="1" noChangeArrowheads="1" noChangeShapeType="1" noTextEdit="1"/>
              </p:cNvSpPr>
              <p:nvPr>
                <p:ph idx="1"/>
              </p:nvPr>
            </p:nvSpPr>
            <p:spPr>
              <a:blipFill>
                <a:blip r:embed="rId2"/>
                <a:stretch>
                  <a:fillRect l="-1043" t="-2241" r="-754"/>
                </a:stretch>
              </a:blipFill>
            </p:spPr>
            <p:txBody>
              <a:bodyPr/>
              <a:lstStyle/>
              <a:p>
                <a:r>
                  <a:rPr lang="en-US">
                    <a:noFill/>
                  </a:rPr>
                  <a:t> </a:t>
                </a:r>
              </a:p>
            </p:txBody>
          </p:sp>
        </mc:Fallback>
      </mc:AlternateContent>
    </p:spTree>
    <p:extLst>
      <p:ext uri="{BB962C8B-B14F-4D97-AF65-F5344CB8AC3E}">
        <p14:creationId xmlns:p14="http://schemas.microsoft.com/office/powerpoint/2010/main" val="1843333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091A-7ABB-4D9F-91C1-93FDE3472131}"/>
              </a:ext>
            </a:extLst>
          </p:cNvPr>
          <p:cNvSpPr>
            <a:spLocks noGrp="1"/>
          </p:cNvSpPr>
          <p:nvPr>
            <p:ph type="title"/>
          </p:nvPr>
        </p:nvSpPr>
        <p:spPr/>
        <p:txBody>
          <a:bodyPr/>
          <a:lstStyle/>
          <a:p>
            <a:pPr algn="ctr"/>
            <a:r>
              <a:rPr lang="en-US" dirty="0"/>
              <a:t>Orthogonal rotations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43327DC-84BE-495C-8A2F-C82885FE1BF4}"/>
                  </a:ext>
                </a:extLst>
              </p:cNvPr>
              <p:cNvSpPr>
                <a:spLocks noGrp="1"/>
              </p:cNvSpPr>
              <p:nvPr>
                <p:ph idx="1"/>
              </p:nvPr>
            </p:nvSpPr>
            <p:spPr/>
            <p:txBody>
              <a:bodyPr>
                <a:normAutofit lnSpcReduction="10000"/>
              </a:bodyPr>
              <a:lstStyle/>
              <a:p>
                <a:r>
                  <a:rPr lang="cs-CZ" dirty="0"/>
                  <a:t>Remember – because the alternative solutions to </a:t>
                </a:r>
                <a14:m>
                  <m:oMath xmlns:m="http://schemas.openxmlformats.org/officeDocument/2006/math">
                    <m:r>
                      <a:rPr lang="el-GR" b="1" i="1">
                        <a:latin typeface="Cambria Math" panose="02040503050406030204" pitchFamily="18" charset="0"/>
                        <a:ea typeface="Cambria Math" panose="02040503050406030204" pitchFamily="18" charset="0"/>
                      </a:rPr>
                      <m:t>𝜦</m:t>
                    </m:r>
                  </m:oMath>
                </a14:m>
                <a:r>
                  <a:rPr lang="cs-CZ" dirty="0"/>
                  <a:t> are equally good solutions, rotation does not affect the fit of the model. Neither does it affect the communalities. </a:t>
                </a:r>
              </a:p>
              <a:p>
                <a:endParaRPr lang="cs-CZ" dirty="0"/>
              </a:p>
              <a:p>
                <a:r>
                  <a:rPr lang="cs-CZ" dirty="0"/>
                  <a:t>Back to the definition of „interpretable“ – again, a solution that would be easy to interpret would be one with some loadings close to zero, some of high magnitude and an overall detectable pattern of loadings.</a:t>
                </a:r>
              </a:p>
              <a:p>
                <a:r>
                  <a:rPr lang="cs-CZ" dirty="0"/>
                  <a:t>The zero loadings are important – if all the elements in the first column are high and all others are close to zero, that would not be easy to interpret. </a:t>
                </a:r>
                <a:endParaRPr lang="en-US" dirty="0"/>
              </a:p>
            </p:txBody>
          </p:sp>
        </mc:Choice>
        <mc:Fallback xmlns="">
          <p:sp>
            <p:nvSpPr>
              <p:cNvPr id="3" name="Content Placeholder 2">
                <a:extLst>
                  <a:ext uri="{FF2B5EF4-FFF2-40B4-BE49-F238E27FC236}">
                    <a16:creationId xmlns:a16="http://schemas.microsoft.com/office/drawing/2014/main" id="{A43327DC-84BE-495C-8A2F-C82885FE1BF4}"/>
                  </a:ext>
                </a:extLst>
              </p:cNvPr>
              <p:cNvSpPr>
                <a:spLocks noGrp="1" noRot="1" noChangeAspect="1" noMove="1" noResize="1" noEditPoints="1" noAdjustHandles="1" noChangeArrowheads="1" noChangeShapeType="1" noTextEdit="1"/>
              </p:cNvSpPr>
              <p:nvPr>
                <p:ph idx="1"/>
              </p:nvPr>
            </p:nvSpPr>
            <p:spPr>
              <a:blipFill>
                <a:blip r:embed="rId2"/>
                <a:stretch>
                  <a:fillRect l="-1043" t="-3081" r="-1855" b="-1401"/>
                </a:stretch>
              </a:blipFill>
            </p:spPr>
            <p:txBody>
              <a:bodyPr/>
              <a:lstStyle/>
              <a:p>
                <a:r>
                  <a:rPr lang="en-US">
                    <a:noFill/>
                  </a:rPr>
                  <a:t> </a:t>
                </a:r>
              </a:p>
            </p:txBody>
          </p:sp>
        </mc:Fallback>
      </mc:AlternateContent>
    </p:spTree>
    <p:extLst>
      <p:ext uri="{BB962C8B-B14F-4D97-AF65-F5344CB8AC3E}">
        <p14:creationId xmlns:p14="http://schemas.microsoft.com/office/powerpoint/2010/main" val="32150362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13409</TotalTime>
  <Words>2868</Words>
  <Application>Microsoft Office PowerPoint</Application>
  <PresentationFormat>Widescreen</PresentationFormat>
  <Paragraphs>418</Paragraphs>
  <Slides>40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Calibri Light</vt:lpstr>
      <vt:lpstr>Cambria Math</vt:lpstr>
      <vt:lpstr>Office Theme</vt:lpstr>
      <vt:lpstr>Analytic Rotation</vt:lpstr>
      <vt:lpstr>Introduction</vt:lpstr>
      <vt:lpstr>Introduction</vt:lpstr>
      <vt:lpstr>Introduction</vt:lpstr>
      <vt:lpstr>Introduction</vt:lpstr>
      <vt:lpstr>Introduction</vt:lpstr>
      <vt:lpstr>Orthogonal rotations</vt:lpstr>
      <vt:lpstr>Orthogonal rotations</vt:lpstr>
      <vt:lpstr>Orthogonal rotations</vt:lpstr>
      <vt:lpstr>Thurstone’s “simple structure”</vt:lpstr>
      <vt:lpstr>Thurstone’s “simple structure”</vt:lpstr>
      <vt:lpstr>Thurstone’s “simple structure”</vt:lpstr>
      <vt:lpstr>Analytic rotation</vt:lpstr>
      <vt:lpstr>Analytic rotation</vt:lpstr>
      <vt:lpstr>Analytic rotation</vt:lpstr>
      <vt:lpstr>Quartimax</vt:lpstr>
      <vt:lpstr>Varimax</vt:lpstr>
      <vt:lpstr>Varimax</vt:lpstr>
      <vt:lpstr>Varimax</vt:lpstr>
      <vt:lpstr>Varimax</vt:lpstr>
      <vt:lpstr>Varimax</vt:lpstr>
      <vt:lpstr>Analytic rotation</vt:lpstr>
      <vt:lpstr>Orthogonal rotation?</vt:lpstr>
      <vt:lpstr>Orthogonal rotation?</vt:lpstr>
      <vt:lpstr>Orthogonal rotation?</vt:lpstr>
      <vt:lpstr>Orthogonal rotation?</vt:lpstr>
      <vt:lpstr>Orthogonal rotation?</vt:lpstr>
      <vt:lpstr>Oblique rotations</vt:lpstr>
      <vt:lpstr>Introduction</vt:lpstr>
      <vt:lpstr>Introduction</vt:lpstr>
      <vt:lpstr>Oblique rotations</vt:lpstr>
      <vt:lpstr>Oblique rotations</vt:lpstr>
      <vt:lpstr>Crawford-Ferguson family</vt:lpstr>
      <vt:lpstr>Crawford-Ferguson family</vt:lpstr>
      <vt:lpstr>CF-Quartimax</vt:lpstr>
      <vt:lpstr>CF-Quartimax</vt:lpstr>
      <vt:lpstr>Target rotation</vt:lpstr>
      <vt:lpstr>Target rotation</vt:lpstr>
      <vt:lpstr>Target rotation</vt:lpstr>
      <vt:lpstr>Some final points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Matrix algebra</dc:title>
  <dc:creator>Adam Ťápal</dc:creator>
  <cp:lastModifiedBy>Adam Ťápal</cp:lastModifiedBy>
  <cp:revision>306</cp:revision>
  <dcterms:created xsi:type="dcterms:W3CDTF">2017-09-24T20:13:48Z</dcterms:created>
  <dcterms:modified xsi:type="dcterms:W3CDTF">2021-11-15T16:34:06Z</dcterms:modified>
</cp:coreProperties>
</file>