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34253dcc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34253dc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34253dcc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34253dc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34253dcc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34253dc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34253dcc1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34253dcc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34253dcc1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34253dcc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468c7d8c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468c7d8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468c7d8cc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468c7d8c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468c7d8cc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468c7d8c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468c7d8cc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468c7d8c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468c7d8cc_1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468c7d8cc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468c7d8cc_1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468c7d8c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468c7d8cc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468c7d8cc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468c7d8cc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468c7d8c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468c7d8cc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468c7d8cc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468c7d8c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468c7d8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468c7d8cc_1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468c7d8cc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34253dcc1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34253dcc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34253dcc1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34253dcc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34253dcc1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34253dcc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34253dc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34253dc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34253dcc1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34253dcc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34253dcc1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34253dcc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34253dcc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34253dcc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cs-CZ"/>
              <a:t>NÁSILÍ  v  RODINĚ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cs-CZ" sz="5000"/>
              <a:t>Rodina ohrožená domácím násilím</a:t>
            </a:r>
            <a:endParaRPr sz="5000"/>
          </a:p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1154955" y="4777380"/>
            <a:ext cx="8825658" cy="127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cs-CZ"/>
              <a:t>MGR. MARTINA JEŽKOVÁ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/>
              <a:t>MGR. JIŘÍ AMMER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/>
              <a:t>SPONDEA, Z. Ú.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 na Trauma?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1103300" y="1232801"/>
            <a:ext cx="8946600" cy="501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„Oběti traumatu se nemohou zotavit, dokud nepřijmou a neztotožní se s vjemy svého těla. Být vystrašený znamená žít v těle, které je neustále na stráži. Rozzlobení lidé žijí v rozzlobených tělech. Těla obětí zneužívání v dětství jsou napjatá a připravená k obraně, dokud nenajdou způsob, jak se uvolnit a cítit bezpečně. Aby se to mohlo změnit, musí si lidé uvědomit své vjemy a způsob, jakým jejich těla reagují na okolní svět. Tělesné sebeuvědomění je prvním krokem k povolení tyranie minulosti.“ Tak popisuje trauma jeden z největších odborníků -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800">
                <a:latin typeface="Calibri"/>
                <a:ea typeface="Calibri"/>
                <a:cs typeface="Calibri"/>
                <a:sym typeface="Calibri"/>
              </a:rPr>
              <a:t>Bessel van der Kolk.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 může psychoterapie pomoci v léčbě traumatu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1103300" y="1151177"/>
            <a:ext cx="8946600" cy="509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Psychoterapie dnes </a:t>
            </a:r>
            <a:r>
              <a:rPr b="1" lang="cs-CZ" sz="2100" u="sng">
                <a:latin typeface="Calibri"/>
                <a:ea typeface="Calibri"/>
                <a:cs typeface="Calibri"/>
                <a:sym typeface="Calibri"/>
              </a:rPr>
              <a:t>nenahlíží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 na trauma jako na </a:t>
            </a:r>
            <a:r>
              <a:rPr b="1" lang="cs-CZ" sz="2100" u="sng">
                <a:latin typeface="Calibri"/>
                <a:ea typeface="Calibri"/>
                <a:cs typeface="Calibri"/>
                <a:sym typeface="Calibri"/>
              </a:rPr>
              <a:t>nezvratný osud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, který zasáhl život člověka a ten už nikdy nebude jako dřív. Stále více je trauma pojímáno jako </a:t>
            </a:r>
            <a:r>
              <a:rPr b="1" lang="cs-CZ" sz="2100">
                <a:latin typeface="Calibri"/>
                <a:ea typeface="Calibri"/>
                <a:cs typeface="Calibri"/>
                <a:sym typeface="Calibri"/>
              </a:rPr>
              <a:t>možnost růstu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, možnost překročit svou vlastní osamělost a najít soucit k sobě i k druhým. První, co psychoterapie nabízí, je </a:t>
            </a:r>
            <a:r>
              <a:rPr b="1" lang="cs-CZ" sz="2100" u="sng">
                <a:latin typeface="Calibri"/>
                <a:ea typeface="Calibri"/>
                <a:cs typeface="Calibri"/>
                <a:sym typeface="Calibri"/>
              </a:rPr>
              <a:t>důvěra a bezpečí</a:t>
            </a: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. Každý terapeutický směr má své vlastní způsoby jak se přiblížit původní vzpomínce. Obnažují se emoce i myšlenkové proudy, které takovou cestu doprovází. Nikdy na ně ale nebudete sami. Vždy je zažíváte s vědomím, že žijete a máte k dispozici své vlastní zdroje a schopnosti, které s vámi terapeut postupně objevuje. Psychoterapeutický proces spěje </a:t>
            </a:r>
            <a:r>
              <a:rPr b="1" lang="cs-CZ" sz="2100" u="sng">
                <a:latin typeface="Calibri"/>
                <a:ea typeface="Calibri"/>
                <a:cs typeface="Calibri"/>
                <a:sym typeface="Calibri"/>
              </a:rPr>
              <a:t>k přijetí traumatické události.</a:t>
            </a:r>
            <a:endParaRPr b="1" sz="2100" u="sng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V traumatu dřímá nevyjádřená energie, kterou jako lidé reagujeme na traumatický zážitek. K takovému zážitku je pak potřeba se znovu vrátit a dodatečně ho uzavřít. Nápomocné mohou být techniky orientované na tělo, jako je relaxace nebo dýchání. Také sdílení s blízkým člověkem může být cestou k úlevě. Spolehlivou pomoc a bezpečné vedení vám poskytne terapeut ideálně v rámci dlouhodobé psychoterapie.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Základní kroky terapie traumatu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(dle Jochmannové, 2021)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1103300" y="1518551"/>
            <a:ext cx="8946600" cy="472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stabilizace, pocit bezpečí, pomalost, pauzy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informace po malých krocích, malé reálné cíle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pomoc v orientaci, struktuře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nehodnotící přístup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edukace, jak trauma vzniká a působí, legitimizace reakcí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hledání zdrojů v rodině i mimo ni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integrace traumatických prožitků, !riziko retraumatizace, nedopustit zahlcení emocemi, obrazy a vzpomínkami, vyvarovat se opakující se vysoké aktivaci nervové soustavy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popř. právní poradenství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004475" y="604150"/>
            <a:ext cx="5551800" cy="564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375" y="110675"/>
            <a:ext cx="6457949" cy="635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Související jevy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1103300" y="1387926"/>
            <a:ext cx="8946600" cy="486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cs-CZ" sz="2500">
                <a:latin typeface="Calibri"/>
                <a:ea typeface="Calibri"/>
                <a:cs typeface="Calibri"/>
                <a:sym typeface="Calibri"/>
              </a:rPr>
              <a:t>Retraumatizace: </a:t>
            </a:r>
            <a:r>
              <a:rPr lang="cs-CZ" sz="2500">
                <a:latin typeface="Calibri"/>
                <a:ea typeface="Calibri"/>
                <a:cs typeface="Calibri"/>
                <a:sym typeface="Calibri"/>
              </a:rPr>
              <a:t>opakovaná vysoká aktivace nervové soustavy nebo znovu sehrání traumatické události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cs-CZ" sz="2500">
                <a:latin typeface="Calibri"/>
                <a:ea typeface="Calibri"/>
                <a:cs typeface="Calibri"/>
                <a:sym typeface="Calibri"/>
              </a:rPr>
              <a:t>Sekundární viktimizace: </a:t>
            </a:r>
            <a:r>
              <a:rPr lang="cs-CZ" sz="2500">
                <a:latin typeface="Calibri"/>
                <a:ea typeface="Calibri"/>
                <a:cs typeface="Calibri"/>
                <a:sym typeface="Calibri"/>
              </a:rPr>
              <a:t>špatné reakce/chování</a:t>
            </a:r>
            <a:r>
              <a:rPr b="1" lang="cs-CZ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500">
                <a:latin typeface="Calibri"/>
                <a:ea typeface="Calibri"/>
                <a:cs typeface="Calibri"/>
                <a:sym typeface="Calibri"/>
              </a:rPr>
              <a:t>sociálního okolí a formálních institucí vůči oběti, které ji </a:t>
            </a:r>
            <a:r>
              <a:rPr b="1" lang="cs-CZ" sz="2500">
                <a:latin typeface="Calibri"/>
                <a:ea typeface="Calibri"/>
                <a:cs typeface="Calibri"/>
                <a:sym typeface="Calibri"/>
              </a:rPr>
              <a:t>druhotně „poškozují“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cs-CZ" sz="2500">
                <a:latin typeface="Calibri"/>
                <a:ea typeface="Calibri"/>
                <a:cs typeface="Calibri"/>
                <a:sym typeface="Calibri"/>
              </a:rPr>
              <a:t>Iatropatogeneze: </a:t>
            </a:r>
            <a:r>
              <a:rPr lang="cs-CZ" sz="2500">
                <a:latin typeface="Calibri"/>
                <a:ea typeface="Calibri"/>
                <a:cs typeface="Calibri"/>
                <a:sym typeface="Calibri"/>
              </a:rPr>
              <a:t>újma způsobená lékařem při nesprávném výkonu jeho práce (iatros = lékař), dnes se tento termín používá i při ublížení jiným zdravotnickým personálem, případně i prostředím, např. úzkost vyvolaná nedostatečným vysvětlením choroby nebo nevhodným chováním personálu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Problematika práce s osobou, která se dopouští násilí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274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ADADA"/>
              </a:buClr>
              <a:buSzPts val="1640"/>
              <a:buFont typeface="Calibri"/>
              <a:buChar char="●"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Obranné mechanismy</a:t>
            </a:r>
            <a:endParaRPr b="1"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540"/>
              <a:buFont typeface="Calibri"/>
              <a:buChar char="○"/>
            </a:pPr>
            <a:r>
              <a:rPr lang="cs-CZ" sz="19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Bagatelizace, externalizace, racionalizace, fragmentace, popírání</a:t>
            </a:r>
            <a:endParaRPr sz="19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27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640"/>
              <a:buFont typeface="Arial"/>
              <a:buChar char="●"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Nízká motivace</a:t>
            </a:r>
            <a:r>
              <a:rPr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, externí tlaky, černobílé vidění</a:t>
            </a:r>
            <a:endParaRPr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27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640"/>
              <a:buFont typeface="Arial"/>
              <a:buChar char="●"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Účinnost programů</a:t>
            </a:r>
            <a:r>
              <a:rPr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 pro původce násilí ve světě historicky minimální, u některých modalit (Duluthský model) často i negativní efekt</a:t>
            </a:r>
            <a:endParaRPr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27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640"/>
              <a:buFont typeface="Arial"/>
              <a:buChar char="●"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Punitivní systém</a:t>
            </a:r>
            <a:r>
              <a:rPr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 – léčba často nařízená, vnímána jako prodloužená ruka justičního systému (negativní vliv)</a:t>
            </a:r>
            <a:endParaRPr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Principy </a:t>
            </a: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práce s osobou, která se dopouští násilí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Základní axiom: </a:t>
            </a:r>
            <a:r>
              <a:rPr b="1" i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Násilí je nutné zastavit a zajistit tak bezpečí pro ty, kdo jsou mu vystaveni.</a:t>
            </a:r>
            <a:endParaRPr b="1" i="1"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Terapie</a:t>
            </a:r>
            <a:r>
              <a:rPr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: kontrola emocí, rozvoj a posílení sebeovládání, porozumění,...</a:t>
            </a:r>
            <a:endParaRPr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Podmínky</a:t>
            </a:r>
            <a:r>
              <a:rPr lang="cs-CZ" sz="22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DADA"/>
              </a:buClr>
              <a:buSzPts val="2000"/>
              <a:buFont typeface="Calibri"/>
              <a:buChar char="●"/>
            </a:pPr>
            <a:r>
              <a:rPr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Náhled – </a:t>
            </a:r>
            <a:r>
              <a:rPr i="1"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vidím, že se dopouštím násilí; vidím, že násilí má příčinu</a:t>
            </a:r>
            <a:endParaRPr i="1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000"/>
              <a:buFont typeface="Calibri"/>
              <a:buChar char="●"/>
            </a:pPr>
            <a:r>
              <a:rPr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Naděje – </a:t>
            </a:r>
            <a:r>
              <a:rPr i="1"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věřím, že je možné přestat</a:t>
            </a:r>
            <a:endParaRPr i="1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000"/>
              <a:buFont typeface="Calibri"/>
              <a:buChar char="●"/>
            </a:pPr>
            <a:r>
              <a:rPr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Motivace – </a:t>
            </a:r>
            <a:r>
              <a:rPr i="1"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chci se změnit, chci přestat</a:t>
            </a:r>
            <a:endParaRPr i="1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000"/>
              <a:buFont typeface="Calibri"/>
              <a:buChar char="●"/>
            </a:pPr>
            <a:r>
              <a:rPr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Přijetí zodpovědnosti – </a:t>
            </a:r>
            <a:r>
              <a:rPr i="1"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já jsem ten, kdo je plně zodpovědný za násilné chování</a:t>
            </a:r>
            <a:endParaRPr i="1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Principy práce s osobou, která se dopouští násilí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Hlavní principy terapeutické práce</a:t>
            </a:r>
            <a:endParaRPr b="1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DADA"/>
              </a:buClr>
              <a:buSzPts val="1800"/>
              <a:buFont typeface="Calibri"/>
              <a:buChar char="●"/>
            </a:pPr>
            <a:r>
              <a:rPr i="1"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Zaměření na násilí – </a:t>
            </a:r>
            <a:r>
              <a:rPr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bez moralizace a s respektem mluvit o násilí, chápat obranné mechanismy, ale nepodporovat je. Do detailu se zabývat násilnými činy.</a:t>
            </a:r>
            <a:endParaRPr sz="18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800"/>
              <a:buFont typeface="Calibri"/>
              <a:buChar char="●"/>
            </a:pPr>
            <a:r>
              <a:rPr i="1"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Zaměření na zodpovědnost</a:t>
            </a:r>
            <a:r>
              <a:rPr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 – když se zaměříme na detaily pocitů, myšlenek, chování, můžeme objevit účel násilí a tím ukázat, že jde o vědomou volbu a ne o ztrátu kontroly – tak lze přijmout zodpovědnost</a:t>
            </a:r>
            <a:endParaRPr sz="18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800"/>
              <a:buFont typeface="Calibri"/>
              <a:buChar char="●"/>
            </a:pPr>
            <a:r>
              <a:rPr i="1"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Zaměření na souvislosti</a:t>
            </a:r>
            <a:r>
              <a:rPr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 – pochopení individuálních souvislostí, minulosti, starých zranění, společenského vliv (např. soc. konstrukce maskulinity)</a:t>
            </a:r>
            <a:endParaRPr sz="18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800"/>
              <a:buFont typeface="Calibri"/>
              <a:buChar char="●"/>
            </a:pPr>
            <a:r>
              <a:rPr i="1"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Zaměření na důsledky </a:t>
            </a:r>
            <a:r>
              <a:rPr lang="cs-CZ" sz="18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– když klient zvládá přijmout zodpovědnost a chápe souvislosti, začíná s pomocí T vidět, jaké má násilí důsledky na jeho blízké</a:t>
            </a:r>
            <a:endParaRPr b="1" sz="22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Techniky </a:t>
            </a: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práce s osobou, která se dopouští násilí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0" l="11418" r="16675" t="0"/>
          <a:stretch/>
        </p:blipFill>
        <p:spPr>
          <a:xfrm>
            <a:off x="2163638" y="1430475"/>
            <a:ext cx="6369626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Terapeutické intervence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Legitimizace, normalizace vzteku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Edukace o funkci vzteku a povaze násilí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Pevné držení hranic – mít jasno v tom, co je a co není v pořádku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„Zlobník“ a práce se škálou vzteku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Time-out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Hledání alternativních způsobů chování / ventilace</a:t>
            </a:r>
            <a:endParaRPr b="1"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13" y="4651347"/>
            <a:ext cx="4871475" cy="188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 rotWithShape="1">
          <a:blip r:embed="rId4">
            <a:alphaModFix/>
          </a:blip>
          <a:srcRect b="0" l="0" r="39773" t="0"/>
          <a:stretch/>
        </p:blipFill>
        <p:spPr>
          <a:xfrm>
            <a:off x="8212325" y="3692250"/>
            <a:ext cx="3872299" cy="27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tůl  Popis byl vytvořen automaticky" id="153" name="Google Shape;15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427" l="3418" r="4768" t="12340"/>
          <a:stretch/>
        </p:blipFill>
        <p:spPr>
          <a:xfrm>
            <a:off x="426215" y="506627"/>
            <a:ext cx="11339569" cy="5896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Tipy a triky při práci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Když nic nemáš, použij vztah </a:t>
            </a: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(VIP)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DADA"/>
              </a:buClr>
              <a:buSzPts val="21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Terapeut není nepřítel, klient není nepřítel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Pracovní aliance (Bordin, 1979)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○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Shoda na cílech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○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Shoda na prostředcích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○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Emoční pouto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Hledáme brány aliance, které se otevírají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Ve vztahu se může udít mnoho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Tipy a triky při práci II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Arial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Principy </a:t>
            </a:r>
            <a:r>
              <a:rPr b="1"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motivačních rozhovorů</a:t>
            </a:r>
            <a:endParaRPr b="1"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Calibri"/>
              <a:buChar char="○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Otevřené otázky, nehodnotící přístup, shrnování, “chválení” (moucha vs. včela)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Arial"/>
              <a:buChar char="●"/>
            </a:pPr>
            <a:r>
              <a:rPr b="1"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Transteoretický model změny</a:t>
            </a: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 (Prochaska, Di Clemente, Norcorss)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Tipy a triky při práci II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340" y="1294625"/>
            <a:ext cx="6542225" cy="49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>
            <p:ph type="title"/>
          </p:nvPr>
        </p:nvSpPr>
        <p:spPr>
          <a:xfrm>
            <a:off x="646100" y="452722"/>
            <a:ext cx="9404700" cy="7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Kontraindikace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283" name="Google Shape;283;p41"/>
          <p:cNvSpPr txBox="1"/>
          <p:nvPr>
            <p:ph idx="1" type="body"/>
          </p:nvPr>
        </p:nvSpPr>
        <p:spPr>
          <a:xfrm>
            <a:off x="1104200" y="1678850"/>
            <a:ext cx="8946600" cy="47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Arial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Nízká </a:t>
            </a:r>
            <a:r>
              <a:rPr b="1"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motivace</a:t>
            </a:r>
            <a:endParaRPr b="1"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Arial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V popředí je </a:t>
            </a:r>
            <a:r>
              <a:rPr b="1"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závislost</a:t>
            </a:r>
            <a:endParaRPr b="1"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ADADA"/>
              </a:buClr>
              <a:buSzPts val="2300"/>
              <a:buFont typeface="Arial"/>
              <a:buChar char="●"/>
            </a:pPr>
            <a:r>
              <a:rPr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Probíhá akutní </a:t>
            </a:r>
            <a:r>
              <a:rPr b="1" lang="cs-CZ" sz="2300">
                <a:solidFill>
                  <a:srgbClr val="DADADA"/>
                </a:solidFill>
                <a:latin typeface="Calibri"/>
                <a:ea typeface="Calibri"/>
                <a:cs typeface="Calibri"/>
                <a:sym typeface="Calibri"/>
              </a:rPr>
              <a:t>psychické onemocnění</a:t>
            </a:r>
            <a:endParaRPr sz="2300">
              <a:solidFill>
                <a:srgbClr val="DADA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Principy práce s celou rodinou zasaženou DN</a:t>
            </a:r>
            <a:endParaRPr/>
          </a:p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1103300" y="2294175"/>
            <a:ext cx="8946600" cy="395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b="1" lang="cs-CZ" sz="2200">
                <a:latin typeface="Calibri"/>
                <a:ea typeface="Calibri"/>
                <a:cs typeface="Calibri"/>
                <a:sym typeface="Calibri"/>
              </a:rPr>
              <a:t>Edukace o nepřijatelnosti užívání násilí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 v rodinách a jeho dopadech na všechny členy rodiny, </a:t>
            </a:r>
            <a:r>
              <a:rPr b="1" lang="cs-CZ" sz="2200">
                <a:latin typeface="Calibri"/>
                <a:ea typeface="Calibri"/>
                <a:cs typeface="Calibri"/>
                <a:sym typeface="Calibri"/>
              </a:rPr>
              <a:t>edukace o destruktivních vzorcích komunikace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, o vývoji stresové reakce.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Nácvik </a:t>
            </a:r>
            <a:r>
              <a:rPr b="1" lang="cs-CZ" sz="2200">
                <a:latin typeface="Calibri"/>
                <a:ea typeface="Calibri"/>
                <a:cs typeface="Calibri"/>
                <a:sym typeface="Calibri"/>
              </a:rPr>
              <a:t>funkčních komunikačních vzorců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, nácvik </a:t>
            </a:r>
            <a:r>
              <a:rPr b="1" lang="cs-CZ" sz="2200">
                <a:latin typeface="Calibri"/>
                <a:ea typeface="Calibri"/>
                <a:cs typeface="Calibri"/>
                <a:sym typeface="Calibri"/>
              </a:rPr>
              <a:t>práce se vztekem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 a frustrací a hledání způsobů, jak zvládnout konflikt.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Principy práce s celou rodinou zasaženou DN</a:t>
            </a:r>
            <a:endParaRPr/>
          </a:p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b="1" lang="cs-CZ" sz="1900">
                <a:latin typeface="Calibri"/>
                <a:ea typeface="Calibri"/>
                <a:cs typeface="Calibri"/>
                <a:sym typeface="Calibri"/>
              </a:rPr>
              <a:t>Zaměření pozornosti rodičů na potřeby dětí</a:t>
            </a: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, podpora rodičů, aby se naučili vnímat potřeby svých dětí, porozumět jim a umět je naplnit.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Posílení rodičovské role u klientů, naučit rodiče </a:t>
            </a:r>
            <a:r>
              <a:rPr b="1" lang="cs-CZ" sz="1900">
                <a:latin typeface="Calibri"/>
                <a:ea typeface="Calibri"/>
                <a:cs typeface="Calibri"/>
                <a:sym typeface="Calibri"/>
              </a:rPr>
              <a:t>rozlišovat mezi svou rodičovskou rolí a rolí (ex)partnerskou</a:t>
            </a: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, odklonění rodičů od jejich konfliktu k potřebám dítěte.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Rozvoj a podpora </a:t>
            </a:r>
            <a:r>
              <a:rPr b="1" lang="cs-CZ" sz="1900">
                <a:latin typeface="Calibri"/>
                <a:ea typeface="Calibri"/>
                <a:cs typeface="Calibri"/>
                <a:sym typeface="Calibri"/>
              </a:rPr>
              <a:t>rodičovských kompetencí</a:t>
            </a: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b="1" lang="cs-CZ" sz="1900">
                <a:latin typeface="Calibri"/>
                <a:ea typeface="Calibri"/>
                <a:cs typeface="Calibri"/>
                <a:sym typeface="Calibri"/>
              </a:rPr>
              <a:t>Zabránění přenosu násilného chování</a:t>
            </a: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 do další generace.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Char char="●"/>
            </a:pPr>
            <a:r>
              <a:rPr b="1" lang="cs-CZ" sz="1900">
                <a:latin typeface="Calibri"/>
                <a:ea typeface="Calibri"/>
                <a:cs typeface="Calibri"/>
                <a:sym typeface="Calibri"/>
              </a:rPr>
              <a:t>Kontraindikace pro práci s celou rodinou: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○"/>
            </a:pPr>
            <a:r>
              <a:rPr b="1" lang="cs-CZ" sz="1900">
                <a:latin typeface="Calibri"/>
                <a:ea typeface="Calibri"/>
                <a:cs typeface="Calibri"/>
                <a:sym typeface="Calibri"/>
              </a:rPr>
              <a:t>...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104200" y="5780327"/>
            <a:ext cx="8946600" cy="5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cs-CZ"/>
              <a:t>https://cosiv.cz/cs/2021/10/14/ace-study-jak-negativni-zkusenosti-v-detstvi-ovlivnuji-nas-dalsi-zivot/?fbclid=IwAR0-tmwdrbgTi1nVzQ_p_MY0xUMSO3o8DQFPujZ8Y7wo_8PnT0MyV5XXqLg</a:t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0" y="285750"/>
            <a:ext cx="9404699" cy="55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Děti a domácí násilí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1103300" y="1559376"/>
            <a:ext cx="8946600" cy="468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v 84% domácností, kde probíhá domácí násilí, vyrůstá také dítě, pro které se takové chování může stát vzorcem, jak fungují mezilidské vztahy a modelem pro řešení konfliktů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periodické opakování násilí zanechává na dítěti po určité době trvalé následky, minimálně v podobě ztráty sebevědomí a sebepodceňování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cs-CZ" sz="2900">
                <a:latin typeface="Calibri"/>
                <a:ea typeface="Calibri"/>
                <a:cs typeface="Calibri"/>
                <a:sym typeface="Calibri"/>
              </a:rPr>
              <a:t>vážné následky jsou pozorovatelné i u dětí, které jsou těmto činům pouze přítomny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Dopady násilí v rodině na dítě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1103300" y="1420576"/>
            <a:ext cx="8946600" cy="48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dívky x chlapci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brání ohroženého rodiče x frustrace z toho, že to nedokáží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identifikují se s rolí agresora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úzkost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somatické problémy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potíže v začlenění se do kolektivu vrstevníků (agresivita x depresivní ladění)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narušení vztahu k oběma rodičům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noční můry, enuréza, poruchy soustředění, zhoršení školního prospěchu, poruchy příjmu potravy, sebepoškozování…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Zásady komunikace s osobou ohroženou domácím násilím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1103300" y="1943100"/>
            <a:ext cx="8946600" cy="430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Ke klientovi přistupujeme citlivě, empaticky a trpělivě, nepospícháme, nemluvíme ve stresu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Vyjadřujeme osobní pocity – oceníme, že klient/ka vyhledal pomoc, pojmenujeme domácí násilí, jeho nepřijatelnost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Potvrzujeme klientovy emoce, necháme jej např. vyplakat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Navrhujeme alternativy řešení klientovy situace, alternativy další péče, do ničeho klienta nenutíme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Respektujeme klientovo přání, respektujeme i to, pokud další pomoc a péči odmítne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1103300" y="840925"/>
            <a:ext cx="9265500" cy="54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dbáme na to, aby naše verbální složka byla v souladu s neverbální, udržujeme oční kontakt, používáme techniky aktivního naslouchání a techniky kladení otázek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vyvarujeme se utěšování „to se spraví“, „to bude dobré“, či litování klienta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nic nevyčítáme, nikoho neobviňujeme – např. „jak vám to mohl někdo udělat?“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neslibujeme nesplnitelné, vyvarujeme se milosrdných lží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vyvarujeme se patologizování projevů pacienta – např. „to není normální“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nepoužíváme cizí slova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