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7" r:id="rId12"/>
    <p:sldId id="268" r:id="rId13"/>
    <p:sldId id="272" r:id="rId14"/>
    <p:sldId id="271" r:id="rId15"/>
    <p:sldId id="269" r:id="rId16"/>
    <p:sldId id="270" r:id="rId17"/>
    <p:sldId id="27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7" autoAdjust="0"/>
    <p:restoredTop sz="96270" autoAdjust="0"/>
  </p:normalViewPr>
  <p:slideViewPr>
    <p:cSldViewPr snapToGrid="0">
      <p:cViewPr varScale="1">
        <p:scale>
          <a:sx n="115" d="100"/>
          <a:sy n="115" d="100"/>
        </p:scale>
        <p:origin x="84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Grafický objekt 2">
            <a:extLst>
              <a:ext uri="{FF2B5EF4-FFF2-40B4-BE49-F238E27FC236}">
                <a16:creationId xmlns:a16="http://schemas.microsoft.com/office/drawing/2014/main" id="{D8BC744D-9E4E-8B48-B82E-E51F84B262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0DFC9C44-48CA-4846-8B43-6B4C0D0B35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C26ECF42-D1F0-BA45-BC24-346D500DCF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A681C5DD-27CD-AB4B-A3EE-BB76032D25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684F50E3-DDBE-ED4E-A6F3-F54E54681F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603E15C8-958C-1B46-ABD5-79FCCA4A6E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4FC7F1ED-EED9-EB49-9C04-07FA08D84A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Grafický objekt 2">
            <a:extLst>
              <a:ext uri="{FF2B5EF4-FFF2-40B4-BE49-F238E27FC236}">
                <a16:creationId xmlns:a16="http://schemas.microsoft.com/office/drawing/2014/main" id="{A08CEBCA-B5DE-934F-9AB7-5DA1FA552C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A9B4C72-1A09-404C-8E24-6D1F23CB1A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Grafický objekt 2">
            <a:extLst>
              <a:ext uri="{FF2B5EF4-FFF2-40B4-BE49-F238E27FC236}">
                <a16:creationId xmlns:a16="http://schemas.microsoft.com/office/drawing/2014/main" id="{27707621-F6D6-464D-8623-5E6E356A0F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95E73665-5678-A64D-84D9-3EEF3C034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Grafický objekt 2">
            <a:extLst>
              <a:ext uri="{FF2B5EF4-FFF2-40B4-BE49-F238E27FC236}">
                <a16:creationId xmlns:a16="http://schemas.microsoft.com/office/drawing/2014/main" id="{796B0F20-D3A7-AF4A-A88B-9A5F4B402B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fucik@fss.muni.cz" TargetMode="External"/><Relationship Id="rId2" Type="http://schemas.openxmlformats.org/officeDocument/2006/relationships/hyperlink" Target="mailto:dosedel@fss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530-64B8-5D43-8517-E9464749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SOCn5020 	Sociologie vzdělávání </a:t>
            </a:r>
            <a:br>
              <a:rPr lang="cs-CZ" dirty="0" smtClean="0"/>
            </a:br>
            <a:r>
              <a:rPr lang="cs-CZ" dirty="0" smtClean="0"/>
              <a:t>			a evaluační výzkum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D72D84-5A84-6E4E-A582-2F3CF5FFA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Tomáš Doseděl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SOCn5020: Sociologie vzdělávání a evaluační výzkum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vezmu body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sz="2000" b="1" dirty="0" smtClean="0">
                <a:sym typeface="Wingdings" panose="05000000000000000000" pitchFamily="2" charset="2"/>
              </a:rPr>
              <a:t>Hodnotit budeme:</a:t>
            </a:r>
          </a:p>
          <a:p>
            <a:r>
              <a:rPr lang="cs-CZ" sz="2000" dirty="0" smtClean="0"/>
              <a:t>Tři části samostatného evaluačního projektu: 60 b</a:t>
            </a:r>
          </a:p>
          <a:p>
            <a:pPr lvl="1"/>
            <a:r>
              <a:rPr lang="cs-CZ" sz="1400" dirty="0" smtClean="0"/>
              <a:t>Formulace výzkumného problému a jeho ukotvení v teorii: 20 b</a:t>
            </a:r>
          </a:p>
          <a:p>
            <a:pPr lvl="1"/>
            <a:r>
              <a:rPr lang="cs-CZ" sz="1400" dirty="0" smtClean="0"/>
              <a:t>Popis použitých zdrojů a jejich zdůvodnění: 10 b</a:t>
            </a:r>
          </a:p>
          <a:p>
            <a:pPr lvl="1"/>
            <a:r>
              <a:rPr lang="cs-CZ" sz="1400" dirty="0" smtClean="0"/>
              <a:t>Evaluace, závěry: 30 b</a:t>
            </a:r>
          </a:p>
          <a:p>
            <a:r>
              <a:rPr lang="cs-CZ" sz="2000" dirty="0" smtClean="0"/>
              <a:t>Dva posudky na cizí projekty: 20 b</a:t>
            </a:r>
          </a:p>
          <a:p>
            <a:r>
              <a:rPr lang="cs-CZ" sz="2000" dirty="0" smtClean="0"/>
              <a:t>Krátká ústní zkouška / obhajoba: 20 b</a:t>
            </a:r>
          </a:p>
          <a:p>
            <a:pPr marL="54000" indent="0">
              <a:buNone/>
            </a:pPr>
            <a:endParaRPr lang="cs-CZ" sz="2000" b="1" dirty="0" smtClean="0"/>
          </a:p>
          <a:p>
            <a:pPr marL="54000" indent="0">
              <a:buNone/>
            </a:pPr>
            <a:r>
              <a:rPr lang="cs-CZ" sz="2000" b="1" dirty="0" smtClean="0"/>
              <a:t>Známka:</a:t>
            </a:r>
          </a:p>
          <a:p>
            <a:r>
              <a:rPr lang="cs-CZ" dirty="0"/>
              <a:t>0-59 b: </a:t>
            </a:r>
            <a:r>
              <a:rPr lang="cs-CZ" dirty="0" smtClean="0"/>
              <a:t>F		60-67 </a:t>
            </a:r>
            <a:r>
              <a:rPr lang="cs-CZ" dirty="0"/>
              <a:t>b: </a:t>
            </a:r>
            <a:r>
              <a:rPr lang="cs-CZ" dirty="0" smtClean="0"/>
              <a:t>E		68-75 </a:t>
            </a:r>
            <a:r>
              <a:rPr lang="cs-CZ" dirty="0"/>
              <a:t>b: </a:t>
            </a:r>
            <a:r>
              <a:rPr lang="cs-CZ" dirty="0" smtClean="0"/>
              <a:t>D</a:t>
            </a:r>
          </a:p>
          <a:p>
            <a:r>
              <a:rPr lang="cs-CZ" dirty="0" smtClean="0"/>
              <a:t>76-83 </a:t>
            </a:r>
            <a:r>
              <a:rPr lang="cs-CZ" dirty="0"/>
              <a:t>b: </a:t>
            </a:r>
            <a:r>
              <a:rPr lang="cs-CZ" dirty="0" smtClean="0"/>
              <a:t>C		84-91 </a:t>
            </a:r>
            <a:r>
              <a:rPr lang="cs-CZ" dirty="0"/>
              <a:t>b: </a:t>
            </a:r>
            <a:r>
              <a:rPr lang="cs-CZ" dirty="0" smtClean="0"/>
              <a:t>B		92-100 </a:t>
            </a:r>
            <a:r>
              <a:rPr lang="cs-CZ" dirty="0"/>
              <a:t>b: </a:t>
            </a:r>
            <a:r>
              <a:rPr lang="cs-CZ" dirty="0" smtClean="0"/>
              <a:t>A</a:t>
            </a:r>
          </a:p>
          <a:p>
            <a:endParaRPr lang="cs-CZ" sz="2000" dirty="0"/>
          </a:p>
          <a:p>
            <a:pPr marL="54000" indent="0">
              <a:buNone/>
            </a:pPr>
            <a:r>
              <a:rPr lang="cs-CZ" sz="2000" dirty="0" smtClean="0"/>
              <a:t>Otázky k organizaci?</a:t>
            </a:r>
          </a:p>
          <a:p>
            <a:pPr lvl="1"/>
            <a:endParaRPr 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val="121233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SOCn5020: Sociologie vzdělávání a evaluační výzkum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sociologie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285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chéma vzdělávací soustavy 2020/20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029" y="720000"/>
            <a:ext cx="4229100" cy="621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SOCn5020: Sociologie vzdělávání a evaluační výzkum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vzdělávací soustavy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48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SOCn5020: Sociologie vzdělávání a evaluační výzkum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vzdělávací soustavy</a:t>
            </a:r>
            <a:endParaRPr lang="cs-CZ" dirty="0"/>
          </a:p>
        </p:txBody>
      </p:sp>
      <p:pic>
        <p:nvPicPr>
          <p:cNvPr id="6146" name="Picture 2" descr="ISCE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90" y="1171576"/>
            <a:ext cx="7963920" cy="5630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80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SOCn5020: Sociologie vzdělávání a evaluační výzkum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</a:t>
            </a:r>
            <a:r>
              <a:rPr lang="en-US" dirty="0" err="1" smtClean="0"/>
              <a:t>nternational</a:t>
            </a:r>
            <a:r>
              <a:rPr lang="en-US" dirty="0" smtClean="0"/>
              <a:t> </a:t>
            </a:r>
            <a:r>
              <a:rPr lang="en-US" dirty="0"/>
              <a:t>standard classification of education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626140"/>
              </p:ext>
            </p:extLst>
          </p:nvPr>
        </p:nvGraphicFramePr>
        <p:xfrm>
          <a:off x="499500" y="1585414"/>
          <a:ext cx="8105400" cy="527258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805598">
                  <a:extLst>
                    <a:ext uri="{9D8B030D-6E8A-4147-A177-3AD203B41FA5}">
                      <a16:colId xmlns:a16="http://schemas.microsoft.com/office/drawing/2014/main" val="278356883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57595658"/>
                    </a:ext>
                  </a:extLst>
                </a:gridCol>
                <a:gridCol w="2734887">
                  <a:extLst>
                    <a:ext uri="{9D8B030D-6E8A-4147-A177-3AD203B41FA5}">
                      <a16:colId xmlns:a16="http://schemas.microsoft.com/office/drawing/2014/main" val="2096690219"/>
                    </a:ext>
                  </a:extLst>
                </a:gridCol>
                <a:gridCol w="3650515">
                  <a:extLst>
                    <a:ext uri="{9D8B030D-6E8A-4147-A177-3AD203B41FA5}">
                      <a16:colId xmlns:a16="http://schemas.microsoft.com/office/drawing/2014/main" val="3742656921"/>
                    </a:ext>
                  </a:extLst>
                </a:gridCol>
              </a:tblGrid>
              <a:tr h="2523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ISCED97</a:t>
                      </a:r>
                      <a:endParaRPr lang="cs-CZ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ISCED11</a:t>
                      </a:r>
                      <a:endParaRPr lang="cs-CZ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Popis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Český vzdělávací systém</a:t>
                      </a:r>
                      <a:endParaRPr lang="cs-CZ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extLst>
                  <a:ext uri="{0D108BD9-81ED-4DB2-BD59-A6C34878D82A}">
                    <a16:rowId xmlns:a16="http://schemas.microsoft.com/office/drawing/2014/main" val="3547358251"/>
                  </a:ext>
                </a:extLst>
              </a:tr>
              <a:tr h="2523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0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Preprimární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mateřské školy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extLst>
                  <a:ext uri="{0D108BD9-81ED-4DB2-BD59-A6C34878D82A}">
                    <a16:rowId xmlns:a16="http://schemas.microsoft.com/office/drawing/2014/main" val="4262262981"/>
                  </a:ext>
                </a:extLst>
              </a:tr>
              <a:tr h="2523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Primární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1. stupeň ZŠ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extLst>
                  <a:ext uri="{0D108BD9-81ED-4DB2-BD59-A6C34878D82A}">
                    <a16:rowId xmlns:a16="http://schemas.microsoft.com/office/drawing/2014/main" val="4251899478"/>
                  </a:ext>
                </a:extLst>
              </a:tr>
              <a:tr h="7582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Nižší sekundární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2. stupeň ZŠ, první 4 ročníky osmiletých gymnázií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extLst>
                  <a:ext uri="{0D108BD9-81ED-4DB2-BD59-A6C34878D82A}">
                    <a16:rowId xmlns:a16="http://schemas.microsoft.com/office/drawing/2014/main" val="1691831538"/>
                  </a:ext>
                </a:extLst>
              </a:tr>
              <a:tr h="50469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Vyšší sekundární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Středoškolské maturitní i nematuritní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extLst>
                  <a:ext uri="{0D108BD9-81ED-4DB2-BD59-A6C34878D82A}">
                    <a16:rowId xmlns:a16="http://schemas.microsoft.com/office/drawing/2014/main" val="95804264"/>
                  </a:ext>
                </a:extLst>
              </a:tr>
              <a:tr h="7582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Postsekundární neterciární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Pomaturitní studium, nástavbové studium, konzervatoře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extLst>
                  <a:ext uri="{0D108BD9-81ED-4DB2-BD59-A6C34878D82A}">
                    <a16:rowId xmlns:a16="http://schemas.microsoft.com/office/drawing/2014/main" val="989929893"/>
                  </a:ext>
                </a:extLst>
              </a:tr>
              <a:tr h="2523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5B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Krátké terciární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Vyšší odborné školy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extLst>
                  <a:ext uri="{0D108BD9-81ED-4DB2-BD59-A6C34878D82A}">
                    <a16:rowId xmlns:a16="http://schemas.microsoft.com/office/drawing/2014/main" val="1427235942"/>
                  </a:ext>
                </a:extLst>
              </a:tr>
              <a:tr h="50469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Bakalářské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Bakalářský stupeň vysokých škol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extLst>
                  <a:ext uri="{0D108BD9-81ED-4DB2-BD59-A6C34878D82A}">
                    <a16:rowId xmlns:a16="http://schemas.microsoft.com/office/drawing/2014/main" val="2042763835"/>
                  </a:ext>
                </a:extLst>
              </a:tr>
              <a:tr h="50469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Magisterské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Magisterský stupeň vysokých škol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extLst>
                  <a:ext uri="{0D108BD9-81ED-4DB2-BD59-A6C34878D82A}">
                    <a16:rowId xmlns:a16="http://schemas.microsoft.com/office/drawing/2014/main" val="1333031518"/>
                  </a:ext>
                </a:extLst>
              </a:tr>
              <a:tr h="50469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Doktorské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Doktorský stupeň vysokých škol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extLst>
                  <a:ext uri="{0D108BD9-81ED-4DB2-BD59-A6C34878D82A}">
                    <a16:rowId xmlns:a16="http://schemas.microsoft.com/office/drawing/2014/main" val="2016735200"/>
                  </a:ext>
                </a:extLst>
              </a:tr>
              <a:tr h="2523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–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Jiné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–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11" marR="55011" marT="0" marB="0"/>
                </a:tc>
                <a:extLst>
                  <a:ext uri="{0D108BD9-81ED-4DB2-BD59-A6C34878D82A}">
                    <a16:rowId xmlns:a16="http://schemas.microsoft.com/office/drawing/2014/main" val="3389391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66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SOCn5020: Sociologie vzdělávání a evaluační výzkum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vzdělání v Česku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859" y="1361140"/>
            <a:ext cx="5828281" cy="476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49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SOCn5020: Sociologie vzdělávání a evaluační výzkum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pojmy a teorie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Bourdieu</a:t>
            </a:r>
            <a:r>
              <a:rPr lang="cs-CZ" dirty="0" smtClean="0"/>
              <a:t>: kulturní kapitál </a:t>
            </a:r>
            <a:r>
              <a:rPr lang="cs-CZ" strike="dblStrike" dirty="0" smtClean="0"/>
              <a:t>(Maxwellův démon)</a:t>
            </a:r>
          </a:p>
          <a:p>
            <a:r>
              <a:rPr lang="cs-CZ" dirty="0" err="1" smtClean="0"/>
              <a:t>Blau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Duncan</a:t>
            </a:r>
            <a:r>
              <a:rPr lang="cs-CZ" dirty="0" smtClean="0"/>
              <a:t>: model dosahování statusu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Sewell</a:t>
            </a:r>
            <a:r>
              <a:rPr lang="cs-CZ" dirty="0" smtClean="0"/>
              <a:t>, Houser: sociálně psychologický model)</a:t>
            </a:r>
          </a:p>
          <a:p>
            <a:r>
              <a:rPr lang="cs-CZ" dirty="0" smtClean="0"/>
              <a:t>Raftery, </a:t>
            </a:r>
            <a:r>
              <a:rPr lang="cs-CZ" dirty="0" err="1" smtClean="0"/>
              <a:t>Hout</a:t>
            </a:r>
            <a:r>
              <a:rPr lang="cs-CZ" dirty="0" smtClean="0"/>
              <a:t>: MMI</a:t>
            </a:r>
          </a:p>
          <a:p>
            <a:r>
              <a:rPr lang="cs-CZ" dirty="0" smtClean="0"/>
              <a:t>Lucas: EMI</a:t>
            </a:r>
          </a:p>
          <a:p>
            <a:r>
              <a:rPr lang="cs-CZ" dirty="0" smtClean="0"/>
              <a:t>Mare: tranzitivní model</a:t>
            </a:r>
            <a:endParaRPr lang="cs-CZ" dirty="0"/>
          </a:p>
        </p:txBody>
      </p:sp>
      <p:pic>
        <p:nvPicPr>
          <p:cNvPr id="8194" name="Picture 2" descr="https://www.researchgate.net/profile/Paul-Tobin-6/publication/263731145/figure/fig1/AS:296054688894977@1447596346248/Maxwells-Demon-operating-the-gate_W6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60" y="514952"/>
            <a:ext cx="30099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918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SOCn5020: Sociologie vzdělávání a evaluační výzkum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Uvidíte příště…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„Kdyby ses lépe učil“ aneb přínosy vzdělání </a:t>
            </a:r>
            <a:r>
              <a:rPr lang="cs-CZ" smtClean="0"/>
              <a:t>pro jednotlivce</a:t>
            </a:r>
            <a:endParaRPr lang="cs-CZ" dirty="0"/>
          </a:p>
          <a:p>
            <a:r>
              <a:rPr lang="cs-CZ" smtClean="0"/>
              <a:t>(„</a:t>
            </a:r>
            <a:r>
              <a:rPr lang="cs-CZ" dirty="0" smtClean="0"/>
              <a:t>Živíme vás z našich daní“ aneb přínosy vzdělání </a:t>
            </a:r>
            <a:r>
              <a:rPr lang="cs-CZ" smtClean="0"/>
              <a:t>pro společnost)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34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 smtClean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Vyučující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Mgr. Ing. </a:t>
            </a:r>
            <a:r>
              <a:rPr lang="cs-CZ" b="1" dirty="0" smtClean="0"/>
              <a:t>Tomáš Doseděl</a:t>
            </a:r>
            <a:r>
              <a:rPr lang="cs-CZ" dirty="0" smtClean="0"/>
              <a:t>, Ph.D.</a:t>
            </a:r>
            <a:endParaRPr lang="cs-CZ" dirty="0"/>
          </a:p>
          <a:p>
            <a:pPr marL="54000" indent="0">
              <a:buNone/>
            </a:pPr>
            <a:r>
              <a:rPr lang="cs-CZ" dirty="0"/>
              <a:t>	</a:t>
            </a:r>
            <a:r>
              <a:rPr lang="cs-CZ" dirty="0" smtClean="0"/>
              <a:t>3.61 • pondělí, úterý 16.30-17.30</a:t>
            </a:r>
          </a:p>
          <a:p>
            <a:pPr marL="54000" indent="0">
              <a:buNone/>
            </a:pPr>
            <a:r>
              <a:rPr lang="cs-CZ" dirty="0"/>
              <a:t>	</a:t>
            </a:r>
            <a:r>
              <a:rPr lang="cs-CZ" dirty="0" smtClean="0">
                <a:hlinkClick r:id="rId2"/>
              </a:rPr>
              <a:t>dosedel@fss.muni.cz</a:t>
            </a:r>
            <a:endParaRPr lang="cs-CZ" dirty="0" smtClean="0"/>
          </a:p>
          <a:p>
            <a:pPr marL="54000" indent="0">
              <a:buNone/>
            </a:pPr>
            <a:endParaRPr lang="cs-CZ" dirty="0" smtClean="0"/>
          </a:p>
          <a:p>
            <a:r>
              <a:rPr lang="cs-CZ" dirty="0"/>
              <a:t>Mgr. </a:t>
            </a:r>
            <a:r>
              <a:rPr lang="cs-CZ" b="1" dirty="0" smtClean="0"/>
              <a:t>Petr Fučík</a:t>
            </a:r>
            <a:r>
              <a:rPr lang="cs-CZ" dirty="0" smtClean="0"/>
              <a:t>, </a:t>
            </a:r>
            <a:r>
              <a:rPr lang="cs-CZ" dirty="0"/>
              <a:t>Ph.D.</a:t>
            </a:r>
          </a:p>
          <a:p>
            <a:pPr marL="54000" indent="0">
              <a:buNone/>
            </a:pPr>
            <a:r>
              <a:rPr lang="cs-CZ" dirty="0"/>
              <a:t>	</a:t>
            </a:r>
            <a:r>
              <a:rPr lang="cs-CZ" dirty="0" smtClean="0"/>
              <a:t>3.56 </a:t>
            </a:r>
            <a:r>
              <a:rPr lang="cs-CZ" dirty="0"/>
              <a:t>• </a:t>
            </a:r>
            <a:r>
              <a:rPr lang="cs-CZ" dirty="0" smtClean="0"/>
              <a:t>úterý 16.00-17.40</a:t>
            </a:r>
            <a:endParaRPr lang="cs-CZ" dirty="0"/>
          </a:p>
          <a:p>
            <a:pPr marL="54000" indent="0">
              <a:buNone/>
            </a:pPr>
            <a:r>
              <a:rPr lang="cs-CZ" dirty="0" smtClean="0"/>
              <a:t>	</a:t>
            </a:r>
            <a:r>
              <a:rPr lang="cs-CZ" dirty="0" smtClean="0">
                <a:hlinkClick r:id="rId3"/>
              </a:rPr>
              <a:t>fucik@fss.muni.cz</a:t>
            </a:r>
            <a:endParaRPr lang="cs-CZ" dirty="0" smtClean="0"/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79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SOCn5020: Sociologie vzdělávání a evaluační </a:t>
            </a:r>
            <a:r>
              <a:rPr lang="cs-CZ" dirty="0" smtClean="0"/>
              <a:t>výzkum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kurzu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BLOK 1: Vzdělání ze sociologické perspektivy</a:t>
            </a:r>
          </a:p>
          <a:p>
            <a:pPr lvl="1"/>
            <a:r>
              <a:rPr lang="cs-CZ" dirty="0" smtClean="0"/>
              <a:t>Přínosy vzdělání pro jednotlivce a pro společnost</a:t>
            </a:r>
          </a:p>
          <a:p>
            <a:pPr lvl="1"/>
            <a:r>
              <a:rPr lang="cs-CZ" dirty="0" smtClean="0"/>
              <a:t>Vzdělání v sociologických výzkumech</a:t>
            </a:r>
          </a:p>
          <a:p>
            <a:r>
              <a:rPr lang="cs-CZ" sz="2000" dirty="0" smtClean="0"/>
              <a:t>BLOK 2: Evaluační výzkum</a:t>
            </a:r>
          </a:p>
          <a:p>
            <a:pPr lvl="1"/>
            <a:r>
              <a:rPr lang="cs-CZ" sz="1400" dirty="0" smtClean="0"/>
              <a:t>Význam a principy evaluace</a:t>
            </a:r>
          </a:p>
          <a:p>
            <a:pPr lvl="1"/>
            <a:r>
              <a:rPr lang="cs-CZ" sz="1400" dirty="0" smtClean="0"/>
              <a:t>Metody evaluačního výzkumu</a:t>
            </a:r>
          </a:p>
          <a:p>
            <a:r>
              <a:rPr lang="cs-CZ" sz="2000" dirty="0" smtClean="0"/>
              <a:t>BLOK 3: Kritický pohled na vzdělávání</a:t>
            </a:r>
          </a:p>
          <a:p>
            <a:pPr lvl="1"/>
            <a:r>
              <a:rPr lang="cs-CZ" sz="1400" dirty="0" smtClean="0"/>
              <a:t>Nerovnosti, segregace, vícekolejnost</a:t>
            </a:r>
          </a:p>
          <a:p>
            <a:pPr lvl="1"/>
            <a:r>
              <a:rPr lang="cs-CZ" sz="1400" dirty="0" err="1" smtClean="0"/>
              <a:t>Masifikace</a:t>
            </a:r>
            <a:r>
              <a:rPr lang="cs-CZ" sz="1400" dirty="0" smtClean="0"/>
              <a:t> vzdělání, hrozba inflace, technologická změna</a:t>
            </a:r>
          </a:p>
          <a:p>
            <a:pPr lvl="1"/>
            <a:r>
              <a:rPr lang="cs-CZ" sz="1400" dirty="0" err="1" smtClean="0"/>
              <a:t>Odškolnění</a:t>
            </a:r>
            <a:r>
              <a:rPr lang="cs-CZ" sz="1400" dirty="0" smtClean="0"/>
              <a:t> společnosti, Omyly společnosti vědění</a:t>
            </a:r>
            <a:endParaRPr lang="cs-CZ" sz="14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66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SOCn5020: Sociologie vzdělávání a evaluační výzkum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v kurzu naučíte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Moudře hovořit o vzdělání a proměnách jeho role</a:t>
            </a:r>
          </a:p>
          <a:p>
            <a:r>
              <a:rPr lang="cs-CZ" sz="2000" dirty="0" smtClean="0"/>
              <a:t>Dělat evaluační výzkum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131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SOCn5020: Sociologie vzdělávání a evaluační výzkum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projít kurzem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Pilně pracovat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r>
              <a:rPr lang="cs-CZ" sz="2000" dirty="0" smtClean="0">
                <a:sym typeface="Wingdings" panose="05000000000000000000" pitchFamily="2" charset="2"/>
              </a:rPr>
              <a:t>Dopředu se seznámit s předepsanou literaturou (cca 60–80 stran)</a:t>
            </a:r>
          </a:p>
          <a:p>
            <a:r>
              <a:rPr lang="cs-CZ" sz="2000" dirty="0" smtClean="0">
                <a:sym typeface="Wingdings" panose="05000000000000000000" pitchFamily="2" charset="2"/>
              </a:rPr>
              <a:t>Na semináři dávat pozor při jejím shrnutí a pak aktivně diskutovat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2245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SOCn5020: Sociologie vzdělávání a evaluační výzkum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vezmu body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Pilně pracovat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r>
              <a:rPr lang="cs-CZ" sz="2000" dirty="0" smtClean="0">
                <a:sym typeface="Wingdings" panose="05000000000000000000" pitchFamily="2" charset="2"/>
              </a:rPr>
              <a:t>Dopředu se seznámit s předepsanou literaturou (cca 60–80 stran)</a:t>
            </a:r>
          </a:p>
          <a:p>
            <a:r>
              <a:rPr lang="cs-CZ" sz="2000" dirty="0" smtClean="0">
                <a:sym typeface="Wingdings" panose="05000000000000000000" pitchFamily="2" charset="2"/>
              </a:rPr>
              <a:t>Na semináři dávat pozor při jejím shrnutí a pak aktivně diskutovat</a:t>
            </a:r>
          </a:p>
          <a:p>
            <a:pPr marL="54000" indent="0">
              <a:buNone/>
            </a:pPr>
            <a:endParaRPr lang="cs-CZ" sz="2000" dirty="0">
              <a:sym typeface="Wingdings" panose="05000000000000000000" pitchFamily="2" charset="2"/>
            </a:endParaRPr>
          </a:p>
          <a:p>
            <a:pPr marL="54000" indent="0">
              <a:buNone/>
            </a:pPr>
            <a:r>
              <a:rPr lang="cs-CZ" sz="2000" b="1" dirty="0" smtClean="0">
                <a:sym typeface="Wingdings" panose="05000000000000000000" pitchFamily="2" charset="2"/>
              </a:rPr>
              <a:t>Hodnotit budeme:</a:t>
            </a:r>
          </a:p>
          <a:p>
            <a:r>
              <a:rPr lang="cs-CZ" sz="2000" dirty="0" smtClean="0"/>
              <a:t>Tři části samostatného evaluačního projektu: 60 b</a:t>
            </a:r>
          </a:p>
          <a:p>
            <a:pPr lvl="1"/>
            <a:r>
              <a:rPr lang="cs-CZ" sz="1400" dirty="0" smtClean="0"/>
              <a:t>Formulace výzkumného problému a jeho ukotvení v teorii: 20 b</a:t>
            </a:r>
          </a:p>
          <a:p>
            <a:pPr lvl="1"/>
            <a:r>
              <a:rPr lang="cs-CZ" sz="1400" dirty="0" smtClean="0"/>
              <a:t>Popis použitých zdrojů a jejich zdůvodnění: 10 b</a:t>
            </a:r>
          </a:p>
          <a:p>
            <a:pPr lvl="1"/>
            <a:r>
              <a:rPr lang="cs-CZ" sz="1400" dirty="0" smtClean="0"/>
              <a:t>Evaluace, závěry: 30 b</a:t>
            </a:r>
          </a:p>
          <a:p>
            <a:r>
              <a:rPr lang="cs-CZ" sz="2000" dirty="0" smtClean="0"/>
              <a:t>Dva posudky na cizí projekty: 20 b</a:t>
            </a:r>
          </a:p>
          <a:p>
            <a:r>
              <a:rPr lang="cs-CZ" sz="2000" dirty="0" smtClean="0"/>
              <a:t>Krátká ústní zkouška / obhajoba: 20 b</a:t>
            </a:r>
          </a:p>
          <a:p>
            <a:pPr lvl="1"/>
            <a:endParaRPr 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val="412679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SOCn5020: Sociologie vzdělávání a evaluační výzkum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Musím umět statistiku?</a:t>
            </a:r>
            <a:endParaRPr lang="cs-CZ" dirty="0"/>
          </a:p>
        </p:txBody>
      </p:sp>
      <p:pic>
        <p:nvPicPr>
          <p:cNvPr id="1026" name="Picture 2" descr="UNSD — Business Statist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0" y="1363287"/>
            <a:ext cx="8122947" cy="3466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26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SOCn5020: Sociologie vzdělávání a evaluační výzkum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Musím umět statistiku?</a:t>
            </a:r>
            <a:endParaRPr lang="cs-CZ" dirty="0"/>
          </a:p>
        </p:txBody>
      </p:sp>
      <p:pic>
        <p:nvPicPr>
          <p:cNvPr id="1026" name="Picture 2" descr="UNSD — Business Statist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0" y="1363287"/>
            <a:ext cx="8122947" cy="3466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5162204"/>
            <a:ext cx="8064900" cy="669796"/>
          </a:xfrm>
        </p:spPr>
        <p:txBody>
          <a:bodyPr/>
          <a:lstStyle/>
          <a:p>
            <a:pPr marL="54000" indent="0">
              <a:buNone/>
            </a:pPr>
            <a:r>
              <a:rPr lang="cs-CZ" dirty="0" smtClean="0"/>
              <a:t>Chvíle napětí…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2872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SOCn5020: Sociologie vzdělávání a evaluační výzkum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Musím umět statistiku?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 smtClean="0"/>
              <a:t>Ne! </a:t>
            </a:r>
            <a:r>
              <a:rPr lang="cs-CZ" sz="2000" dirty="0" smtClean="0"/>
              <a:t>Ale není to na škodu</a:t>
            </a:r>
          </a:p>
          <a:p>
            <a:pPr marL="54000" indent="0">
              <a:buNone/>
            </a:pPr>
            <a:endParaRPr lang="cs-CZ" sz="2000" dirty="0"/>
          </a:p>
          <a:p>
            <a:pPr marL="54000" indent="0">
              <a:buNone/>
            </a:pPr>
            <a:endParaRPr lang="cs-CZ" sz="2000" dirty="0" smtClean="0"/>
          </a:p>
          <a:p>
            <a:pPr marL="54000" indent="0">
              <a:buNone/>
            </a:pPr>
            <a:endParaRPr lang="cs-CZ" sz="2000" dirty="0"/>
          </a:p>
          <a:p>
            <a:pPr marL="54000" indent="0">
              <a:buNone/>
            </a:pPr>
            <a:r>
              <a:rPr lang="en-US" sz="2000" i="1" dirty="0" smtClean="0"/>
              <a:t>	a</a:t>
            </a:r>
            <a:r>
              <a:rPr lang="cs-CZ" sz="2000" i="1" dirty="0" err="1" smtClean="0"/>
              <a:t>ntidepresivní</a:t>
            </a:r>
            <a:r>
              <a:rPr lang="cs-CZ" sz="2000" i="1" dirty="0" smtClean="0"/>
              <a:t> koťátko ------</a:t>
            </a:r>
            <a:r>
              <a:rPr lang="en-US" sz="2000" i="1" dirty="0" smtClean="0"/>
              <a:t>&gt;</a:t>
            </a:r>
            <a:endParaRPr lang="cs-CZ" sz="2000" dirty="0"/>
          </a:p>
          <a:p>
            <a:pPr marL="54000" indent="0">
              <a:buNone/>
            </a:pPr>
            <a:endParaRPr lang="cs-CZ" sz="2000" dirty="0" smtClean="0"/>
          </a:p>
          <a:p>
            <a:pPr marL="54000" indent="0">
              <a:buNone/>
            </a:pPr>
            <a:endParaRPr lang="cs-CZ" sz="2000" dirty="0"/>
          </a:p>
          <a:p>
            <a:pPr marL="54000" indent="0">
              <a:buNone/>
            </a:pPr>
            <a:endParaRPr lang="cs-CZ" sz="2000" dirty="0" smtClean="0"/>
          </a:p>
          <a:p>
            <a:pPr marL="54000" indent="0">
              <a:buNone/>
            </a:pPr>
            <a:endParaRPr lang="cs-CZ" sz="2000" dirty="0"/>
          </a:p>
          <a:p>
            <a:pPr marL="54000" indent="0">
              <a:buNone/>
            </a:pPr>
            <a:r>
              <a:rPr lang="cs-CZ" sz="2000" dirty="0" smtClean="0"/>
              <a:t>Evaluační výzkum může být proveden kvantitativními nebo kvalitativními metodami. Neočekává se vlastní šetření ve školách, ale využití již existujících zdrojů.</a:t>
            </a:r>
          </a:p>
          <a:p>
            <a:pPr lvl="1"/>
            <a:endParaRPr lang="cs-CZ" sz="1400" dirty="0" smtClean="0"/>
          </a:p>
        </p:txBody>
      </p:sp>
      <p:pic>
        <p:nvPicPr>
          <p:cNvPr id="9218" name="Picture 2" descr="kit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900" y="1692002"/>
            <a:ext cx="38100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333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4-3-en.potx" id="{45AE9CBB-A3E5-45CE-BCD2-1D997B21442F}" vid="{3E3C82C0-9353-41A7-BA2C-44B782E2B26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muni-fss-prezentace-4-3-en</Template>
  <TotalTime>924</TotalTime>
  <Words>674</Words>
  <Application>Microsoft Office PowerPoint</Application>
  <PresentationFormat>Předvádění na obrazovce (4:3)</PresentationFormat>
  <Paragraphs>159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Tahoma</vt:lpstr>
      <vt:lpstr>Times New Roman</vt:lpstr>
      <vt:lpstr>Wingdings</vt:lpstr>
      <vt:lpstr>Presentation_MU_EN</vt:lpstr>
      <vt:lpstr>SOCn5020  Sociologie vzdělávání     a evaluační výzkum</vt:lpstr>
      <vt:lpstr>Vyučující</vt:lpstr>
      <vt:lpstr>Struktura kurzu</vt:lpstr>
      <vt:lpstr>Co se v kurzu naučíte</vt:lpstr>
      <vt:lpstr>Jak projít kurzem</vt:lpstr>
      <vt:lpstr>Kde vezmu body</vt:lpstr>
      <vt:lpstr>Musím umět statistiku?</vt:lpstr>
      <vt:lpstr>Musím umět statistiku?</vt:lpstr>
      <vt:lpstr>Musím umět statistiku?</vt:lpstr>
      <vt:lpstr>Kde vezmu body</vt:lpstr>
      <vt:lpstr>Úvod do sociologie vzdělávání</vt:lpstr>
      <vt:lpstr>Systém vzdělávací soustavy</vt:lpstr>
      <vt:lpstr>Systém vzdělávací soustavy</vt:lpstr>
      <vt:lpstr>International standard classification of education</vt:lpstr>
      <vt:lpstr>Vývoj vzdělání v Česku</vt:lpstr>
      <vt:lpstr>Důležité pojmy a teorie</vt:lpstr>
      <vt:lpstr>Uvidíte příště…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Stal se prekariát v současné Evropě samostatnou sociální třídou?</dc:title>
  <dc:creator>Tomáš Tomáš</dc:creator>
  <cp:lastModifiedBy>Tomáš Doseděl</cp:lastModifiedBy>
  <cp:revision>36</cp:revision>
  <dcterms:created xsi:type="dcterms:W3CDTF">2021-06-21T19:13:01Z</dcterms:created>
  <dcterms:modified xsi:type="dcterms:W3CDTF">2021-09-08T15:58:58Z</dcterms:modified>
</cp:coreProperties>
</file>