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87" autoAdjust="0"/>
    <p:restoredTop sz="96270" autoAdjust="0"/>
  </p:normalViewPr>
  <p:slideViewPr>
    <p:cSldViewPr snapToGrid="0">
      <p:cViewPr varScale="1">
        <p:scale>
          <a:sx n="91" d="100"/>
          <a:sy n="91" d="100"/>
        </p:scale>
        <p:origin x="1528" y="8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Grafický objekt 2">
            <a:extLst>
              <a:ext uri="{FF2B5EF4-FFF2-40B4-BE49-F238E27FC236}">
                <a16:creationId xmlns:a16="http://schemas.microsoft.com/office/drawing/2014/main" id="{D8BC744D-9E4E-8B48-B82E-E51F84B262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640AB289-8C5D-424D-B939-16D29422D5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0DFC9C44-48CA-4846-8B43-6B4C0D0B35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C26ECF42-D1F0-BA45-BC24-346D500DCF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A681C5DD-27CD-AB4B-A3EE-BB76032D25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4397D438-0A7B-5A41-8932-CCBA698B0C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E4B3D8F6-6DC4-8342-B35E-2D6CEE4ECB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82626" y="2731338"/>
            <a:ext cx="5378748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684F50E3-DDBE-ED4E-A6F3-F54E54681F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603E15C8-958C-1B46-ABD5-79FCCA4A6E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Grafický objekt 2">
            <a:extLst>
              <a:ext uri="{FF2B5EF4-FFF2-40B4-BE49-F238E27FC236}">
                <a16:creationId xmlns:a16="http://schemas.microsoft.com/office/drawing/2014/main" id="{4FC7F1ED-EED9-EB49-9C04-07FA08D84A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2" name="Grafický objekt 2">
            <a:extLst>
              <a:ext uri="{FF2B5EF4-FFF2-40B4-BE49-F238E27FC236}">
                <a16:creationId xmlns:a16="http://schemas.microsoft.com/office/drawing/2014/main" id="{A08CEBCA-B5DE-934F-9AB7-5DA1FA552C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DA9B4C72-1A09-404C-8E24-6D1F23CB1A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Grafický objekt 2">
            <a:extLst>
              <a:ext uri="{FF2B5EF4-FFF2-40B4-BE49-F238E27FC236}">
                <a16:creationId xmlns:a16="http://schemas.microsoft.com/office/drawing/2014/main" id="{27707621-F6D6-464D-8623-5E6E356A0F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95E73665-5678-A64D-84D9-3EEF3C034D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Grafický objekt 2">
            <a:extLst>
              <a:ext uri="{FF2B5EF4-FFF2-40B4-BE49-F238E27FC236}">
                <a16:creationId xmlns:a16="http://schemas.microsoft.com/office/drawing/2014/main" id="{796B0F20-D3A7-AF4A-A88B-9A5F4B402B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372530-64B8-5D43-8517-E94647492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SOCn5020 	Sociologie vzdělávání </a:t>
            </a:r>
            <a:br>
              <a:rPr lang="cs-CZ" dirty="0"/>
            </a:br>
            <a:r>
              <a:rPr lang="cs-CZ" dirty="0"/>
              <a:t>			a evaluační výzkum</a:t>
            </a:r>
            <a:br>
              <a:rPr lang="cs-CZ" dirty="0"/>
            </a:br>
            <a:r>
              <a:rPr lang="cs-CZ" dirty="0"/>
              <a:t>Segregace ve školství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D72D84-5A84-6E4E-A582-2F3CF5FFA1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Tomáš Doseděl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92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Vsuvka: tranzitivní model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Robert Mare (+ 1. února 2021)</a:t>
            </a:r>
          </a:p>
          <a:p>
            <a:r>
              <a:rPr lang="cs-CZ" dirty="0"/>
              <a:t>Místo analýzy dosaženého stupně vzdělání…</a:t>
            </a:r>
          </a:p>
          <a:p>
            <a:r>
              <a:rPr lang="cs-CZ" dirty="0"/>
              <a:t>… analyzoval přechody / tranzice mezi stupni</a:t>
            </a:r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345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Vsuvka: tranzitivní model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Robert Mare (+ 1. února 2021)</a:t>
            </a:r>
          </a:p>
          <a:p>
            <a:r>
              <a:rPr lang="cs-CZ" dirty="0"/>
              <a:t>Místo analýzy dosaženého stupně vzdělání…</a:t>
            </a:r>
          </a:p>
          <a:p>
            <a:r>
              <a:rPr lang="cs-CZ" dirty="0"/>
              <a:t>… analyzoval přechody / tranzice mezi stupni</a:t>
            </a:r>
          </a:p>
          <a:p>
            <a:endParaRPr lang="cs-CZ" dirty="0"/>
          </a:p>
          <a:p>
            <a:r>
              <a:rPr lang="cs-CZ" dirty="0"/>
              <a:t>1. tranzice: ZŠ / 8leté gymnázium</a:t>
            </a:r>
          </a:p>
          <a:p>
            <a:r>
              <a:rPr lang="cs-CZ" dirty="0"/>
              <a:t>2. tranzice: ZŠ / SŠ</a:t>
            </a:r>
          </a:p>
          <a:p>
            <a:r>
              <a:rPr lang="cs-CZ" dirty="0"/>
              <a:t>3. tranzice: SŠ / VŠ</a:t>
            </a:r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5480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Vsuvka: tranzitivní model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Robert Mare (+ 1. února 2021)</a:t>
            </a:r>
          </a:p>
          <a:p>
            <a:r>
              <a:rPr lang="cs-CZ" dirty="0"/>
              <a:t>Místo analýzy dosaženého stupně vzdělání…</a:t>
            </a:r>
          </a:p>
          <a:p>
            <a:r>
              <a:rPr lang="cs-CZ" dirty="0"/>
              <a:t>… analyzoval přechody / tranzice mezi stupni</a:t>
            </a:r>
          </a:p>
          <a:p>
            <a:endParaRPr lang="cs-CZ" dirty="0"/>
          </a:p>
          <a:p>
            <a:r>
              <a:rPr lang="cs-CZ" dirty="0"/>
              <a:t>1. tranzice: ZŠ / 8leté gymnázium</a:t>
            </a:r>
          </a:p>
          <a:p>
            <a:r>
              <a:rPr lang="cs-CZ" dirty="0"/>
              <a:t>2. tranzice: ZŠ / SŠ</a:t>
            </a:r>
          </a:p>
          <a:p>
            <a:r>
              <a:rPr lang="cs-CZ" dirty="0"/>
              <a:t>3. tranzice: SŠ / VŠ</a:t>
            </a:r>
          </a:p>
          <a:p>
            <a:endParaRPr lang="cs-CZ" dirty="0"/>
          </a:p>
          <a:p>
            <a:r>
              <a:rPr lang="cs-CZ" dirty="0"/>
              <a:t>Čím pozdější tranzice, tím menší vliv rodiny původu</a:t>
            </a:r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03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Selektivita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Česku extrémně brzo (10-11 let, víceleté gymnázium)</a:t>
            </a:r>
          </a:p>
          <a:p>
            <a:r>
              <a:rPr lang="cs-CZ" dirty="0"/>
              <a:t>Na národní úrovni: čím dřív proběhne selekce, tím horší testy PISA</a:t>
            </a:r>
          </a:p>
          <a:p>
            <a:r>
              <a:rPr lang="cs-CZ" dirty="0"/>
              <a:t>Na předních místech Německo, Rakousko, Česko</a:t>
            </a:r>
          </a:p>
          <a:p>
            <a:endParaRPr lang="cs-CZ" dirty="0"/>
          </a:p>
          <a:p>
            <a:pPr marL="54000" indent="0">
              <a:buNone/>
            </a:pPr>
            <a:r>
              <a:rPr lang="cs-CZ" dirty="0"/>
              <a:t>Vícekolejnost systému:</a:t>
            </a:r>
          </a:p>
          <a:p>
            <a:r>
              <a:rPr lang="cs-CZ" dirty="0"/>
              <a:t>2. stupeň ZŠ vs. 8leté gymnázium</a:t>
            </a:r>
          </a:p>
          <a:p>
            <a:r>
              <a:rPr lang="cs-CZ" dirty="0"/>
              <a:t>SOU / SOŠ / Gymnázium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cs-CZ" dirty="0"/>
              <a:t>Slepé koleje, různé šance na pokračování</a:t>
            </a:r>
          </a:p>
        </p:txBody>
      </p:sp>
    </p:spTree>
    <p:extLst>
      <p:ext uri="{BB962C8B-B14F-4D97-AF65-F5344CB8AC3E}">
        <p14:creationId xmlns:p14="http://schemas.microsoft.com/office/powerpoint/2010/main" val="864327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Gymnázia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Selektují žáky s vyššími schopnostmi</a:t>
            </a:r>
          </a:p>
          <a:p>
            <a:r>
              <a:rPr lang="cs-CZ" dirty="0"/>
              <a:t>I mimo gymnázia jsou ale žáci s vysokými schopnostmi (jen ne tak úzce selektovaní)</a:t>
            </a:r>
          </a:p>
          <a:p>
            <a:endParaRPr lang="cs-CZ" dirty="0"/>
          </a:p>
          <a:p>
            <a:r>
              <a:rPr lang="cs-CZ" dirty="0"/>
              <a:t>Víceletá gymnázia nerozvíjejí dovednosti žáků, lepší výsledky jsou z velké části dány selektivitou</a:t>
            </a:r>
          </a:p>
          <a:p>
            <a:r>
              <a:rPr lang="cs-CZ" dirty="0"/>
              <a:t>Zvyšují aspirace žáků (vliv prostředí?), i objektivně slabí žáci chtějí studovat</a:t>
            </a:r>
          </a:p>
        </p:txBody>
      </p:sp>
    </p:spTree>
    <p:extLst>
      <p:ext uri="{BB962C8B-B14F-4D97-AF65-F5344CB8AC3E}">
        <p14:creationId xmlns:p14="http://schemas.microsoft.com/office/powerpoint/2010/main" val="3079433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Učiliště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Nízký podíl všeobecného vzdělání, silné zaměření na konkrétní povolání</a:t>
            </a:r>
          </a:p>
          <a:p>
            <a:r>
              <a:rPr lang="cs-CZ" dirty="0"/>
              <a:t>Velká část učňů nechce studovat na učebním oboru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3163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Učiliště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Nízký podíl všeobecného vzdělání, silné zaměření na konkrétní povolání</a:t>
            </a:r>
          </a:p>
          <a:p>
            <a:r>
              <a:rPr lang="cs-CZ" dirty="0"/>
              <a:t>Velká část učňů nechce studovat na učebním oboru</a:t>
            </a:r>
          </a:p>
          <a:p>
            <a:endParaRPr lang="cs-CZ" dirty="0"/>
          </a:p>
          <a:p>
            <a:r>
              <a:rPr lang="cs-CZ" dirty="0"/>
              <a:t>Proč tam skončili?</a:t>
            </a:r>
          </a:p>
          <a:p>
            <a:r>
              <a:rPr lang="cs-CZ" dirty="0"/>
              <a:t>Jakou mají motivaci studovat?</a:t>
            </a:r>
          </a:p>
          <a:p>
            <a:r>
              <a:rPr lang="cs-CZ" dirty="0"/>
              <a:t>Jakou mají motivaci pracovat?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69325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Učiliště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Nízký podíl všeobecného vzdělání, silné zaměření na konkrétní povolání</a:t>
            </a:r>
          </a:p>
          <a:p>
            <a:r>
              <a:rPr lang="cs-CZ" dirty="0"/>
              <a:t>Velká část učňů nechce studovat na učebním oboru</a:t>
            </a:r>
          </a:p>
          <a:p>
            <a:endParaRPr lang="cs-CZ" dirty="0"/>
          </a:p>
          <a:p>
            <a:r>
              <a:rPr lang="cs-CZ" dirty="0"/>
              <a:t>Proč tam skončili?</a:t>
            </a:r>
          </a:p>
          <a:p>
            <a:r>
              <a:rPr lang="cs-CZ" dirty="0"/>
              <a:t>Jakou mají motivaci studovat?</a:t>
            </a:r>
          </a:p>
          <a:p>
            <a:r>
              <a:rPr lang="cs-CZ" dirty="0"/>
              <a:t>Jakou mají motivaci pracovat?</a:t>
            </a:r>
          </a:p>
          <a:p>
            <a:endParaRPr lang="cs-CZ" dirty="0"/>
          </a:p>
          <a:p>
            <a:r>
              <a:rPr lang="cs-CZ" dirty="0"/>
              <a:t>Naopak velká část rodičů je spokojena, že jejich dítě studuje na učebním oboru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99305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Segregace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Rozdělování žáků do různých větví vzdělávacího systému</a:t>
            </a:r>
          </a:p>
          <a:p>
            <a:r>
              <a:rPr lang="cs-CZ" dirty="0"/>
              <a:t>Na základě čeho?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78654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Segregace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Rozdělování žáků do různých větví vzdělávacího systému</a:t>
            </a:r>
          </a:p>
          <a:p>
            <a:r>
              <a:rPr lang="cs-CZ" dirty="0"/>
              <a:t>Na základě čeho?</a:t>
            </a:r>
          </a:p>
          <a:p>
            <a:endParaRPr lang="cs-CZ" dirty="0"/>
          </a:p>
          <a:p>
            <a:r>
              <a:rPr lang="cs-CZ" dirty="0"/>
              <a:t>Na základě kognitivních schopností?</a:t>
            </a:r>
          </a:p>
          <a:p>
            <a:r>
              <a:rPr lang="cs-CZ" dirty="0"/>
              <a:t>Na základě vzdělání rodičů?</a:t>
            </a:r>
          </a:p>
          <a:p>
            <a:r>
              <a:rPr lang="cs-CZ" dirty="0"/>
              <a:t>Na základě geografické dostupnosti?</a:t>
            </a:r>
          </a:p>
          <a:p>
            <a:r>
              <a:rPr lang="cs-CZ" dirty="0"/>
              <a:t>Na základě etnicity?</a:t>
            </a:r>
          </a:p>
          <a:p>
            <a:r>
              <a:rPr lang="cs-CZ" dirty="0"/>
              <a:t>Na základě genderu?</a:t>
            </a:r>
          </a:p>
          <a:p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8290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determinuje, jaké vzdělání získáme?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 err="1"/>
              <a:t>Blau</a:t>
            </a:r>
            <a:r>
              <a:rPr lang="cs-CZ" b="1" dirty="0"/>
              <a:t> a </a:t>
            </a:r>
            <a:r>
              <a:rPr lang="cs-CZ" b="1" dirty="0" err="1"/>
              <a:t>Duncan</a:t>
            </a:r>
            <a:r>
              <a:rPr lang="cs-CZ" b="1" dirty="0"/>
              <a:t> (USA, 1967):</a:t>
            </a:r>
          </a:p>
          <a:p>
            <a:r>
              <a:rPr lang="cs-CZ" dirty="0"/>
              <a:t>Rodinný původ je vyjádřen vzděláním otce</a:t>
            </a:r>
          </a:p>
          <a:p>
            <a:r>
              <a:rPr lang="cs-CZ" dirty="0"/>
              <a:t>Většina vlivu rodiny původu na pozici člověka se realizuje skrze vliv rodiny původu na vzdělání</a:t>
            </a:r>
          </a:p>
        </p:txBody>
      </p:sp>
    </p:spTree>
    <p:extLst>
      <p:ext uri="{BB962C8B-B14F-4D97-AF65-F5344CB8AC3E}">
        <p14:creationId xmlns:p14="http://schemas.microsoft.com/office/powerpoint/2010/main" val="34857957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20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Segregace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 je </a:t>
            </a:r>
            <a:r>
              <a:rPr lang="cs-CZ"/>
              <a:t>to problém?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5593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determinuje, jaké vzdělání získáme?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 err="1"/>
              <a:t>Blau</a:t>
            </a:r>
            <a:r>
              <a:rPr lang="cs-CZ" b="1" dirty="0"/>
              <a:t> a </a:t>
            </a:r>
            <a:r>
              <a:rPr lang="cs-CZ" b="1" dirty="0" err="1"/>
              <a:t>Duncan</a:t>
            </a:r>
            <a:r>
              <a:rPr lang="cs-CZ" b="1" dirty="0"/>
              <a:t> (USA, 1967):</a:t>
            </a:r>
          </a:p>
          <a:p>
            <a:r>
              <a:rPr lang="cs-CZ" dirty="0"/>
              <a:t>Rodinný původ je vyjádřen vzděláním otce</a:t>
            </a:r>
          </a:p>
          <a:p>
            <a:r>
              <a:rPr lang="cs-CZ" dirty="0"/>
              <a:t>Většina vlivu rodiny původu na pozici člověka se realizuje skrze vliv rodiny původu na vzdělání</a:t>
            </a:r>
          </a:p>
          <a:p>
            <a:endParaRPr lang="cs-CZ" dirty="0"/>
          </a:p>
          <a:p>
            <a:pPr marL="54000" indent="0">
              <a:buNone/>
            </a:pPr>
            <a:r>
              <a:rPr lang="cs-CZ" b="1" dirty="0"/>
              <a:t>Pozdější modely:</a:t>
            </a:r>
          </a:p>
          <a:p>
            <a:r>
              <a:rPr lang="cs-CZ" dirty="0"/>
              <a:t>Sociální a psychologické vlivy</a:t>
            </a:r>
          </a:p>
          <a:p>
            <a:r>
              <a:rPr lang="cs-CZ" dirty="0"/>
              <a:t>Aspirace, kognitivní schopnosti</a:t>
            </a:r>
          </a:p>
          <a:p>
            <a:r>
              <a:rPr lang="cs-CZ" dirty="0"/>
              <a:t>(část z nich koreluje s rodinou původu)</a:t>
            </a:r>
          </a:p>
        </p:txBody>
      </p:sp>
    </p:spTree>
    <p:extLst>
      <p:ext uri="{BB962C8B-B14F-4D97-AF65-F5344CB8AC3E}">
        <p14:creationId xmlns:p14="http://schemas.microsoft.com/office/powerpoint/2010/main" val="1265058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Vzdělanostní reprodukce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Řada teorií, proč vzdělání rodičů ovlivňuje vzdělání dětí (srov. </a:t>
            </a:r>
            <a:r>
              <a:rPr lang="cs-CZ" dirty="0" err="1"/>
              <a:t>Katrňák</a:t>
            </a:r>
            <a:r>
              <a:rPr lang="cs-CZ" dirty="0"/>
              <a:t> 2004)</a:t>
            </a:r>
          </a:p>
          <a:p>
            <a:r>
              <a:rPr lang="cs-CZ" dirty="0"/>
              <a:t>Liší se strategie zdola (nižší třídy) a strategie shora (vyšší třídy)</a:t>
            </a:r>
          </a:p>
        </p:txBody>
      </p:sp>
    </p:spTree>
    <p:extLst>
      <p:ext uri="{BB962C8B-B14F-4D97-AF65-F5344CB8AC3E}">
        <p14:creationId xmlns:p14="http://schemas.microsoft.com/office/powerpoint/2010/main" val="629143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Vzdělanostní reprodukce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Řada teorií, proč vzdělání rodičů ovlivňuje vzdělání dětí (srov. </a:t>
            </a:r>
            <a:r>
              <a:rPr lang="cs-CZ" dirty="0" err="1"/>
              <a:t>Katrňák</a:t>
            </a:r>
            <a:r>
              <a:rPr lang="cs-CZ" dirty="0"/>
              <a:t> 2004)</a:t>
            </a:r>
          </a:p>
          <a:p>
            <a:r>
              <a:rPr lang="cs-CZ" dirty="0"/>
              <a:t>Liší se strategie zdola (nižší třídy) a strategie shora (vyšší třídy)</a:t>
            </a:r>
          </a:p>
          <a:p>
            <a:endParaRPr lang="cs-CZ" dirty="0"/>
          </a:p>
          <a:p>
            <a:pPr marL="54000" indent="0">
              <a:buNone/>
            </a:pPr>
            <a:r>
              <a:rPr lang="cs-CZ" b="1" dirty="0"/>
              <a:t>Strategie zdola</a:t>
            </a:r>
          </a:p>
          <a:p>
            <a:r>
              <a:rPr lang="cs-CZ" dirty="0"/>
              <a:t>hra „na jistotu“</a:t>
            </a:r>
          </a:p>
          <a:p>
            <a:r>
              <a:rPr lang="cs-CZ" dirty="0"/>
              <a:t>snaha získat vzdělání, kde je „záruka“ uplatnění a minimální riziko neúspěchu</a:t>
            </a:r>
          </a:p>
          <a:p>
            <a:r>
              <a:rPr lang="cs-CZ" dirty="0"/>
              <a:t>nemohou si dovolit kompenzaci nevýhod při selhání</a:t>
            </a:r>
          </a:p>
        </p:txBody>
      </p:sp>
    </p:spTree>
    <p:extLst>
      <p:ext uri="{BB962C8B-B14F-4D97-AF65-F5344CB8AC3E}">
        <p14:creationId xmlns:p14="http://schemas.microsoft.com/office/powerpoint/2010/main" val="3305723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Vzdělanostní reprodukce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Řada teorií, proč vzdělání rodičů ovlivňuje vzdělání dětí (srov. </a:t>
            </a:r>
            <a:r>
              <a:rPr lang="cs-CZ" dirty="0" err="1"/>
              <a:t>Katrňák</a:t>
            </a:r>
            <a:r>
              <a:rPr lang="cs-CZ" dirty="0"/>
              <a:t> 2004)</a:t>
            </a:r>
          </a:p>
          <a:p>
            <a:r>
              <a:rPr lang="cs-CZ" dirty="0"/>
              <a:t>Liší se strategie zdola (nižší třídy) a strategie shora (vyšší třídy)</a:t>
            </a:r>
          </a:p>
          <a:p>
            <a:endParaRPr lang="cs-CZ" dirty="0"/>
          </a:p>
          <a:p>
            <a:pPr marL="54000" indent="0">
              <a:buNone/>
            </a:pPr>
            <a:r>
              <a:rPr lang="cs-CZ" b="1" dirty="0"/>
              <a:t>Strategie zdola</a:t>
            </a:r>
          </a:p>
          <a:p>
            <a:pPr marL="54000" indent="0">
              <a:buNone/>
            </a:pPr>
            <a:r>
              <a:rPr lang="cs-CZ" b="1" dirty="0"/>
              <a:t>Strategie shora</a:t>
            </a:r>
          </a:p>
          <a:p>
            <a:r>
              <a:rPr lang="cs-CZ" dirty="0"/>
              <a:t>cílem není rychlé uplatnění</a:t>
            </a:r>
          </a:p>
          <a:p>
            <a:r>
              <a:rPr lang="cs-CZ" dirty="0"/>
              <a:t>možnost riskovat</a:t>
            </a:r>
          </a:p>
          <a:p>
            <a:r>
              <a:rPr lang="cs-CZ" dirty="0"/>
              <a:t>v případě selhání kompenzace nevýhody finančními prostředky</a:t>
            </a:r>
          </a:p>
        </p:txBody>
      </p:sp>
    </p:spTree>
    <p:extLst>
      <p:ext uri="{BB962C8B-B14F-4D97-AF65-F5344CB8AC3E}">
        <p14:creationId xmlns:p14="http://schemas.microsoft.com/office/powerpoint/2010/main" val="1200603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Aspirace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Dívky mají vyšší aspirace než chlapci</a:t>
            </a:r>
          </a:p>
          <a:p>
            <a:r>
              <a:rPr lang="cs-CZ" dirty="0"/>
              <a:t>Děti z úplné rodiny mají vyšší aspirace</a:t>
            </a:r>
          </a:p>
          <a:p>
            <a:r>
              <a:rPr lang="cs-CZ" dirty="0"/>
              <a:t>Vzdělání matky ovlivňuje aspirace silněji než vzdělání otce</a:t>
            </a:r>
          </a:p>
        </p:txBody>
      </p:sp>
    </p:spTree>
    <p:extLst>
      <p:ext uri="{BB962C8B-B14F-4D97-AF65-F5344CB8AC3E}">
        <p14:creationId xmlns:p14="http://schemas.microsoft.com/office/powerpoint/2010/main" val="1655007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Aspirace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Dívky mají vyšší aspirace než chlapci</a:t>
            </a:r>
          </a:p>
          <a:p>
            <a:r>
              <a:rPr lang="cs-CZ" dirty="0"/>
              <a:t>Děti z úplné rodiny mají vyšší aspirace</a:t>
            </a:r>
          </a:p>
          <a:p>
            <a:r>
              <a:rPr lang="cs-CZ" dirty="0"/>
              <a:t>Vzdělání matky ovlivňuje aspirace silněji než vzdělání otce</a:t>
            </a:r>
          </a:p>
          <a:p>
            <a:endParaRPr lang="cs-CZ" dirty="0"/>
          </a:p>
          <a:p>
            <a:r>
              <a:rPr lang="cs-CZ" dirty="0"/>
              <a:t>Nejsilnější vliv má důraz, který rodiče přikládají důležitosti VŠ vzdělání</a:t>
            </a:r>
          </a:p>
          <a:p>
            <a:r>
              <a:rPr lang="cs-CZ" dirty="0"/>
              <a:t>+ kognitivní schopnosti dětí (sebehodnocení? Touha po úspěchu?)</a:t>
            </a:r>
          </a:p>
        </p:txBody>
      </p:sp>
    </p:spTree>
    <p:extLst>
      <p:ext uri="{BB962C8B-B14F-4D97-AF65-F5344CB8AC3E}">
        <p14:creationId xmlns:p14="http://schemas.microsoft.com/office/powerpoint/2010/main" val="1867847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Selektivita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Česku extrémně brzo (10-11 let, víceleté gymnázium)</a:t>
            </a:r>
          </a:p>
          <a:p>
            <a:r>
              <a:rPr lang="cs-CZ" dirty="0"/>
              <a:t>Na národní úrovni: čím dřív proběhne selekce, tím horší testy PISA</a:t>
            </a:r>
          </a:p>
          <a:p>
            <a:r>
              <a:rPr lang="cs-CZ" dirty="0"/>
              <a:t>Na předních místech Německo, Rakousko, Česko</a:t>
            </a:r>
          </a:p>
        </p:txBody>
      </p:sp>
    </p:spTree>
    <p:extLst>
      <p:ext uri="{BB962C8B-B14F-4D97-AF65-F5344CB8AC3E}">
        <p14:creationId xmlns:p14="http://schemas.microsoft.com/office/powerpoint/2010/main" val="718787333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4-3-en.potx" id="{45AE9CBB-A3E5-45CE-BCD2-1D997B21442F}" vid="{3E3C82C0-9353-41A7-BA2C-44B782E2B26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muni-fss-prezentace-4-3-en</Template>
  <TotalTime>1964</TotalTime>
  <Words>887</Words>
  <Application>Microsoft Office PowerPoint</Application>
  <PresentationFormat>Předvádění na obrazovce (4:3)</PresentationFormat>
  <Paragraphs>160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Tahoma</vt:lpstr>
      <vt:lpstr>Wingdings</vt:lpstr>
      <vt:lpstr>Presentation_MU_EN</vt:lpstr>
      <vt:lpstr>SOCn5020  Sociologie vzdělávání     a evaluační výzkum Segregace ve školství</vt:lpstr>
      <vt:lpstr>Co determinuje, jaké vzdělání získáme?</vt:lpstr>
      <vt:lpstr>Co determinuje, jaké vzdělání získáme?</vt:lpstr>
      <vt:lpstr>Vzdělanostní reprodukce</vt:lpstr>
      <vt:lpstr>Vzdělanostní reprodukce</vt:lpstr>
      <vt:lpstr>Vzdělanostní reprodukce</vt:lpstr>
      <vt:lpstr>Aspirace</vt:lpstr>
      <vt:lpstr>Aspirace</vt:lpstr>
      <vt:lpstr>Selektivita</vt:lpstr>
      <vt:lpstr>Vsuvka: tranzitivní model</vt:lpstr>
      <vt:lpstr>Vsuvka: tranzitivní model</vt:lpstr>
      <vt:lpstr>Vsuvka: tranzitivní model</vt:lpstr>
      <vt:lpstr>Selektivita</vt:lpstr>
      <vt:lpstr>Gymnázia</vt:lpstr>
      <vt:lpstr>Učiliště</vt:lpstr>
      <vt:lpstr>Učiliště</vt:lpstr>
      <vt:lpstr>Učiliště</vt:lpstr>
      <vt:lpstr>Segregace</vt:lpstr>
      <vt:lpstr>Segregace</vt:lpstr>
      <vt:lpstr>Segregace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Stal se prekariát v současné Evropě samostatnou sociální třídou?</dc:title>
  <dc:creator>Tomáš Tomáš</dc:creator>
  <cp:lastModifiedBy>Tomáš Tomáš</cp:lastModifiedBy>
  <cp:revision>44</cp:revision>
  <dcterms:created xsi:type="dcterms:W3CDTF">2021-06-21T19:13:01Z</dcterms:created>
  <dcterms:modified xsi:type="dcterms:W3CDTF">2021-11-08T22:50:35Z</dcterms:modified>
</cp:coreProperties>
</file>