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SOCn5020 	Sociologie vzdělávání </a:t>
            </a:r>
            <a:br>
              <a:rPr lang="cs-CZ" dirty="0"/>
            </a:br>
            <a:r>
              <a:rPr lang="cs-CZ" dirty="0"/>
              <a:t>			a evaluační výzkum</a:t>
            </a:r>
            <a:br>
              <a:rPr lang="cs-CZ" dirty="0"/>
            </a:br>
            <a:r>
              <a:rPr lang="cs-CZ" dirty="0"/>
              <a:t>Hrozba inflace vzdělání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Signalizace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Indicie: nelze je vlastní vůlí změnit (pohlaví, věk, etnicita)</a:t>
            </a:r>
          </a:p>
          <a:p>
            <a:r>
              <a:rPr lang="cs-CZ" dirty="0"/>
              <a:t>Signály: lze je měnit, ale za cenu nějakých nákladů (vzdělání)</a:t>
            </a:r>
          </a:p>
          <a:p>
            <a:endParaRPr lang="cs-CZ" dirty="0"/>
          </a:p>
          <a:p>
            <a:r>
              <a:rPr lang="cs-CZ" dirty="0"/>
              <a:t>Na základě indicií a signálů a předchozích zkušeností s podobnými zaměstnanci pak zaměstnavatel odhaduje, jak bude daný zaměstnanec pracovat</a:t>
            </a:r>
          </a:p>
        </p:txBody>
      </p:sp>
    </p:spTree>
    <p:extLst>
      <p:ext uri="{BB962C8B-B14F-4D97-AF65-F5344CB8AC3E}">
        <p14:creationId xmlns:p14="http://schemas.microsoft.com/office/powerpoint/2010/main" val="3017025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Signalizace a expanze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indikuje věk, gender, etnicita?</a:t>
            </a:r>
          </a:p>
          <a:p>
            <a:r>
              <a:rPr lang="cs-CZ" dirty="0"/>
              <a:t>Co signalizuje vysokoškolský diplom?</a:t>
            </a:r>
          </a:p>
          <a:p>
            <a:r>
              <a:rPr lang="cs-CZ" dirty="0"/>
              <a:t>Existuje nějaká souvislost mezi signalizací a expanzí?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22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zákony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Cena zboží závisí na poměru mezi nabídkou a poptávkou</a:t>
            </a:r>
          </a:p>
          <a:p>
            <a:r>
              <a:rPr lang="cs-CZ" dirty="0"/>
              <a:t>Převis nabídky (zboží je hodně): cena klesá</a:t>
            </a:r>
          </a:p>
          <a:p>
            <a:r>
              <a:rPr lang="cs-CZ" dirty="0"/>
              <a:t>Převis poptávky (zboží je nedostatek): cena roste</a:t>
            </a:r>
          </a:p>
          <a:p>
            <a:endParaRPr lang="cs-CZ" dirty="0"/>
          </a:p>
          <a:p>
            <a:r>
              <a:rPr lang="cs-CZ" dirty="0"/>
              <a:t>Podle předpokladů totéž platí pro vzdělání</a:t>
            </a:r>
          </a:p>
          <a:p>
            <a:r>
              <a:rPr lang="cs-CZ" dirty="0"/>
              <a:t>Moc lidí s VŠ vzděláním – dojde k inflaci jejich diplomů</a:t>
            </a:r>
          </a:p>
          <a:p>
            <a:endParaRPr lang="cs-CZ" dirty="0"/>
          </a:p>
          <a:p>
            <a:r>
              <a:rPr lang="cs-CZ" dirty="0"/>
              <a:t>Strana poptávky: trh práce se strukturálně proměňuje</a:t>
            </a:r>
          </a:p>
          <a:p>
            <a:r>
              <a:rPr lang="cs-CZ" dirty="0"/>
              <a:t>Strana nabídky: vysoké školy produkují diplomy (</a:t>
            </a:r>
            <a:r>
              <a:rPr lang="cs-CZ" dirty="0" err="1"/>
              <a:t>credentials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8579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Středověk</a:t>
            </a:r>
          </a:p>
          <a:p>
            <a:r>
              <a:rPr lang="cs-CZ" dirty="0"/>
              <a:t>Univerzity certifikují teology, právníky a lékaře</a:t>
            </a:r>
          </a:p>
          <a:p>
            <a:r>
              <a:rPr lang="cs-CZ" dirty="0"/>
              <a:t>4 fakulty: svobodná umění, teologie, práva, medicína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 err="1"/>
              <a:t>Humboldtovská</a:t>
            </a:r>
            <a:r>
              <a:rPr lang="cs-CZ" b="1" dirty="0"/>
              <a:t> univerzita</a:t>
            </a:r>
          </a:p>
          <a:p>
            <a:r>
              <a:rPr lang="cs-CZ" dirty="0"/>
              <a:t>1810 v Berlíně (Wilhelm von Humboldt)</a:t>
            </a:r>
          </a:p>
          <a:p>
            <a:r>
              <a:rPr lang="cs-CZ" dirty="0"/>
              <a:t>Jednota výzkumu a výuky</a:t>
            </a:r>
          </a:p>
          <a:p>
            <a:r>
              <a:rPr lang="cs-CZ" dirty="0"/>
              <a:t>(vyučující předává studujícím to, čím se sám výzkumně zabývá)</a:t>
            </a:r>
          </a:p>
        </p:txBody>
      </p:sp>
    </p:spTree>
    <p:extLst>
      <p:ext uri="{BB962C8B-B14F-4D97-AF65-F5344CB8AC3E}">
        <p14:creationId xmlns:p14="http://schemas.microsoft.com/office/powerpoint/2010/main" val="224718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 err="1"/>
              <a:t>Humboldtovská</a:t>
            </a:r>
            <a:r>
              <a:rPr lang="cs-CZ" b="1" dirty="0"/>
              <a:t> univerzita</a:t>
            </a:r>
          </a:p>
          <a:p>
            <a:r>
              <a:rPr lang="cs-CZ" dirty="0"/>
              <a:t>Postupná diferenciace a specializace (mj. založení sociologie </a:t>
            </a:r>
            <a:r>
              <a:rPr lang="cs-CZ" dirty="0" err="1"/>
              <a:t>Durkheimem</a:t>
            </a:r>
            <a:r>
              <a:rPr lang="cs-CZ" dirty="0"/>
              <a:t>)</a:t>
            </a:r>
          </a:p>
          <a:p>
            <a:r>
              <a:rPr lang="cs-CZ" dirty="0"/>
              <a:t>Dochází k organickému růstu univerzit (nová katedra sociologie potřebuje svoje vyučující a studující)</a:t>
            </a:r>
          </a:p>
          <a:p>
            <a:r>
              <a:rPr lang="cs-CZ" dirty="0"/>
              <a:t>To má ale svoje meze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1970s:</a:t>
            </a:r>
          </a:p>
          <a:p>
            <a:r>
              <a:rPr lang="cs-CZ" dirty="0"/>
              <a:t>Silné ročníky baby </a:t>
            </a:r>
            <a:r>
              <a:rPr lang="cs-CZ" dirty="0" err="1"/>
              <a:t>boomers</a:t>
            </a:r>
            <a:endParaRPr lang="cs-CZ" dirty="0"/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2000s:</a:t>
            </a:r>
          </a:p>
          <a:p>
            <a:r>
              <a:rPr lang="cs-CZ" dirty="0"/>
              <a:t>Boloňská deklarace</a:t>
            </a:r>
          </a:p>
        </p:txBody>
      </p:sp>
    </p:spTree>
    <p:extLst>
      <p:ext uri="{BB962C8B-B14F-4D97-AF65-F5344CB8AC3E}">
        <p14:creationId xmlns:p14="http://schemas.microsoft.com/office/powerpoint/2010/main" val="404529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 err="1"/>
              <a:t>Humboldtovská</a:t>
            </a:r>
            <a:r>
              <a:rPr lang="cs-CZ" b="1" dirty="0"/>
              <a:t> univerzita</a:t>
            </a:r>
          </a:p>
          <a:p>
            <a:r>
              <a:rPr lang="cs-CZ" dirty="0"/>
              <a:t>Postupná diferenciace a specializace (mj. založení sociologie </a:t>
            </a:r>
            <a:r>
              <a:rPr lang="cs-CZ" dirty="0" err="1"/>
              <a:t>Durkheimem</a:t>
            </a:r>
            <a:r>
              <a:rPr lang="cs-CZ" dirty="0"/>
              <a:t>)</a:t>
            </a:r>
          </a:p>
          <a:p>
            <a:r>
              <a:rPr lang="cs-CZ" dirty="0"/>
              <a:t>Dochází k organickému růstu univerzit (nová katedra sociologie potřebuje svoje vyučující a studující)</a:t>
            </a:r>
          </a:p>
          <a:p>
            <a:r>
              <a:rPr lang="cs-CZ" dirty="0"/>
              <a:t>To má ale svoje meze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1970s:</a:t>
            </a:r>
          </a:p>
          <a:p>
            <a:r>
              <a:rPr lang="cs-CZ" dirty="0"/>
              <a:t>Silné ročníky baby </a:t>
            </a:r>
            <a:r>
              <a:rPr lang="cs-CZ" dirty="0" err="1"/>
              <a:t>boomers</a:t>
            </a:r>
            <a:endParaRPr lang="cs-CZ" dirty="0"/>
          </a:p>
          <a:p>
            <a:endParaRPr lang="cs-CZ" dirty="0"/>
          </a:p>
          <a:p>
            <a:pPr marL="54000" indent="0">
              <a:buNone/>
            </a:pPr>
            <a:r>
              <a:rPr lang="cs-CZ" b="1" dirty="0"/>
              <a:t>2000s:</a:t>
            </a:r>
          </a:p>
          <a:p>
            <a:r>
              <a:rPr lang="cs-CZ" dirty="0"/>
              <a:t>Boloňská deklarace</a:t>
            </a:r>
          </a:p>
        </p:txBody>
      </p:sp>
    </p:spTree>
    <p:extLst>
      <p:ext uri="{BB962C8B-B14F-4D97-AF65-F5344CB8AC3E}">
        <p14:creationId xmlns:p14="http://schemas.microsoft.com/office/powerpoint/2010/main" val="295639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Legitimizace expanze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Rovnost příležitostí, právo na vzdělání</a:t>
            </a:r>
          </a:p>
          <a:p>
            <a:r>
              <a:rPr lang="cs-CZ" dirty="0"/>
              <a:t>Později: vzdělávání pro technologickou změnu</a:t>
            </a:r>
          </a:p>
          <a:p>
            <a:endParaRPr lang="cs-CZ" dirty="0"/>
          </a:p>
          <a:p>
            <a:r>
              <a:rPr lang="cs-CZ" dirty="0"/>
              <a:t>Trh práce se mění, obsah pracovních pozic vyžaduje vyšší vzdělání</a:t>
            </a:r>
          </a:p>
          <a:p>
            <a:r>
              <a:rPr lang="cs-CZ" dirty="0"/>
              <a:t>(opravář automobilů už potřebuje programování)</a:t>
            </a:r>
          </a:p>
          <a:p>
            <a:r>
              <a:rPr lang="cs-CZ" dirty="0"/>
              <a:t>Takhle můžeme jít dál, dokud i na uklízečku nebude vyžadování Ph.D.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b="1" dirty="0"/>
              <a:t>Proti: </a:t>
            </a:r>
          </a:p>
          <a:p>
            <a:r>
              <a:rPr lang="cs-CZ" dirty="0"/>
              <a:t>akreditační úřad hlídá kvalitu</a:t>
            </a:r>
          </a:p>
          <a:p>
            <a:r>
              <a:rPr lang="cs-CZ" dirty="0"/>
              <a:t>Vzdělání není zadarmo ani pro stát, ani pro studující</a:t>
            </a:r>
          </a:p>
        </p:txBody>
      </p:sp>
    </p:spTree>
    <p:extLst>
      <p:ext uri="{BB962C8B-B14F-4D97-AF65-F5344CB8AC3E}">
        <p14:creationId xmlns:p14="http://schemas.microsoft.com/office/powerpoint/2010/main" val="196934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expanze na univerzity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studujících znamená více peněz</a:t>
            </a:r>
          </a:p>
          <a:p>
            <a:r>
              <a:rPr lang="cs-CZ" dirty="0"/>
              <a:t>(ať už od státu nebo ze školného)</a:t>
            </a:r>
          </a:p>
          <a:p>
            <a:endParaRPr lang="cs-CZ" dirty="0"/>
          </a:p>
          <a:p>
            <a:r>
              <a:rPr lang="cs-CZ" dirty="0"/>
              <a:t>Je úplně jedno, jestli studenty přiláká intelektuální zájem, prestiž oboru, praktická uplatnitelnost nebo akademické celebrity</a:t>
            </a:r>
          </a:p>
          <a:p>
            <a:endParaRPr lang="cs-CZ" dirty="0"/>
          </a:p>
          <a:p>
            <a:r>
              <a:rPr lang="cs-CZ" dirty="0"/>
              <a:t>Je potřeba zajistit jejich výuku, což je málokdy rozděleno spravedlivě mezi všechny členy učitelského sboru</a:t>
            </a:r>
          </a:p>
          <a:p>
            <a:r>
              <a:rPr lang="cs-CZ" dirty="0"/>
              <a:t>Obvykle je břímě výuky přeneseno na níže postavené akademiky / akademičky</a:t>
            </a:r>
          </a:p>
        </p:txBody>
      </p:sp>
    </p:spTree>
    <p:extLst>
      <p:ext uri="{BB962C8B-B14F-4D97-AF65-F5344CB8AC3E}">
        <p14:creationId xmlns:p14="http://schemas.microsoft.com/office/powerpoint/2010/main" val="13049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expanze na univerzity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Prestiž univerzity závisí na akademických celebritách</a:t>
            </a:r>
          </a:p>
          <a:p>
            <a:r>
              <a:rPr lang="cs-CZ" dirty="0"/>
              <a:t>S těmi se ale studenti setkávají jen minimálně</a:t>
            </a:r>
          </a:p>
          <a:p>
            <a:endParaRPr lang="cs-CZ" dirty="0"/>
          </a:p>
          <a:p>
            <a:r>
              <a:rPr lang="cs-CZ" dirty="0"/>
              <a:t>Řadoví vyučující se chtějí také stát celebritami</a:t>
            </a:r>
          </a:p>
          <a:p>
            <a:r>
              <a:rPr lang="cs-CZ" dirty="0"/>
              <a:t>(získat vyšší plat, smlouvu na dobu neurčitou atd.)</a:t>
            </a:r>
          </a:p>
          <a:p>
            <a:r>
              <a:rPr lang="cs-CZ" dirty="0"/>
              <a:t>Proto kromě výuky usilovně bádají a publikují</a:t>
            </a:r>
          </a:p>
        </p:txBody>
      </p:sp>
    </p:spTree>
    <p:extLst>
      <p:ext uri="{BB962C8B-B14F-4D97-AF65-F5344CB8AC3E}">
        <p14:creationId xmlns:p14="http://schemas.microsoft.com/office/powerpoint/2010/main" val="331427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Signalizace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Zájmem zaměstnavatele je přijmout na volné místo toho nejlepšího uchazeče</a:t>
            </a:r>
          </a:p>
          <a:p>
            <a:r>
              <a:rPr lang="cs-CZ" dirty="0"/>
              <a:t>Na uchazečích se ale nepozná, kdo z nich je nejlepší</a:t>
            </a:r>
          </a:p>
          <a:p>
            <a:endParaRPr lang="cs-CZ" dirty="0"/>
          </a:p>
          <a:p>
            <a:r>
              <a:rPr lang="cs-CZ" dirty="0"/>
              <a:t>Můžeme připravit náročné přijímací řízení (náklady)</a:t>
            </a:r>
          </a:p>
          <a:p>
            <a:r>
              <a:rPr lang="cs-CZ" dirty="0"/>
              <a:t>Řada věcí se ale ukáže až v praxi</a:t>
            </a:r>
          </a:p>
          <a:p>
            <a:r>
              <a:rPr lang="cs-CZ" dirty="0"/>
              <a:t>Praxe s sebou nese další náklady (plat, vybavení, školení)</a:t>
            </a:r>
          </a:p>
          <a:p>
            <a:endParaRPr lang="cs-CZ" dirty="0"/>
          </a:p>
          <a:p>
            <a:r>
              <a:rPr lang="cs-CZ" dirty="0"/>
              <a:t>Přijímání nových zaměstnanců je tak něco jako loterie</a:t>
            </a:r>
          </a:p>
          <a:p>
            <a:r>
              <a:rPr lang="cs-CZ" dirty="0"/>
              <a:t>Loterie může být „cinknutá“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39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2169</TotalTime>
  <Words>605</Words>
  <Application>Microsoft Office PowerPoint</Application>
  <PresentationFormat>Předvádění na obrazovce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Presentation_MU_EN</vt:lpstr>
      <vt:lpstr>SOCn5020  Sociologie vzdělávání     a evaluační výzkum Hrozba inflace vzdělání</vt:lpstr>
      <vt:lpstr>Ekonomické zákony</vt:lpstr>
      <vt:lpstr>Historický vývoj</vt:lpstr>
      <vt:lpstr>Historický vývoj</vt:lpstr>
      <vt:lpstr>Historický vývoj</vt:lpstr>
      <vt:lpstr>Legitimizace expanze</vt:lpstr>
      <vt:lpstr>Dopady expanze na univerzity</vt:lpstr>
      <vt:lpstr>Dopady expanze na univerzity</vt:lpstr>
      <vt:lpstr>Signalizace</vt:lpstr>
      <vt:lpstr>Signalizace</vt:lpstr>
      <vt:lpstr>Signalizace a expanze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45</cp:revision>
  <dcterms:created xsi:type="dcterms:W3CDTF">2021-06-21T19:13:01Z</dcterms:created>
  <dcterms:modified xsi:type="dcterms:W3CDTF">2021-11-13T16:25:56Z</dcterms:modified>
</cp:coreProperties>
</file>