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9" r:id="rId4"/>
    <p:sldId id="260" r:id="rId5"/>
    <p:sldId id="261" r:id="rId6"/>
    <p:sldId id="263" r:id="rId7"/>
    <p:sldId id="258" r:id="rId8"/>
    <p:sldId id="264" r:id="rId9"/>
    <p:sldId id="262" r:id="rId10"/>
    <p:sldId id="266" r:id="rId11"/>
    <p:sldId id="268" r:id="rId12"/>
    <p:sldId id="267" r:id="rId13"/>
    <p:sldId id="265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7" autoAdjust="0"/>
    <p:restoredTop sz="96270" autoAdjust="0"/>
  </p:normalViewPr>
  <p:slideViewPr>
    <p:cSldViewPr snapToGrid="0">
      <p:cViewPr varScale="1">
        <p:scale>
          <a:sx n="91" d="100"/>
          <a:sy n="91" d="100"/>
        </p:scale>
        <p:origin x="1528" y="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Grafický objekt 2">
            <a:extLst>
              <a:ext uri="{FF2B5EF4-FFF2-40B4-BE49-F238E27FC236}">
                <a16:creationId xmlns:a16="http://schemas.microsoft.com/office/drawing/2014/main" id="{D8BC744D-9E4E-8B48-B82E-E51F84B262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640AB289-8C5D-424D-B939-16D29422D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0DFC9C44-48CA-4846-8B43-6B4C0D0B35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C26ECF42-D1F0-BA45-BC24-346D500DCF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A681C5DD-27CD-AB4B-A3EE-BB76032D25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684F50E3-DDBE-ED4E-A6F3-F54E54681F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603E15C8-958C-1B46-ABD5-79FCCA4A6E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Grafický objekt 2">
            <a:extLst>
              <a:ext uri="{FF2B5EF4-FFF2-40B4-BE49-F238E27FC236}">
                <a16:creationId xmlns:a16="http://schemas.microsoft.com/office/drawing/2014/main" id="{4FC7F1ED-EED9-EB49-9C04-07FA08D84A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Grafický objekt 2">
            <a:extLst>
              <a:ext uri="{FF2B5EF4-FFF2-40B4-BE49-F238E27FC236}">
                <a16:creationId xmlns:a16="http://schemas.microsoft.com/office/drawing/2014/main" id="{A08CEBCA-B5DE-934F-9AB7-5DA1FA552C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DA9B4C72-1A09-404C-8E24-6D1F23CB1A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Grafický objekt 2">
            <a:extLst>
              <a:ext uri="{FF2B5EF4-FFF2-40B4-BE49-F238E27FC236}">
                <a16:creationId xmlns:a16="http://schemas.microsoft.com/office/drawing/2014/main" id="{27707621-F6D6-464D-8623-5E6E356A0F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95E73665-5678-A64D-84D9-3EEF3C034D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Grafický objekt 2">
            <a:extLst>
              <a:ext uri="{FF2B5EF4-FFF2-40B4-BE49-F238E27FC236}">
                <a16:creationId xmlns:a16="http://schemas.microsoft.com/office/drawing/2014/main" id="{796B0F20-D3A7-AF4A-A88B-9A5F4B402B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72530-64B8-5D43-8517-E94647492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SOCn5020 	Sociologie vzdělávání </a:t>
            </a:r>
            <a:br>
              <a:rPr lang="cs-CZ" dirty="0"/>
            </a:br>
            <a:r>
              <a:rPr lang="cs-CZ" dirty="0"/>
              <a:t>			a evaluační výzkum</a:t>
            </a:r>
            <a:br>
              <a:rPr lang="cs-CZ" dirty="0"/>
            </a:br>
            <a:r>
              <a:rPr lang="cs-CZ" dirty="0"/>
              <a:t>Technologický obrat a role univerzit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D72D84-5A84-6E4E-A582-2F3CF5FFA1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Tomáš Doseděl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92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Rutinizační</a:t>
            </a:r>
            <a:r>
              <a:rPr lang="cs-CZ" dirty="0"/>
              <a:t> hypotéza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Koncem 90. let ale začínají masivně mizet místa, která vyžadují relativně vysokou kvalifikaci</a:t>
            </a:r>
          </a:p>
          <a:p>
            <a:r>
              <a:rPr lang="cs-CZ" dirty="0"/>
              <a:t>Sekretářky, bankovní úředníci</a:t>
            </a:r>
          </a:p>
          <a:p>
            <a:r>
              <a:rPr lang="cs-CZ" dirty="0"/>
              <a:t>Jejich práce byla nahrazena stroji (Word, Internet banking, e-shopy)</a:t>
            </a:r>
          </a:p>
          <a:p>
            <a:pPr marL="54000" indent="0">
              <a:buNone/>
            </a:pPr>
            <a:endParaRPr lang="cs-CZ" dirty="0"/>
          </a:p>
          <a:p>
            <a:r>
              <a:rPr lang="cs-CZ" dirty="0"/>
              <a:t>Technologická změna tak vytlačuje z trhu práce nejen nekvalifikované (SBTC)</a:t>
            </a:r>
          </a:p>
          <a:p>
            <a:r>
              <a:rPr lang="cs-CZ" dirty="0"/>
              <a:t>Ale i ty, jejichž práce je dostatečně rutinní, aby ji mohl převzít stroj</a:t>
            </a:r>
          </a:p>
          <a:p>
            <a:endParaRPr lang="cs-CZ" dirty="0"/>
          </a:p>
          <a:p>
            <a:r>
              <a:rPr lang="cs-CZ" dirty="0" err="1"/>
              <a:t>Routine</a:t>
            </a:r>
            <a:r>
              <a:rPr lang="cs-CZ" dirty="0"/>
              <a:t> </a:t>
            </a:r>
            <a:r>
              <a:rPr lang="cs-CZ" dirty="0" err="1"/>
              <a:t>biased</a:t>
            </a:r>
            <a:r>
              <a:rPr lang="cs-CZ" dirty="0"/>
              <a:t> </a:t>
            </a:r>
            <a:r>
              <a:rPr lang="cs-CZ" dirty="0" err="1"/>
              <a:t>technological</a:t>
            </a:r>
            <a:r>
              <a:rPr lang="cs-CZ" dirty="0"/>
              <a:t> </a:t>
            </a:r>
            <a:r>
              <a:rPr lang="cs-CZ" dirty="0" err="1"/>
              <a:t>change</a:t>
            </a:r>
            <a:r>
              <a:rPr lang="cs-CZ" dirty="0"/>
              <a:t> / </a:t>
            </a:r>
            <a:r>
              <a:rPr lang="cs-CZ" dirty="0" err="1"/>
              <a:t>Task</a:t>
            </a:r>
            <a:r>
              <a:rPr lang="cs-CZ" dirty="0"/>
              <a:t> </a:t>
            </a:r>
            <a:r>
              <a:rPr lang="cs-CZ" dirty="0" err="1"/>
              <a:t>biased</a:t>
            </a:r>
            <a:r>
              <a:rPr lang="cs-CZ" dirty="0"/>
              <a:t> </a:t>
            </a:r>
            <a:r>
              <a:rPr lang="cs-CZ" dirty="0" err="1"/>
              <a:t>technological</a:t>
            </a:r>
            <a:r>
              <a:rPr lang="cs-CZ" dirty="0"/>
              <a:t> </a:t>
            </a:r>
            <a:r>
              <a:rPr lang="cs-CZ" dirty="0" err="1"/>
              <a:t>change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7000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vývoj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1950s: poválečný rozvoj průmyslu, bohatnutí společnosti</a:t>
            </a:r>
          </a:p>
          <a:p>
            <a:r>
              <a:rPr lang="cs-CZ" dirty="0"/>
              <a:t>1960s: </a:t>
            </a:r>
            <a:r>
              <a:rPr lang="cs-CZ" dirty="0" err="1"/>
              <a:t>Blau</a:t>
            </a:r>
            <a:r>
              <a:rPr lang="cs-CZ" dirty="0"/>
              <a:t> </a:t>
            </a:r>
            <a:r>
              <a:rPr lang="cs-CZ" dirty="0" err="1"/>
              <a:t>Duncanův</a:t>
            </a:r>
            <a:r>
              <a:rPr lang="cs-CZ" dirty="0"/>
              <a:t> model,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capital</a:t>
            </a:r>
            <a:r>
              <a:rPr lang="cs-CZ" dirty="0"/>
              <a:t> </a:t>
            </a:r>
            <a:r>
              <a:rPr lang="cs-CZ" dirty="0" err="1"/>
              <a:t>theory</a:t>
            </a:r>
            <a:endParaRPr lang="cs-CZ" dirty="0"/>
          </a:p>
          <a:p>
            <a:r>
              <a:rPr lang="cs-CZ" dirty="0"/>
              <a:t>1970s: inflace diplomů</a:t>
            </a:r>
          </a:p>
          <a:p>
            <a:r>
              <a:rPr lang="cs-CZ" dirty="0"/>
              <a:t>1980s: nástup technologií	</a:t>
            </a:r>
          </a:p>
          <a:p>
            <a:r>
              <a:rPr lang="cs-CZ" dirty="0"/>
              <a:t>1990s: polarizační hypotéza</a:t>
            </a:r>
          </a:p>
          <a:p>
            <a:r>
              <a:rPr lang="cs-CZ" dirty="0"/>
              <a:t>2000s: změna založená na rutině</a:t>
            </a:r>
          </a:p>
        </p:txBody>
      </p:sp>
    </p:spTree>
    <p:extLst>
      <p:ext uri="{BB962C8B-B14F-4D97-AF65-F5344CB8AC3E}">
        <p14:creationId xmlns:p14="http://schemas.microsoft.com/office/powerpoint/2010/main" val="450095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Technologický obrat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4. průmyslová revoluce (</a:t>
            </a:r>
            <a:r>
              <a:rPr lang="cs-CZ" dirty="0" err="1"/>
              <a:t>Industry</a:t>
            </a:r>
            <a:r>
              <a:rPr lang="cs-CZ" dirty="0"/>
              <a:t> 4.0)</a:t>
            </a:r>
          </a:p>
          <a:p>
            <a:r>
              <a:rPr lang="cs-CZ" dirty="0"/>
              <a:t>Nasazení umělé inteligence, robotizace</a:t>
            </a:r>
          </a:p>
          <a:p>
            <a:endParaRPr lang="cs-CZ" dirty="0"/>
          </a:p>
          <a:p>
            <a:r>
              <a:rPr lang="cs-CZ" dirty="0"/>
              <a:t>Technologie poprvé v historii bere práci všem vzdělanostním vrstvám – úředníci, umělci, lékaři, právníci, novináři…</a:t>
            </a:r>
          </a:p>
          <a:p>
            <a:endParaRPr lang="cs-CZ" dirty="0"/>
          </a:p>
          <a:p>
            <a:r>
              <a:rPr lang="cs-CZ" dirty="0"/>
              <a:t>Pojem technologická změna přestává dostačovat -</a:t>
            </a:r>
            <a:r>
              <a:rPr lang="en-GB" dirty="0"/>
              <a:t>&gt;</a:t>
            </a:r>
            <a:r>
              <a:rPr lang="cs-CZ" dirty="0"/>
              <a:t> Technologický obrat</a:t>
            </a:r>
          </a:p>
        </p:txBody>
      </p:sp>
    </p:spTree>
    <p:extLst>
      <p:ext uri="{BB962C8B-B14F-4D97-AF65-F5344CB8AC3E}">
        <p14:creationId xmlns:p14="http://schemas.microsoft.com/office/powerpoint/2010/main" val="3950152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vývoj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1950s: poválečný rozvoj průmyslu, bohatnutí společnosti</a:t>
            </a:r>
          </a:p>
          <a:p>
            <a:r>
              <a:rPr lang="cs-CZ" dirty="0"/>
              <a:t>1960s: </a:t>
            </a:r>
            <a:r>
              <a:rPr lang="cs-CZ" dirty="0" err="1"/>
              <a:t>Blau</a:t>
            </a:r>
            <a:r>
              <a:rPr lang="cs-CZ" dirty="0"/>
              <a:t> </a:t>
            </a:r>
            <a:r>
              <a:rPr lang="cs-CZ" dirty="0" err="1"/>
              <a:t>Duncanův</a:t>
            </a:r>
            <a:r>
              <a:rPr lang="cs-CZ" dirty="0"/>
              <a:t> model,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capital</a:t>
            </a:r>
            <a:r>
              <a:rPr lang="cs-CZ" dirty="0"/>
              <a:t> </a:t>
            </a:r>
            <a:r>
              <a:rPr lang="cs-CZ" dirty="0" err="1"/>
              <a:t>theory</a:t>
            </a:r>
            <a:endParaRPr lang="cs-CZ" dirty="0"/>
          </a:p>
          <a:p>
            <a:r>
              <a:rPr lang="cs-CZ" dirty="0"/>
              <a:t>1970s: inflace diplomů</a:t>
            </a:r>
          </a:p>
          <a:p>
            <a:r>
              <a:rPr lang="cs-CZ" dirty="0"/>
              <a:t>1980s: nástup technologií	</a:t>
            </a:r>
          </a:p>
          <a:p>
            <a:r>
              <a:rPr lang="cs-CZ" dirty="0"/>
              <a:t>1990s: polarizační hypotéza</a:t>
            </a:r>
          </a:p>
          <a:p>
            <a:r>
              <a:rPr lang="cs-CZ" dirty="0"/>
              <a:t>2000s: změna založená na rutině</a:t>
            </a:r>
          </a:p>
          <a:p>
            <a:r>
              <a:rPr lang="cs-CZ" dirty="0"/>
              <a:t>2010s: technologický obrat</a:t>
            </a:r>
          </a:p>
        </p:txBody>
      </p:sp>
    </p:spTree>
    <p:extLst>
      <p:ext uri="{BB962C8B-B14F-4D97-AF65-F5344CB8AC3E}">
        <p14:creationId xmlns:p14="http://schemas.microsoft.com/office/powerpoint/2010/main" val="988550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79B3794-BE3A-4552-B0C1-8E2FA89BA4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0932" y="0"/>
            <a:ext cx="48630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287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vývoj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1950s: poválečný rozvoj průmyslu, bohatnutí společnosti</a:t>
            </a:r>
          </a:p>
          <a:p>
            <a:r>
              <a:rPr lang="cs-CZ" dirty="0"/>
              <a:t>1960s: </a:t>
            </a:r>
            <a:r>
              <a:rPr lang="cs-CZ" dirty="0" err="1"/>
              <a:t>Blau</a:t>
            </a:r>
            <a:r>
              <a:rPr lang="cs-CZ" dirty="0"/>
              <a:t> </a:t>
            </a:r>
            <a:r>
              <a:rPr lang="cs-CZ" dirty="0" err="1"/>
              <a:t>Duncanův</a:t>
            </a:r>
            <a:r>
              <a:rPr lang="cs-CZ" dirty="0"/>
              <a:t> model,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capital</a:t>
            </a:r>
            <a:r>
              <a:rPr lang="cs-CZ" dirty="0"/>
              <a:t> </a:t>
            </a:r>
            <a:r>
              <a:rPr lang="cs-CZ" dirty="0" err="1"/>
              <a:t>theory</a:t>
            </a:r>
            <a:endParaRPr lang="cs-CZ" dirty="0"/>
          </a:p>
          <a:p>
            <a:r>
              <a:rPr lang="cs-CZ" dirty="0"/>
              <a:t>1970s: inflace diplomů</a:t>
            </a:r>
          </a:p>
        </p:txBody>
      </p:sp>
    </p:spTree>
    <p:extLst>
      <p:ext uri="{BB962C8B-B14F-4D97-AF65-F5344CB8AC3E}">
        <p14:creationId xmlns:p14="http://schemas.microsoft.com/office/powerpoint/2010/main" val="3485795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Expanze VŠ v 70. letech 20. století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Baby </a:t>
            </a:r>
            <a:r>
              <a:rPr lang="cs-CZ" dirty="0" err="1"/>
              <a:t>boomers</a:t>
            </a:r>
            <a:r>
              <a:rPr lang="cs-CZ" dirty="0"/>
              <a:t>, kulturní revoluce, </a:t>
            </a:r>
            <a:r>
              <a:rPr lang="cs-CZ" dirty="0" err="1"/>
              <a:t>hippies</a:t>
            </a:r>
            <a:r>
              <a:rPr lang="cs-CZ" dirty="0"/>
              <a:t>, Vietnam</a:t>
            </a:r>
          </a:p>
          <a:p>
            <a:r>
              <a:rPr lang="cs-CZ" dirty="0"/>
              <a:t>Otevření vysokých škol silným ročníkům</a:t>
            </a:r>
          </a:p>
          <a:p>
            <a:r>
              <a:rPr lang="cs-CZ" dirty="0"/>
              <a:t>Strach z inflace diplomů (ekonomické zákony)</a:t>
            </a:r>
          </a:p>
          <a:p>
            <a:r>
              <a:rPr lang="cs-CZ" dirty="0"/>
              <a:t>Signalizační teorie</a:t>
            </a:r>
          </a:p>
          <a:p>
            <a:endParaRPr lang="cs-CZ" dirty="0"/>
          </a:p>
          <a:p>
            <a:r>
              <a:rPr lang="cs-CZ" dirty="0"/>
              <a:t>V 80. letech ale s překvapením zjistili, že k žádné inflaci nedošlo, i když vysokoškoláků je na trhu práce výrazně více než dříve</a:t>
            </a:r>
          </a:p>
          <a:p>
            <a:r>
              <a:rPr lang="cs-CZ" dirty="0"/>
              <a:t>Jak to vysvětlit?</a:t>
            </a:r>
          </a:p>
        </p:txBody>
      </p:sp>
    </p:spTree>
    <p:extLst>
      <p:ext uri="{BB962C8B-B14F-4D97-AF65-F5344CB8AC3E}">
        <p14:creationId xmlns:p14="http://schemas.microsoft.com/office/powerpoint/2010/main" val="327141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Technologická změna trhu práce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cs-CZ" dirty="0"/>
              <a:t>Nástup moderních technologií (počítače)</a:t>
            </a:r>
          </a:p>
          <a:p>
            <a:r>
              <a:rPr lang="cs-CZ" dirty="0"/>
              <a:t>Které umí obsluhovat jen kvalifikovaní zaměstnanec (VŠ)</a:t>
            </a:r>
          </a:p>
          <a:p>
            <a:r>
              <a:rPr lang="cs-CZ" dirty="0"/>
              <a:t>Vzdělání je na trhu práce vysoce oceněno</a:t>
            </a:r>
          </a:p>
          <a:p>
            <a:endParaRPr lang="cs-CZ" dirty="0"/>
          </a:p>
          <a:p>
            <a:pPr marL="54000" indent="0">
              <a:buNone/>
            </a:pPr>
            <a:r>
              <a:rPr lang="cs-CZ" dirty="0"/>
              <a:t>				vs.</a:t>
            </a:r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dirty="0"/>
              <a:t>Vznik globálního trhu práce</a:t>
            </a:r>
          </a:p>
          <a:p>
            <a:r>
              <a:rPr lang="cs-CZ" dirty="0"/>
              <a:t>Manuální práce nahrazena stroji (traktory, výrobní linky)</a:t>
            </a:r>
          </a:p>
          <a:p>
            <a:r>
              <a:rPr lang="cs-CZ" dirty="0"/>
              <a:t>Jednoduchá výroba outsourcována do jiných zemí (Asie)</a:t>
            </a:r>
          </a:p>
          <a:p>
            <a:r>
              <a:rPr lang="cs-CZ" dirty="0"/>
              <a:t>Rozvoj (levné) mezinárodní dopravy, globálního kapitalismu</a:t>
            </a:r>
          </a:p>
          <a:p>
            <a:r>
              <a:rPr lang="cs-CZ" dirty="0"/>
              <a:t>Lidé s nízkým vzděláním jsou z trhu práce vytlačování</a:t>
            </a:r>
          </a:p>
        </p:txBody>
      </p:sp>
    </p:spTree>
    <p:extLst>
      <p:ext uri="{BB962C8B-B14F-4D97-AF65-F5344CB8AC3E}">
        <p14:creationId xmlns:p14="http://schemas.microsoft.com/office/powerpoint/2010/main" val="80276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Technologická změna trhu práce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Trh práce se deformuje (</a:t>
            </a:r>
            <a:r>
              <a:rPr lang="cs-CZ" dirty="0" err="1"/>
              <a:t>bias</a:t>
            </a:r>
            <a:r>
              <a:rPr lang="cs-CZ" dirty="0"/>
              <a:t>)</a:t>
            </a:r>
          </a:p>
          <a:p>
            <a:r>
              <a:rPr lang="cs-CZ" dirty="0"/>
              <a:t>Vlivem technologické změny (</a:t>
            </a:r>
            <a:r>
              <a:rPr lang="cs-CZ" dirty="0" err="1"/>
              <a:t>technological</a:t>
            </a:r>
            <a:r>
              <a:rPr lang="cs-CZ" dirty="0"/>
              <a:t> </a:t>
            </a:r>
            <a:r>
              <a:rPr lang="cs-CZ" dirty="0" err="1"/>
              <a:t>change</a:t>
            </a:r>
            <a:r>
              <a:rPr lang="cs-CZ" dirty="0"/>
              <a:t>)</a:t>
            </a:r>
          </a:p>
          <a:p>
            <a:r>
              <a:rPr lang="cs-CZ" dirty="0"/>
              <a:t>Směrem k lidem s vyššími dovednostmi (</a:t>
            </a:r>
            <a:r>
              <a:rPr lang="cs-CZ" dirty="0" err="1"/>
              <a:t>skill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 err="1"/>
              <a:t>Skill</a:t>
            </a:r>
            <a:r>
              <a:rPr lang="cs-CZ" dirty="0"/>
              <a:t> </a:t>
            </a:r>
            <a:r>
              <a:rPr lang="cs-CZ" dirty="0" err="1"/>
              <a:t>biased</a:t>
            </a:r>
            <a:r>
              <a:rPr lang="cs-CZ" dirty="0"/>
              <a:t> </a:t>
            </a:r>
            <a:r>
              <a:rPr lang="cs-CZ" dirty="0" err="1"/>
              <a:t>technological</a:t>
            </a:r>
            <a:r>
              <a:rPr lang="cs-CZ" dirty="0"/>
              <a:t> </a:t>
            </a:r>
            <a:r>
              <a:rPr lang="cs-CZ" dirty="0" err="1"/>
              <a:t>change</a:t>
            </a:r>
            <a:r>
              <a:rPr lang="cs-CZ" dirty="0"/>
              <a:t> (SBTC)</a:t>
            </a:r>
          </a:p>
          <a:p>
            <a:r>
              <a:rPr lang="cs-CZ" dirty="0"/>
              <a:t>Technologická změna založená na dovednostech</a:t>
            </a:r>
          </a:p>
          <a:p>
            <a:endParaRPr lang="cs-CZ" dirty="0"/>
          </a:p>
          <a:p>
            <a:r>
              <a:rPr lang="cs-CZ" dirty="0"/>
              <a:t>Lidé s vyšší kvalifikací nepřicházejí o zaměstnání a jsou dobře placeni</a:t>
            </a:r>
          </a:p>
          <a:p>
            <a:r>
              <a:rPr lang="cs-CZ" dirty="0"/>
              <a:t>Lidé s nižší kvalifikací jsou z trhu práce vytlačováni</a:t>
            </a:r>
          </a:p>
        </p:txBody>
      </p:sp>
    </p:spTree>
    <p:extLst>
      <p:ext uri="{BB962C8B-B14F-4D97-AF65-F5344CB8AC3E}">
        <p14:creationId xmlns:p14="http://schemas.microsoft.com/office/powerpoint/2010/main" val="54980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vývoj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1950s: poválečný rozvoj průmyslu, bohatnutí společnosti</a:t>
            </a:r>
          </a:p>
          <a:p>
            <a:r>
              <a:rPr lang="cs-CZ" dirty="0"/>
              <a:t>1960s: </a:t>
            </a:r>
            <a:r>
              <a:rPr lang="cs-CZ" dirty="0" err="1"/>
              <a:t>Blau</a:t>
            </a:r>
            <a:r>
              <a:rPr lang="cs-CZ" dirty="0"/>
              <a:t> </a:t>
            </a:r>
            <a:r>
              <a:rPr lang="cs-CZ" dirty="0" err="1"/>
              <a:t>Duncanův</a:t>
            </a:r>
            <a:r>
              <a:rPr lang="cs-CZ" dirty="0"/>
              <a:t> model,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capital</a:t>
            </a:r>
            <a:r>
              <a:rPr lang="cs-CZ" dirty="0"/>
              <a:t> </a:t>
            </a:r>
            <a:r>
              <a:rPr lang="cs-CZ" dirty="0" err="1"/>
              <a:t>theory</a:t>
            </a:r>
            <a:endParaRPr lang="cs-CZ" dirty="0"/>
          </a:p>
          <a:p>
            <a:r>
              <a:rPr lang="cs-CZ" dirty="0"/>
              <a:t>1970s: inflace diplomů</a:t>
            </a:r>
          </a:p>
          <a:p>
            <a:r>
              <a:rPr lang="cs-CZ" dirty="0"/>
              <a:t>1980s: nástup technologií</a:t>
            </a:r>
          </a:p>
        </p:txBody>
      </p:sp>
    </p:spTree>
    <p:extLst>
      <p:ext uri="{BB962C8B-B14F-4D97-AF65-F5344CB8AC3E}">
        <p14:creationId xmlns:p14="http://schemas.microsoft.com/office/powerpoint/2010/main" val="913201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nesrovnalost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90. letech stále platí, že vysokoškoláci jsou za své dovednosti (</a:t>
            </a:r>
            <a:r>
              <a:rPr lang="cs-CZ" dirty="0" err="1"/>
              <a:t>skills</a:t>
            </a:r>
            <a:r>
              <a:rPr lang="cs-CZ" dirty="0"/>
              <a:t>) oceňováni</a:t>
            </a:r>
          </a:p>
          <a:p>
            <a:r>
              <a:rPr lang="cs-CZ" dirty="0"/>
              <a:t>Přitom ale s počítačem už umí každé dítě na základní škole</a:t>
            </a:r>
          </a:p>
          <a:p>
            <a:r>
              <a:rPr lang="cs-CZ" dirty="0"/>
              <a:t>Jak to zdůvodnit?</a:t>
            </a:r>
          </a:p>
          <a:p>
            <a:endParaRPr lang="cs-CZ" dirty="0"/>
          </a:p>
          <a:p>
            <a:r>
              <a:rPr lang="cs-CZ" dirty="0"/>
              <a:t>Lidé s nízkou kvalifikací z trhu práce nezmizeli</a:t>
            </a:r>
          </a:p>
          <a:p>
            <a:r>
              <a:rPr lang="cs-CZ" dirty="0"/>
              <a:t>Naopak jejich plat roste</a:t>
            </a:r>
          </a:p>
          <a:p>
            <a:r>
              <a:rPr lang="cs-CZ" dirty="0"/>
              <a:t>Jak to zdůvodnit?</a:t>
            </a:r>
          </a:p>
        </p:txBody>
      </p:sp>
    </p:spTree>
    <p:extLst>
      <p:ext uri="{BB962C8B-B14F-4D97-AF65-F5344CB8AC3E}">
        <p14:creationId xmlns:p14="http://schemas.microsoft.com/office/powerpoint/2010/main" val="64181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Polarizační hypotéza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Pokračuje nástup počítačů, se kterými stále neumí široké masy zaměstnanců pracovat</a:t>
            </a:r>
          </a:p>
          <a:p>
            <a:r>
              <a:rPr lang="cs-CZ" dirty="0"/>
              <a:t>Zavádí se další technologie, mezinárodní obchod</a:t>
            </a:r>
          </a:p>
          <a:p>
            <a:r>
              <a:rPr lang="cs-CZ" dirty="0"/>
              <a:t>Vysoká kvalifikace je tak stále oceňována</a:t>
            </a:r>
          </a:p>
          <a:p>
            <a:endParaRPr lang="cs-CZ" dirty="0"/>
          </a:p>
          <a:p>
            <a:r>
              <a:rPr lang="cs-CZ" dirty="0"/>
              <a:t>S bohatnutím vzdělané vrstvy zaměstnanců ale přichází větší poptávka po sektoru služeb</a:t>
            </a:r>
          </a:p>
          <a:p>
            <a:r>
              <a:rPr lang="cs-CZ" dirty="0"/>
              <a:t>Řidiči, zahradníci, pečovatelky, kosmetičky, …</a:t>
            </a:r>
          </a:p>
          <a:p>
            <a:r>
              <a:rPr lang="cs-CZ" dirty="0"/>
              <a:t>Řadu těchto činnosti nelze nikam outsourcovat</a:t>
            </a:r>
          </a:p>
          <a:p>
            <a:r>
              <a:rPr lang="cs-CZ" dirty="0"/>
              <a:t>Lidí s nízkou kvalifikací si udrží svá místa i příjmy</a:t>
            </a:r>
          </a:p>
        </p:txBody>
      </p:sp>
    </p:spTree>
    <p:extLst>
      <p:ext uri="{BB962C8B-B14F-4D97-AF65-F5344CB8AC3E}">
        <p14:creationId xmlns:p14="http://schemas.microsoft.com/office/powerpoint/2010/main" val="307097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9C802F-022E-4347-AE72-DAF60B2776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SOCn5020: Sociologie vzdělávání a evaluační výzkum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871C9B-EDFC-4167-9CFE-D6C9152A85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19FA5-5262-40B3-B1C2-0BBD62F5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vývoj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2D6E83-2142-480F-81C7-A8BCA90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1950s: poválečný rozvoj průmyslu, bohatnutí společnosti</a:t>
            </a:r>
          </a:p>
          <a:p>
            <a:r>
              <a:rPr lang="cs-CZ" dirty="0"/>
              <a:t>1960s: </a:t>
            </a:r>
            <a:r>
              <a:rPr lang="cs-CZ" dirty="0" err="1"/>
              <a:t>Blau</a:t>
            </a:r>
            <a:r>
              <a:rPr lang="cs-CZ" dirty="0"/>
              <a:t> </a:t>
            </a:r>
            <a:r>
              <a:rPr lang="cs-CZ" dirty="0" err="1"/>
              <a:t>Duncanův</a:t>
            </a:r>
            <a:r>
              <a:rPr lang="cs-CZ" dirty="0"/>
              <a:t> model,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capital</a:t>
            </a:r>
            <a:r>
              <a:rPr lang="cs-CZ" dirty="0"/>
              <a:t> </a:t>
            </a:r>
            <a:r>
              <a:rPr lang="cs-CZ" dirty="0" err="1"/>
              <a:t>theory</a:t>
            </a:r>
            <a:endParaRPr lang="cs-CZ" dirty="0"/>
          </a:p>
          <a:p>
            <a:r>
              <a:rPr lang="cs-CZ" dirty="0"/>
              <a:t>1970s: inflace diplomů</a:t>
            </a:r>
          </a:p>
          <a:p>
            <a:r>
              <a:rPr lang="cs-CZ" dirty="0"/>
              <a:t>1980s: nástup technologií	</a:t>
            </a:r>
          </a:p>
          <a:p>
            <a:r>
              <a:rPr lang="cs-CZ" dirty="0"/>
              <a:t>1990s: polarizační hypotéza</a:t>
            </a:r>
          </a:p>
        </p:txBody>
      </p:sp>
    </p:spTree>
    <p:extLst>
      <p:ext uri="{BB962C8B-B14F-4D97-AF65-F5344CB8AC3E}">
        <p14:creationId xmlns:p14="http://schemas.microsoft.com/office/powerpoint/2010/main" val="315319714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4-3-en.potx" id="{45AE9CBB-A3E5-45CE-BCD2-1D997B21442F}" vid="{3E3C82C0-9353-41A7-BA2C-44B782E2B26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muni-fss-prezentace-4-3-en</Template>
  <TotalTime>2194</TotalTime>
  <Words>708</Words>
  <Application>Microsoft Office PowerPoint</Application>
  <PresentationFormat>Předvádění na obrazovce (4:3)</PresentationFormat>
  <Paragraphs>121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Presentation_MU_EN</vt:lpstr>
      <vt:lpstr>SOCn5020  Sociologie vzdělávání     a evaluační výzkum Technologický obrat a role univerzit</vt:lpstr>
      <vt:lpstr>Historický vývoj</vt:lpstr>
      <vt:lpstr>Expanze VŠ v 70. letech 20. století</vt:lpstr>
      <vt:lpstr>Technologická změna trhu práce</vt:lpstr>
      <vt:lpstr>Technologická změna trhu práce</vt:lpstr>
      <vt:lpstr>Historický vývoj</vt:lpstr>
      <vt:lpstr>Další nesrovnalost</vt:lpstr>
      <vt:lpstr>Polarizační hypotéza</vt:lpstr>
      <vt:lpstr>Historický vývoj</vt:lpstr>
      <vt:lpstr>Rutinizační hypotéza</vt:lpstr>
      <vt:lpstr>Historický vývoj</vt:lpstr>
      <vt:lpstr>Technologický obrat</vt:lpstr>
      <vt:lpstr>Historický vývoj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Stal se prekariát v současné Evropě samostatnou sociální třídou?</dc:title>
  <dc:creator>Tomáš Tomáš</dc:creator>
  <cp:lastModifiedBy>Tomáš Tomáš</cp:lastModifiedBy>
  <cp:revision>46</cp:revision>
  <dcterms:created xsi:type="dcterms:W3CDTF">2021-06-21T19:13:01Z</dcterms:created>
  <dcterms:modified xsi:type="dcterms:W3CDTF">2021-11-21T17:33:30Z</dcterms:modified>
</cp:coreProperties>
</file>