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88"/>
  </p:notesMasterIdLst>
  <p:sldIdLst>
    <p:sldId id="256" r:id="rId4"/>
    <p:sldId id="261" r:id="rId5"/>
    <p:sldId id="403" r:id="rId6"/>
    <p:sldId id="404" r:id="rId7"/>
    <p:sldId id="405" r:id="rId8"/>
    <p:sldId id="406" r:id="rId9"/>
    <p:sldId id="395" r:id="rId10"/>
    <p:sldId id="272" r:id="rId11"/>
    <p:sldId id="336" r:id="rId12"/>
    <p:sldId id="337" r:id="rId13"/>
    <p:sldId id="280" r:id="rId14"/>
    <p:sldId id="274" r:id="rId15"/>
    <p:sldId id="273" r:id="rId16"/>
    <p:sldId id="338" r:id="rId17"/>
    <p:sldId id="339" r:id="rId18"/>
    <p:sldId id="281" r:id="rId19"/>
    <p:sldId id="341" r:id="rId20"/>
    <p:sldId id="342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4" r:id="rId31"/>
    <p:sldId id="355" r:id="rId32"/>
    <p:sldId id="407" r:id="rId33"/>
    <p:sldId id="357" r:id="rId34"/>
    <p:sldId id="358" r:id="rId35"/>
    <p:sldId id="359" r:id="rId36"/>
    <p:sldId id="360" r:id="rId37"/>
    <p:sldId id="361" r:id="rId38"/>
    <p:sldId id="285" r:id="rId39"/>
    <p:sldId id="363" r:id="rId40"/>
    <p:sldId id="365" r:id="rId41"/>
    <p:sldId id="367" r:id="rId42"/>
    <p:sldId id="368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2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62" r:id="rId66"/>
    <p:sldId id="408" r:id="rId67"/>
    <p:sldId id="409" r:id="rId68"/>
    <p:sldId id="392" r:id="rId69"/>
    <p:sldId id="398" r:id="rId70"/>
    <p:sldId id="287" r:id="rId71"/>
    <p:sldId id="410" r:id="rId72"/>
    <p:sldId id="293" r:id="rId73"/>
    <p:sldId id="294" r:id="rId74"/>
    <p:sldId id="295" r:id="rId75"/>
    <p:sldId id="296" r:id="rId76"/>
    <p:sldId id="297" r:id="rId77"/>
    <p:sldId id="298" r:id="rId78"/>
    <p:sldId id="299" r:id="rId79"/>
    <p:sldId id="300" r:id="rId80"/>
    <p:sldId id="411" r:id="rId81"/>
    <p:sldId id="412" r:id="rId82"/>
    <p:sldId id="304" r:id="rId83"/>
    <p:sldId id="400" r:id="rId84"/>
    <p:sldId id="401" r:id="rId85"/>
    <p:sldId id="340" r:id="rId86"/>
    <p:sldId id="306" r:id="rId8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nka Farkašová" initials="BF" lastIdx="1" clrIdx="0">
    <p:extLst>
      <p:ext uri="{19B8F6BF-5375-455C-9EA6-DF929625EA0E}">
        <p15:presenceInfo xmlns:p15="http://schemas.microsoft.com/office/powerpoint/2012/main" userId="S-1-5-21-3451901064-902568176-4053310204-896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theme" Target="theme/theme1.xml"/><Relationship Id="rId5" Type="http://schemas.openxmlformats.org/officeDocument/2006/relationships/slide" Target="slides/slide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8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525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97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09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856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1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90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21.10.2021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72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21.10.2021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7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21.10.2021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0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25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21.10.2021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6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809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21.10.2021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3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review.soc.cas.cz/attachments/000002.pdf" TargetMode="External"/><Relationship Id="rId3" Type="http://schemas.openxmlformats.org/officeDocument/2006/relationships/hyperlink" Target="http://iva.k.utb.cz/prehled-kurzu/" TargetMode="External"/><Relationship Id="rId7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apastyle.org/" TargetMode="External"/><Relationship Id="rId5" Type="http://schemas.openxmlformats.org/officeDocument/2006/relationships/hyperlink" Target="https://libguides.williams.edu/citing/chicago-author-date" TargetMode="External"/><Relationship Id="rId4" Type="http://schemas.openxmlformats.org/officeDocument/2006/relationships/hyperlink" Target="https://www.chicagomanualofstyle.org/home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3" Type="http://schemas.openxmlformats.org/officeDocument/2006/relationships/image" Target="../media/image2.png"/><Relationship Id="rId7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8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PxLEjckIh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yzkum.cz/" TargetMode="Externa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connotea.org/" TargetMode="External"/><Relationship Id="rId4" Type="http://schemas.openxmlformats.org/officeDocument/2006/relationships/hyperlink" Target="https://is.muni.cz/do/sukb/kuk/materialy/cze/Zotero/index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28.jfif"/><Relationship Id="rId5" Type="http://schemas.openxmlformats.org/officeDocument/2006/relationships/image" Target="../media/image25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prehled-kurzu/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CSN-ISO-690.pdf" TargetMode="External"/><Relationship Id="rId7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uk.muni.cz/vyuka/materialy/zotero/index.html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kurzy/jak-spravne-citovat-a-odkazovat-na-citac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499" y="2443198"/>
            <a:ext cx="7712100" cy="197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Citování a citační software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SPRb1155</a:t>
            </a:r>
            <a:r>
              <a:rPr lang="cs-CZ" sz="3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, SPRn4483</a:t>
            </a:r>
            <a:endParaRPr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 dirty="0">
                <a:solidFill>
                  <a:schemeClr val="dk1"/>
                </a:solidFill>
              </a:rPr>
              <a:t>21.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10. 2021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voda vaří při 100°C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je něco nutné citovat, tak raději citujeme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Plagiátorství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(Definice plagiátorství na MU)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82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textu jiného autora a vydávání za vlastní text bez uvedení citace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17706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07317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013626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https://sreview.soc.cas.cz/attachments/000002.pdf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5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89394" y="1917451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2746050"/>
            <a:ext cx="8367304" cy="23920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3 možné metody, vždy vyberte jen jednu: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jméno-datum (harvardský styl)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515350" cy="532219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400" b="1" dirty="0">
                <a:latin typeface="Arial" panose="020B0604020202020204" pitchFamily="34" charset="0"/>
              </a:rPr>
              <a:t>(příjmení autora, rok, strana)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strany uvádíme u přímých citací nebo pokud odkazujeme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na konkrétní část dokumentu, u nestránkovaných el. zdrojů nebo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v případě, že odkazujeme na celý dokument uvedeme jen autora a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2-3 autoři – uvádíme zpravidla příjmení všech autorů 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4 a více autorů – uvedeme jen prvního + zkratku et al.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Wright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et al., 2018)</a:t>
            </a:r>
            <a:endParaRPr lang="cs-CZ" sz="21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autorem korporace (organizace), uvedeme její jméno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100" dirty="0" err="1">
                <a:solidFill>
                  <a:srgbClr val="7030A0"/>
                </a:solidFill>
                <a:latin typeface="Arial" panose="020B0604020202020204" pitchFamily="34" charset="0"/>
              </a:rPr>
              <a:t>Transparency</a:t>
            </a: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 International, 2012)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dokumenty bez autora – uvádíme název (dlouhé názvy zkracujeme) 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29306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 přednášky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5"/>
            <a:ext cx="7886700" cy="531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proč citujeme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styl normy ČSN ISO 690</a:t>
            </a:r>
            <a:endParaRPr lang="cs-CZ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+mn-lt"/>
                <a:hlinkClick r:id="rId7" action="ppaction://hlinksldjump"/>
              </a:rPr>
              <a:t>příklady bibliografických citací</a:t>
            </a:r>
            <a:endParaRPr sz="3000" dirty="0">
              <a:solidFill>
                <a:schemeClr val="tx1"/>
              </a:solidFill>
              <a:latin typeface="+mn-lt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manažery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– povinné online cvičení</a:t>
            </a:r>
            <a:endParaRPr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3809" y="1522485"/>
            <a:ext cx="8367304" cy="501148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200" dirty="0" err="1">
                <a:latin typeface="Arial" panose="020B0604020202020204" pitchFamily="34" charset="0"/>
              </a:rPr>
              <a:t>a,b,c,d</a:t>
            </a:r>
            <a:r>
              <a:rPr lang="cs-CZ" sz="2200" dirty="0">
                <a:latin typeface="Arial" panose="020B0604020202020204" pitchFamily="34" charset="0"/>
              </a:rPr>
              <a:t>,...)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dávají před tečku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více zdrojů dáváme do jedné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</p:txBody>
      </p:sp>
    </p:spTree>
    <p:extLst>
      <p:ext uri="{BB962C8B-B14F-4D97-AF65-F5344CB8AC3E}">
        <p14:creationId xmlns:p14="http://schemas.microsoft.com/office/powerpoint/2010/main" val="3122127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695635"/>
            <a:ext cx="8367304" cy="46529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Šimoník (2003, s. 34) takto,....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2699860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564" y="1309421"/>
            <a:ext cx="8194063" cy="53932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b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</a:rPr>
              <a:t>pokud je v citaci celé datum, pak celé datum uvádíme </a:t>
            </a:r>
            <a:br>
              <a:rPr lang="cs-CZ" sz="2600" dirty="0">
                <a:latin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</a:rPr>
              <a:t>v nakladatelských údajích, za jméno autora píšeme pouze rok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</a:rPr>
              <a:t>[online].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188251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jméno-datum - příklad</a:t>
            </a:r>
            <a:endParaRPr lang="cs-CZ" sz="4000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FCB8F40-C78E-456F-93DE-A49A8B03C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83" y="1394246"/>
            <a:ext cx="6098633" cy="5354898"/>
          </a:xfrm>
        </p:spPr>
      </p:pic>
    </p:spTree>
    <p:extLst>
      <p:ext uri="{BB962C8B-B14F-4D97-AF65-F5344CB8AC3E}">
        <p14:creationId xmlns:p14="http://schemas.microsoft.com/office/powerpoint/2010/main" val="369006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5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marL="4572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93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5439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Metoda číselných odkazů- příklad</a:t>
            </a:r>
            <a:endParaRPr lang="cs-CZ" sz="4000" dirty="0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2E3F1883-47D3-44AA-BCA4-18F9BD0E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" y="1471613"/>
            <a:ext cx="6462379" cy="5386606"/>
          </a:xfrm>
        </p:spPr>
      </p:pic>
    </p:spTree>
    <p:extLst>
      <p:ext uri="{BB962C8B-B14F-4D97-AF65-F5344CB8AC3E}">
        <p14:creationId xmlns:p14="http://schemas.microsoft.com/office/powerpoint/2010/main" val="895120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11801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2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pod čarou bibliografická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pokud je součástí textu seznam použité literatury, uvádíme pod čarou zkrácenou verzi citace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minimálně je nutno uvádět: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</a:rPr>
              <a:t>příjmení a jméno autora/autorů, </a:t>
            </a:r>
            <a:r>
              <a:rPr lang="cs-CZ" sz="2600" b="1" i="1" dirty="0">
                <a:latin typeface="Arial" panose="020B0604020202020204" pitchFamily="34" charset="0"/>
              </a:rPr>
              <a:t>název</a:t>
            </a:r>
            <a:r>
              <a:rPr lang="cs-CZ" sz="2600" b="1" dirty="0">
                <a:latin typeface="Arial" panose="020B0604020202020204" pitchFamily="34" charset="0"/>
              </a:rPr>
              <a:t>, strana </a:t>
            </a: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, s. 124.</a:t>
            </a:r>
          </a:p>
          <a:p>
            <a:pPr marL="457200" lvl="2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64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 lze vkládat kamkoliv do textu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odkazy na stejný zdroj pod sebou – tamtéž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tamtéž, s. 25.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05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 pod čarou - příklad</a:t>
            </a:r>
            <a:endParaRPr lang="cs-CZ" sz="4000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DEB61C-2D2C-4474-8B96-C6C8E890A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6" y="1471612"/>
            <a:ext cx="5083549" cy="5249719"/>
          </a:xfrm>
        </p:spPr>
      </p:pic>
    </p:spTree>
    <p:extLst>
      <p:ext uri="{BB962C8B-B14F-4D97-AF65-F5344CB8AC3E}">
        <p14:creationId xmlns:p14="http://schemas.microsoft.com/office/powerpoint/2010/main" val="19791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Bibliografické citace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seznamu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42153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004016" y="1235535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340453" y="3266690"/>
            <a:ext cx="6463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Why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and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When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Need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to Cite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Your</a:t>
            </a:r>
            <a:r>
              <a:rPr lang="cs-CZ" altLang="cs-CZ" sz="24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 </a:t>
            </a:r>
            <a:r>
              <a:rPr lang="cs-CZ" altLang="cs-CZ" sz="2400" b="1" kern="1200" dirty="0" err="1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Sources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(Video, U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niversity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4"/>
              </a:rPr>
              <a:t>Jak citovat v diplomce a vyhnout se plagiátu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lang="cs-CZ" sz="24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Video,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Pavel Semerád)</a:t>
            </a:r>
          </a:p>
        </p:txBody>
      </p:sp>
    </p:spTree>
    <p:extLst>
      <p:ext uri="{BB962C8B-B14F-4D97-AF65-F5344CB8AC3E}">
        <p14:creationId xmlns:p14="http://schemas.microsoft.com/office/powerpoint/2010/main" val="393920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zásady citování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2189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vynechat název – pokud název chybí, uvedeme v hranatých závorkách náhradní název (popis dokumentu)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dokumentu; stránkování a poznámky uvádíme v jazyce,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kterém píšeme práci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03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3781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169121" cy="55485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– primární odpovědnost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dokumentu,  ale jméno prvního autora je v invertované podobě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„a kol.“: PŘÍJMENÍ, Jméno et al. 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 editorů, redaktorů atd. uvádíme jejich roli za jménem: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PŘÍJMENÍ, Jméno,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  <a:p>
            <a:pPr marL="914400" lvl="2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(článků, příspěvků atd.) nepíšeme kurzívou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C978AF8-55C0-48DD-B1B7-C1856BFD6450}"/>
              </a:ext>
            </a:extLst>
          </p:cNvPr>
          <p:cNvSpPr txBox="1">
            <a:spLocks noChangeArrowheads="1"/>
          </p:cNvSpPr>
          <p:nvPr/>
        </p:nvSpPr>
        <p:spPr>
          <a:xfrm>
            <a:off x="7020272" y="1122044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309422"/>
            <a:ext cx="7886700" cy="554857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(povinný u jiných než tištěných dokumentů)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[online], [CD], [DVD]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více míst vydání uvádíme jen první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</a:p>
          <a:p>
            <a:pPr marL="914400" lvl="2" indent="-457200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nezapisujeme zkratku obchodního označení (s.r.o., Ltd., aj.), křestní jména a slova jako “a syn” atd.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24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773" y="399216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Prvky bibliografické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0" y="1087479"/>
            <a:ext cx="7886700" cy="577052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Strany (u článků, příspěvků)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aktualizace/revize (povinné u online zdrojů pokud je to uvedeno)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63972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0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Tištěné dokumenty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citovaný text mít fyzicky u sebe</a:t>
            </a:r>
            <a:endParaRPr lang="en-US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titulní list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rub titulního listu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tiráž a další místa v knize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</p:txBody>
      </p:sp>
    </p:spTree>
    <p:extLst>
      <p:ext uri="{BB962C8B-B14F-4D97-AF65-F5344CB8AC3E}">
        <p14:creationId xmlns:p14="http://schemas.microsoft.com/office/powerpoint/2010/main" val="381847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Získávání údajů pro citace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</a:rPr>
              <a:t>Elektronické dokumenty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problém nalezení bibliografických informací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zdroje informací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nadpisy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hlavička, </a:t>
            </a:r>
            <a:r>
              <a:rPr lang="cs-CZ" dirty="0" err="1">
                <a:latin typeface="Arial" panose="020B0604020202020204" pitchFamily="34" charset="0"/>
              </a:rPr>
              <a:t>metadata</a:t>
            </a:r>
            <a:endParaRPr lang="cs-CZ" dirty="0">
              <a:latin typeface="Arial" panose="020B0604020202020204" pitchFamily="34" charset="0"/>
            </a:endParaRP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titulek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externí zdroje</a:t>
            </a:r>
            <a:r>
              <a:rPr lang="en-US" dirty="0">
                <a:latin typeface="Arial" panose="020B0604020202020204" pitchFamily="34" charset="0"/>
              </a:rPr>
              <a:t>]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[</a:t>
            </a:r>
            <a:r>
              <a:rPr lang="cs-CZ" dirty="0">
                <a:latin typeface="Arial" panose="020B0604020202020204" pitchFamily="34" charset="0"/>
              </a:rPr>
              <a:t>o</a:t>
            </a:r>
            <a:r>
              <a:rPr lang="en-US" dirty="0" err="1">
                <a:latin typeface="Arial" panose="020B0604020202020204" pitchFamily="34" charset="0"/>
              </a:rPr>
              <a:t>dhad</a:t>
            </a:r>
            <a:r>
              <a:rPr lang="en-US" dirty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vynechá se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100" dirty="0">
                <a:latin typeface="Arial" panose="020B0604020202020204" pitchFamily="34" charset="0"/>
              </a:rPr>
              <a:t>nikdy nelze vynechat název!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</a:rPr>
              <a:t>nutné uvést údaje - </a:t>
            </a:r>
            <a:r>
              <a:rPr lang="cs-CZ" b="1" dirty="0">
                <a:latin typeface="Arial" panose="020B0604020202020204" pitchFamily="34" charset="0"/>
              </a:rPr>
              <a:t>typ nosiče</a:t>
            </a:r>
            <a:r>
              <a:rPr lang="cs-CZ" dirty="0">
                <a:latin typeface="Arial" panose="020B0604020202020204" pitchFamily="34" charset="0"/>
              </a:rPr>
              <a:t>, vydání/verze, datum aktualizace, </a:t>
            </a:r>
            <a:r>
              <a:rPr lang="cs-CZ" b="1" dirty="0">
                <a:latin typeface="Arial" panose="020B0604020202020204" pitchFamily="34" charset="0"/>
              </a:rPr>
              <a:t>datum citování [cit. RRRR-MM-DD], dostupnost</a:t>
            </a:r>
          </a:p>
        </p:txBody>
      </p:sp>
    </p:spTree>
    <p:extLst>
      <p:ext uri="{BB962C8B-B14F-4D97-AF65-F5344CB8AC3E}">
        <p14:creationId xmlns:p14="http://schemas.microsoft.com/office/powerpoint/2010/main" val="2428559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970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3310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</a:t>
            </a:r>
            <a:r>
              <a:rPr lang="cs-CZ" sz="3400" i="1" dirty="0">
                <a:latin typeface="Arial" panose="020B0604020202020204" pitchFamily="34" charset="0"/>
              </a:rPr>
              <a:t>Název: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400" dirty="0">
                <a:latin typeface="Arial" panose="020B0604020202020204" pitchFamily="34" charset="0"/>
              </a:rPr>
              <a:t>. Vydání.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400" dirty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3400" dirty="0" err="1">
                <a:latin typeface="Arial" panose="020B0604020202020204" pitchFamily="34" charset="0"/>
              </a:rPr>
              <a:t>subedice</a:t>
            </a:r>
            <a:r>
              <a:rPr lang="cs-CZ" sz="3400" dirty="0">
                <a:latin typeface="Arial" panose="020B0604020202020204" pitchFamily="34" charset="0"/>
              </a:rPr>
              <a:t>, číslo edice. ISBN.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WINKLER,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Organizace implementačního procesu: institucionální hledisko analýzy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Brno: Masarykova univerzita, 2014. ISBN 9788021078222.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Praha: VÚPSV, 2013. ISBN 978-80-7416-131-5. Dostupné také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548579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dirty="0">
                <a:latin typeface="Arial" panose="020B0604020202020204" pitchFamily="34" charset="0"/>
              </a:rPr>
              <a:t>Autor/autoři. </a:t>
            </a:r>
            <a:r>
              <a:rPr lang="cs-CZ" sz="3700" i="1" dirty="0">
                <a:latin typeface="Arial" panose="020B0604020202020204" pitchFamily="34" charset="0"/>
              </a:rPr>
              <a:t>Název: </a:t>
            </a:r>
            <a:r>
              <a:rPr lang="cs-CZ" sz="37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700" dirty="0">
                <a:latin typeface="Arial" panose="020B0604020202020204" pitchFamily="34" charset="0"/>
              </a:rPr>
              <a:t>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en-US" sz="3700" dirty="0" err="1">
                <a:latin typeface="Arial" panose="020B0604020202020204" pitchFamily="34" charset="0"/>
              </a:rPr>
              <a:t>nosi</a:t>
            </a:r>
            <a:r>
              <a:rPr lang="cs-CZ" sz="3700" dirty="0">
                <a:latin typeface="Arial" panose="020B0604020202020204" pitchFamily="34" charset="0"/>
              </a:rPr>
              <a:t>č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Vydání.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3700" dirty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3700" dirty="0">
                <a:latin typeface="Arial" panose="020B0604020202020204" pitchFamily="34" charset="0"/>
              </a:rPr>
              <a:t>[</a:t>
            </a:r>
            <a:r>
              <a:rPr lang="cs-CZ" sz="3700" dirty="0">
                <a:latin typeface="Arial" panose="020B0604020202020204" pitchFamily="34" charset="0"/>
              </a:rPr>
              <a:t>datum citování</a:t>
            </a:r>
            <a:r>
              <a:rPr lang="en-US" sz="3700" dirty="0">
                <a:latin typeface="Arial" panose="020B0604020202020204" pitchFamily="34" charset="0"/>
              </a:rPr>
              <a:t>]</a:t>
            </a:r>
            <a:r>
              <a:rPr lang="cs-CZ" sz="3700" dirty="0">
                <a:latin typeface="Arial" panose="020B0604020202020204" pitchFamily="34" charset="0"/>
              </a:rPr>
              <a:t>. Edice: </a:t>
            </a:r>
            <a:r>
              <a:rPr lang="cs-CZ" sz="3700" dirty="0" err="1">
                <a:latin typeface="Arial" panose="020B0604020202020204" pitchFamily="34" charset="0"/>
              </a:rPr>
              <a:t>subedice</a:t>
            </a:r>
            <a:r>
              <a:rPr lang="cs-CZ" sz="3700" dirty="0">
                <a:latin typeface="Arial" panose="020B0604020202020204" pitchFamily="34" charset="0"/>
              </a:rPr>
              <a:t>, číslo edice. ISBN. Dostupnost. </a:t>
            </a:r>
            <a:r>
              <a:rPr lang="cs-CZ" sz="37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TEATER,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Barbra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theories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Maidenhead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Open University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2015-11-04]. ISBN 9780335247646. Dostupné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Praha: VÚPSV, 2013 [cit. 2016-02-09]. ISBN 978-80-7416-131-5. Dostupné z: http://praha.vupsv.cz/Fulltext/vz_366.pdf.</a:t>
            </a:r>
          </a:p>
        </p:txBody>
      </p:sp>
    </p:spTree>
    <p:extLst>
      <p:ext uri="{BB962C8B-B14F-4D97-AF65-F5344CB8AC3E}">
        <p14:creationId xmlns:p14="http://schemas.microsoft.com/office/powerpoint/2010/main" val="1465082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3" y="1471749"/>
            <a:ext cx="8140823" cy="5115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Editor/editoři sborníku, </a:t>
            </a:r>
            <a:r>
              <a:rPr lang="cs-CZ" sz="2600" dirty="0" err="1">
                <a:latin typeface="Arial" panose="020B0604020202020204" pitchFamily="34" charset="0"/>
              </a:rPr>
              <a:t>ed</a:t>
            </a:r>
            <a:r>
              <a:rPr lang="cs-CZ" sz="2600" dirty="0">
                <a:latin typeface="Arial" panose="020B0604020202020204" pitchFamily="34" charset="0"/>
              </a:rPr>
              <a:t>/</a:t>
            </a:r>
            <a:r>
              <a:rPr lang="cs-CZ" sz="2600" dirty="0" err="1">
                <a:latin typeface="Arial" panose="020B0604020202020204" pitchFamily="34" charset="0"/>
              </a:rPr>
              <a:t>eds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sborníku: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>
                <a:latin typeface="Arial" panose="020B0604020202020204" pitchFamily="34" charset="0"/>
              </a:rPr>
              <a:t>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2600" dirty="0">
                <a:latin typeface="Arial" panose="020B0604020202020204" pitchFamily="34" charset="0"/>
              </a:rPr>
              <a:t>Místo vydání: Nakladatelství, rok vydání.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ISBN.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32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HAMPLOVÁ, Dana a Tomáš KATRŇÁK,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2018. Sociologická řada. ISBN 978-80-7325-457-5.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ŠRAJER, Jindřich a Libor MUSIL,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2008. ISBN 978-80-7326-145-0.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1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814" y="1309421"/>
            <a:ext cx="8363422" cy="542635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textu neděláme žádné úpravy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nevytrhovat z kontextu!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uvozovky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přímá citace musí být vždy v uvozovkách!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lepší odlišení od vlastního textu je možné použít i jiný styl písma (kurzíva)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příp. kurzíva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 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478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E-sborník (editovaná kniha)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92742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Editor/editoři sborníku,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/</a:t>
            </a:r>
            <a:r>
              <a:rPr lang="cs-CZ" dirty="0" err="1">
                <a:latin typeface="Arial" panose="020B0604020202020204" pitchFamily="34" charset="0"/>
              </a:rPr>
              <a:t>eds</a:t>
            </a:r>
            <a:r>
              <a:rPr lang="cs-CZ" dirty="0">
                <a:latin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</a:rPr>
              <a:t>Název sborníku: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dirty="0">
                <a:latin typeface="Arial" panose="020B0604020202020204" pitchFamily="34" charset="0"/>
              </a:rPr>
              <a:t>[online]. Vydání.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dirty="0">
                <a:latin typeface="Arial" panose="020B0604020202020204" pitchFamily="34" charset="0"/>
              </a:rPr>
              <a:t>Místo vydání: Nakladatelství, rok vydání [datum citování]. Edice: </a:t>
            </a:r>
            <a:r>
              <a:rPr lang="cs-CZ" dirty="0" err="1">
                <a:latin typeface="Arial" panose="020B0604020202020204" pitchFamily="34" charset="0"/>
              </a:rPr>
              <a:t>subedice</a:t>
            </a:r>
            <a:r>
              <a:rPr lang="cs-CZ" dirty="0">
                <a:latin typeface="Arial" panose="020B0604020202020204" pitchFamily="34" charset="0"/>
              </a:rPr>
              <a:t>, číslo edice. ISBN.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</a:rPr>
              <a:t>ARNOLD</a:t>
            </a:r>
            <a:r>
              <a:rPr lang="en-US" sz="2400" dirty="0">
                <a:latin typeface="Arial" panose="020B0604020202020204" pitchFamily="34" charset="0"/>
              </a:rPr>
              <a:t>, </a:t>
            </a:r>
            <a:r>
              <a:rPr lang="cs-CZ" sz="2400" dirty="0">
                <a:latin typeface="Arial" panose="020B0604020202020204" pitchFamily="34" charset="0"/>
              </a:rPr>
              <a:t>Eva Nicol, </a:t>
            </a:r>
            <a:r>
              <a:rPr lang="cs-CZ" sz="2400" dirty="0" err="1">
                <a:latin typeface="Arial" panose="020B0604020202020204" pitchFamily="34" charset="0"/>
              </a:rPr>
              <a:t>ed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Social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work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practices</a:t>
            </a:r>
            <a:r>
              <a:rPr lang="cs-CZ" sz="2400" i="1" dirty="0">
                <a:latin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</a:rPr>
              <a:t>global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perspectives</a:t>
            </a:r>
            <a:r>
              <a:rPr lang="cs-CZ" sz="2400" i="1" dirty="0">
                <a:latin typeface="Arial" panose="020B0604020202020204" pitchFamily="34" charset="0"/>
              </a:rPr>
              <a:t>, </a:t>
            </a:r>
            <a:r>
              <a:rPr lang="cs-CZ" sz="2400" i="1" dirty="0" err="1">
                <a:latin typeface="Arial" panose="020B0604020202020204" pitchFamily="34" charset="0"/>
              </a:rPr>
              <a:t>challenges</a:t>
            </a:r>
            <a:r>
              <a:rPr lang="cs-CZ" sz="2400" i="1" dirty="0">
                <a:latin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</a:rPr>
              <a:t>educational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implications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New York: Nova Science </a:t>
            </a:r>
            <a:r>
              <a:rPr lang="cs-CZ" sz="2400" dirty="0" err="1">
                <a:latin typeface="Arial" panose="020B0604020202020204" pitchFamily="34" charset="0"/>
              </a:rPr>
              <a:t>Publishers</a:t>
            </a:r>
            <a:r>
              <a:rPr lang="cs-CZ" sz="2400" dirty="0">
                <a:latin typeface="Arial" panose="020B0604020202020204" pitchFamily="34" charset="0"/>
              </a:rPr>
              <a:t>, c201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978-1-63321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316</a:t>
            </a:r>
            <a:r>
              <a:rPr lang="en-US" sz="2400" dirty="0">
                <a:latin typeface="Arial" panose="020B0604020202020204" pitchFamily="34" charset="0"/>
              </a:rPr>
              <a:t>-</a:t>
            </a:r>
            <a:r>
              <a:rPr lang="cs-CZ" sz="2400" dirty="0">
                <a:latin typeface="Arial" panose="020B0604020202020204" pitchFamily="34" charset="0"/>
              </a:rPr>
              <a:t>6.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EBSCO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3454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3"/>
            <a:ext cx="8271511" cy="113797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1689462"/>
            <a:ext cx="8087557" cy="516853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500" dirty="0">
                <a:latin typeface="Arial" panose="020B0604020202020204" pitchFamily="34" charset="0"/>
              </a:rPr>
              <a:t>Autor/autoři příspěvku. Název: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500" dirty="0">
                <a:latin typeface="Arial" panose="020B0604020202020204" pitchFamily="34" charset="0"/>
              </a:rPr>
              <a:t>. In: Editor/editoři sborníku. </a:t>
            </a:r>
            <a:r>
              <a:rPr lang="cs-CZ" sz="3500" i="1" dirty="0">
                <a:latin typeface="Arial" panose="020B0604020202020204" pitchFamily="34" charset="0"/>
              </a:rPr>
              <a:t>Název sborníku: </a:t>
            </a:r>
            <a:r>
              <a:rPr lang="cs-CZ" sz="3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3500" dirty="0">
                <a:latin typeface="Arial" panose="020B0604020202020204" pitchFamily="34" charset="0"/>
              </a:rPr>
              <a:t>. Vydání.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</a:t>
            </a:r>
            <a:r>
              <a:rPr lang="cs-CZ" sz="3500" dirty="0">
                <a:latin typeface="Arial" panose="020B0604020202020204" pitchFamily="34" charset="0"/>
              </a:rPr>
              <a:t> Místo vydání: Nakladatelství, rok vydání, rozsah stran. Edice: </a:t>
            </a:r>
            <a:r>
              <a:rPr lang="cs-CZ" sz="3500" dirty="0" err="1">
                <a:latin typeface="Arial" panose="020B0604020202020204" pitchFamily="34" charset="0"/>
              </a:rPr>
              <a:t>subedice</a:t>
            </a:r>
            <a:r>
              <a:rPr lang="cs-CZ" sz="3500" dirty="0">
                <a:latin typeface="Arial" panose="020B0604020202020204" pitchFamily="34" charset="0"/>
              </a:rPr>
              <a:t>, číslo edice. ISBN. Dostupnost. </a:t>
            </a:r>
            <a:r>
              <a:rPr lang="cs-CZ" sz="35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FUČÍK, Petr a Beatrice CHROMKOVÁ MANEA. Vzdělání a rodičovství. </a:t>
            </a:r>
            <a:b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In: HAMPLOVÁ, Dana a Tomáš KATRŇÁK, </a:t>
            </a:r>
            <a:r>
              <a:rPr lang="cs-CZ" sz="29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900" i="1" dirty="0">
                <a:latin typeface="Arial" panose="020B0604020202020204" pitchFamily="34" charset="0"/>
                <a:cs typeface="Arial" panose="020B0604020202020204" pitchFamily="34" charset="0"/>
              </a:rPr>
              <a:t>Na vzdělání záleží: jak vzdělanostní rozdíly ovlivňují osudy lidí v české společnosti</a:t>
            </a:r>
            <a:r>
              <a:rPr lang="cs-CZ" sz="2900" dirty="0"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2018, s. 89-108. Sociologická řada. ISBN 978-80-7325-457-5.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MUSIL, Libor a Mirka NEČASOVÁ. Zvládnutí nesourodých očekávání a morální orientace sociálních pracovníků. In: ŠRAJER, Jindřich a Libor MUSIL,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Etické kontexty sociální práce s rodinou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České Budějovice: Albert, 2008, s. 83-106. ISBN 978-80-7326-145-0.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94735"/>
            <a:ext cx="8271511" cy="1172808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E-příspěvek ze sborníku / </a:t>
            </a:r>
            <a:b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e-kapitola z editované knihy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7210"/>
            <a:ext cx="7886700" cy="50920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příspěvku. Název: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3800" dirty="0">
                <a:latin typeface="Arial" panose="020B0604020202020204" pitchFamily="34" charset="0"/>
              </a:rPr>
              <a:t>. In: Editor/editoři sborníku. </a:t>
            </a:r>
            <a:r>
              <a:rPr lang="cs-CZ" sz="3800" i="1" dirty="0">
                <a:latin typeface="Arial" panose="020B0604020202020204" pitchFamily="34" charset="0"/>
              </a:rPr>
              <a:t>Název sborníku: </a:t>
            </a:r>
            <a:r>
              <a:rPr lang="cs-CZ" sz="3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3800" dirty="0">
                <a:latin typeface="Arial" panose="020B0604020202020204" pitchFamily="34" charset="0"/>
              </a:rPr>
              <a:t>[nosič]. Vydání.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sborníku. </a:t>
            </a:r>
            <a:r>
              <a:rPr lang="cs-CZ" sz="3800" dirty="0">
                <a:latin typeface="Arial" panose="020B0604020202020204" pitchFamily="34" charset="0"/>
              </a:rPr>
              <a:t>Místo vydání: Nakladatelství, rok vydání, datum aktualizace, rozsah stran [datum citování]. Edice: </a:t>
            </a:r>
            <a:r>
              <a:rPr lang="cs-CZ" sz="3800" dirty="0" err="1">
                <a:latin typeface="Arial" panose="020B0604020202020204" pitchFamily="34" charset="0"/>
              </a:rPr>
              <a:t>subedice</a:t>
            </a:r>
            <a:r>
              <a:rPr lang="cs-CZ" sz="3800" dirty="0">
                <a:latin typeface="Arial" panose="020B0604020202020204" pitchFamily="34" charset="0"/>
              </a:rPr>
              <a:t>, číslo edice. ISBN. Dostupnost. </a:t>
            </a:r>
            <a:r>
              <a:rPr lang="cs-CZ" sz="3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RANKOPO, </a:t>
            </a:r>
            <a:r>
              <a:rPr lang="cs-CZ" sz="3200" dirty="0" err="1">
                <a:latin typeface="Arial" panose="020B0604020202020204" pitchFamily="34" charset="0"/>
              </a:rPr>
              <a:t>Morena</a:t>
            </a:r>
            <a:r>
              <a:rPr lang="cs-CZ" sz="3200" dirty="0">
                <a:latin typeface="Arial" panose="020B0604020202020204" pitchFamily="34" charset="0"/>
              </a:rPr>
              <a:t> J. </a:t>
            </a:r>
            <a:r>
              <a:rPr lang="cs-CZ" sz="3200" dirty="0" err="1">
                <a:latin typeface="Arial" panose="020B0604020202020204" pitchFamily="34" charset="0"/>
              </a:rPr>
              <a:t>Social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</a:rPr>
              <a:t>, spirituality and </a:t>
            </a:r>
            <a:r>
              <a:rPr lang="cs-CZ" sz="3200" dirty="0" err="1">
                <a:latin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indigenisation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discourse</a:t>
            </a:r>
            <a:r>
              <a:rPr lang="cs-CZ" sz="3200" dirty="0">
                <a:latin typeface="Arial" panose="020B0604020202020204" pitchFamily="34" charset="0"/>
              </a:rPr>
              <a:t>. In: ARNOLD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cs-CZ" sz="3200" dirty="0">
                <a:latin typeface="Arial" panose="020B0604020202020204" pitchFamily="34" charset="0"/>
              </a:rPr>
              <a:t>Eva Nicol, </a:t>
            </a:r>
            <a:r>
              <a:rPr lang="cs-CZ" sz="3200" dirty="0" err="1">
                <a:latin typeface="Arial" panose="020B0604020202020204" pitchFamily="34" charset="0"/>
              </a:rPr>
              <a:t>ed</a:t>
            </a:r>
            <a:r>
              <a:rPr lang="cs-CZ" sz="3200" dirty="0">
                <a:latin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work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practices</a:t>
            </a:r>
            <a:r>
              <a:rPr lang="cs-CZ" sz="3200" i="1" dirty="0">
                <a:latin typeface="Arial" panose="020B0604020202020204" pitchFamily="34" charset="0"/>
              </a:rPr>
              <a:t>: </a:t>
            </a:r>
            <a:r>
              <a:rPr lang="cs-CZ" sz="3200" i="1" dirty="0" err="1">
                <a:latin typeface="Arial" panose="020B0604020202020204" pitchFamily="34" charset="0"/>
              </a:rPr>
              <a:t>global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perspectives</a:t>
            </a:r>
            <a:r>
              <a:rPr lang="cs-CZ" sz="3200" i="1" dirty="0">
                <a:latin typeface="Arial" panose="020B0604020202020204" pitchFamily="34" charset="0"/>
              </a:rPr>
              <a:t>, </a:t>
            </a:r>
            <a:r>
              <a:rPr lang="cs-CZ" sz="3200" i="1" dirty="0" err="1">
                <a:latin typeface="Arial" panose="020B0604020202020204" pitchFamily="34" charset="0"/>
              </a:rPr>
              <a:t>challenges</a:t>
            </a:r>
            <a:r>
              <a:rPr lang="cs-CZ" sz="3200" i="1" dirty="0">
                <a:latin typeface="Arial" panose="020B0604020202020204" pitchFamily="34" charset="0"/>
              </a:rPr>
              <a:t> and </a:t>
            </a:r>
            <a:r>
              <a:rPr lang="cs-CZ" sz="3200" i="1" dirty="0" err="1">
                <a:latin typeface="Arial" panose="020B0604020202020204" pitchFamily="34" charset="0"/>
              </a:rPr>
              <a:t>educational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</a:rPr>
              <a:t>implications</a:t>
            </a:r>
            <a:r>
              <a:rPr lang="cs-CZ" sz="3200" i="1" dirty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[online]</a:t>
            </a:r>
            <a:r>
              <a:rPr lang="cs-CZ" sz="3200" dirty="0">
                <a:latin typeface="Arial" panose="020B0604020202020204" pitchFamily="34" charset="0"/>
              </a:rPr>
              <a:t>. New York: Nova Science </a:t>
            </a:r>
            <a:r>
              <a:rPr lang="cs-CZ" sz="3200" dirty="0" err="1">
                <a:latin typeface="Arial" panose="020B0604020202020204" pitchFamily="34" charset="0"/>
              </a:rPr>
              <a:t>Publishers</a:t>
            </a:r>
            <a:r>
              <a:rPr lang="cs-CZ" sz="3200" dirty="0">
                <a:latin typeface="Arial" panose="020B0604020202020204" pitchFamily="34" charset="0"/>
              </a:rPr>
              <a:t>, c201</a:t>
            </a:r>
            <a:r>
              <a:rPr lang="en-US" sz="3200" dirty="0">
                <a:latin typeface="Arial" panose="020B0604020202020204" pitchFamily="34" charset="0"/>
              </a:rPr>
              <a:t>4</a:t>
            </a:r>
            <a:r>
              <a:rPr lang="cs-CZ" sz="3200" dirty="0">
                <a:latin typeface="Arial" panose="020B0604020202020204" pitchFamily="34" charset="0"/>
              </a:rPr>
              <a:t>, s. 169-184 </a:t>
            </a:r>
            <a:r>
              <a:rPr lang="en-US" sz="3200" dirty="0">
                <a:latin typeface="Arial" panose="020B0604020202020204" pitchFamily="34" charset="0"/>
              </a:rPr>
              <a:t>[cit. 2016-01-14]</a:t>
            </a:r>
            <a:r>
              <a:rPr lang="cs-CZ" sz="3200" dirty="0">
                <a:latin typeface="Arial" panose="020B0604020202020204" pitchFamily="34" charset="0"/>
              </a:rPr>
              <a:t>. ISBN 978-1-63321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316</a:t>
            </a:r>
            <a:r>
              <a:rPr lang="en-US" sz="3200" dirty="0">
                <a:latin typeface="Arial" panose="020B0604020202020204" pitchFamily="34" charset="0"/>
              </a:rPr>
              <a:t>-</a:t>
            </a:r>
            <a:r>
              <a:rPr lang="cs-CZ" sz="3200" dirty="0">
                <a:latin typeface="Arial" panose="020B0604020202020204" pitchFamily="34" charset="0"/>
              </a:rPr>
              <a:t>6. Dostupné z: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datab</a:t>
            </a:r>
            <a:r>
              <a:rPr lang="cs-CZ" sz="3200" dirty="0" err="1">
                <a:latin typeface="Arial" panose="020B0604020202020204" pitchFamily="34" charset="0"/>
              </a:rPr>
              <a:t>áze</a:t>
            </a:r>
            <a:r>
              <a:rPr lang="cs-CZ" sz="3200" dirty="0">
                <a:latin typeface="Arial" panose="020B0604020202020204" pitchFamily="34" charset="0"/>
              </a:rPr>
              <a:t> EBSCO </a:t>
            </a:r>
            <a:r>
              <a:rPr lang="cs-CZ" sz="3200" dirty="0" err="1">
                <a:latin typeface="Arial" panose="020B0604020202020204" pitchFamily="34" charset="0"/>
              </a:rPr>
              <a:t>eBook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Academic</a:t>
            </a:r>
            <a:r>
              <a:rPr lang="cs-CZ" sz="3200" dirty="0">
                <a:latin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</a:rPr>
              <a:t>Collection</a:t>
            </a:r>
            <a:r>
              <a:rPr lang="cs-CZ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27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92034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000" dirty="0">
                <a:latin typeface="Arial" panose="020B0604020202020204" pitchFamily="34" charset="0"/>
              </a:rPr>
              <a:t>. </a:t>
            </a:r>
            <a:r>
              <a:rPr lang="cs-CZ" sz="4000" i="1" dirty="0">
                <a:latin typeface="Arial" panose="020B0604020202020204" pitchFamily="34" charset="0"/>
              </a:rPr>
              <a:t>Název periodika: </a:t>
            </a:r>
            <a:r>
              <a:rPr lang="cs-CZ" sz="4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000" dirty="0">
                <a:latin typeface="Arial" panose="020B0604020202020204" pitchFamily="34" charset="0"/>
              </a:rPr>
              <a:t>. Rok vydání, ročník, číslo, rozsah stran. Identifikátor. Dostupnost. 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b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WINKLER, Jiří a Ivona ŠPORCROVÁ. Potřeby dítěte a náhradní výchovná péče.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2003, č. 2, s. 54 - 70. ISSN 1213-6204.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NETTO, Gina et al.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low-paid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Society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(4), 509-522. 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486754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4400" dirty="0">
                <a:latin typeface="Arial" panose="020B0604020202020204" pitchFamily="34" charset="0"/>
              </a:rPr>
              <a:t>. </a:t>
            </a: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</a:rPr>
              <a:t>[</a:t>
            </a:r>
            <a:r>
              <a:rPr lang="en-US" sz="4400" dirty="0" err="1">
                <a:latin typeface="Arial" panose="020B0604020202020204" pitchFamily="34" charset="0"/>
              </a:rPr>
              <a:t>nosi</a:t>
            </a:r>
            <a:r>
              <a:rPr lang="cs-CZ" sz="4400" dirty="0">
                <a:latin typeface="Arial" panose="020B0604020202020204" pitchFamily="34" charset="0"/>
              </a:rPr>
              <a:t>č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4400" dirty="0">
                <a:latin typeface="Arial" panose="020B0604020202020204" pitchFamily="34" charset="0"/>
              </a:rPr>
              <a:t>[datum </a:t>
            </a:r>
            <a:r>
              <a:rPr lang="en-US" sz="4400" dirty="0" err="1">
                <a:latin typeface="Arial" panose="020B0604020202020204" pitchFamily="34" charset="0"/>
              </a:rPr>
              <a:t>citov</a:t>
            </a:r>
            <a:r>
              <a:rPr lang="cs-CZ" sz="4400" dirty="0" err="1">
                <a:latin typeface="Arial" panose="020B0604020202020204" pitchFamily="34" charset="0"/>
              </a:rPr>
              <a:t>ání</a:t>
            </a:r>
            <a:r>
              <a:rPr lang="en-US" sz="4400" dirty="0">
                <a:latin typeface="Arial" panose="020B0604020202020204" pitchFamily="34" charset="0"/>
              </a:rPr>
              <a:t>]</a:t>
            </a:r>
            <a:r>
              <a:rPr lang="cs-CZ" sz="4400" dirty="0">
                <a:latin typeface="Arial" panose="020B0604020202020204" pitchFamily="34" charset="0"/>
              </a:rPr>
              <a:t>. Identifikátor.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WAITE, Catherine a Lisa BOURKE.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cyborg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to re-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people’s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Sociology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[online]. 2015, vol. 51, no. 3, s. 537-552 [cit. 2015-11-08]. Dostupné z: https://journals.sagepub.com/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/10.1177/1440783313505007.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WRIGHT, Michelle et al. Face-to-face and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Cyber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Victimization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Adolescents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 &amp; Adolescent Trauma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[online]. 2018, vol. 11, no. 1, s. 99-112 [cit. 2019-10-26]. ISSN 1936-1521. Dostupné z: https://link.springer.com/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/10.1007/s40653-018-0210-3.</a:t>
            </a:r>
          </a:p>
        </p:txBody>
      </p:sp>
    </p:spTree>
    <p:extLst>
      <p:ext uri="{BB962C8B-B14F-4D97-AF65-F5344CB8AC3E}">
        <p14:creationId xmlns:p14="http://schemas.microsoft.com/office/powerpoint/2010/main" val="2362143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Novinový článek / e-článek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2"/>
            <a:ext cx="8169121" cy="525117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100" dirty="0">
                <a:latin typeface="Arial" panose="020B0604020202020204" pitchFamily="34" charset="0"/>
              </a:rPr>
              <a:t>Autor/autoři článku. Název článku: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5100" dirty="0">
                <a:latin typeface="Arial" panose="020B0604020202020204" pitchFamily="34" charset="0"/>
              </a:rPr>
              <a:t>. </a:t>
            </a:r>
            <a:r>
              <a:rPr lang="cs-CZ" sz="5100" i="1" dirty="0">
                <a:latin typeface="Arial" panose="020B0604020202020204" pitchFamily="34" charset="0"/>
              </a:rPr>
              <a:t>Název periodika: </a:t>
            </a:r>
            <a:r>
              <a:rPr lang="cs-CZ" sz="5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5100" dirty="0">
                <a:latin typeface="Arial" panose="020B0604020202020204" pitchFamily="34" charset="0"/>
              </a:rPr>
              <a:t>[nosič]. Celé datum vydání, ročník, číslo, rozsah stran [datum citování]. Identifikátor. Dostupnost. </a:t>
            </a:r>
            <a:r>
              <a:rPr lang="cs-CZ" sz="51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</a:rPr>
              <a:t>ZÍDEK, Petr. Trochu jiné Československo. </a:t>
            </a:r>
            <a:r>
              <a:rPr lang="cs-CZ" sz="3800" i="1" dirty="0">
                <a:latin typeface="Arial" panose="020B0604020202020204" pitchFamily="34" charset="0"/>
              </a:rPr>
              <a:t>Lidové noviny </a:t>
            </a:r>
            <a:r>
              <a:rPr lang="cs-CZ" sz="3800" dirty="0">
                <a:latin typeface="Arial" panose="020B0604020202020204" pitchFamily="34" charset="0"/>
              </a:rPr>
              <a:t>[online]</a:t>
            </a:r>
            <a:r>
              <a:rPr lang="en-US" sz="3800" dirty="0">
                <a:latin typeface="Arial" panose="020B0604020202020204" pitchFamily="34" charset="0"/>
              </a:rPr>
              <a:t>. </a:t>
            </a:r>
            <a:r>
              <a:rPr lang="cs-CZ" sz="3800" dirty="0">
                <a:latin typeface="Arial" panose="020B0604020202020204" pitchFamily="34" charset="0"/>
              </a:rPr>
              <a:t> 7.10. 2017, č. 233, s. 24 [cit. 2017-10-15]. Dostupné z: databáze Anopress.cz </a:t>
            </a:r>
            <a:br>
              <a:rPr lang="cs-CZ" sz="3800" dirty="0">
                <a:latin typeface="Arial" panose="020B0604020202020204" pitchFamily="34" charset="0"/>
              </a:rPr>
            </a:br>
            <a:endParaRPr lang="cs-CZ" sz="3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VOKÁČ, Luděk. Češi získali čínskou sledovací aplikaci. Proklepne vás dokonale. </a:t>
            </a:r>
            <a:r>
              <a:rPr lang="cs-CZ" sz="3800" i="1" dirty="0">
                <a:latin typeface="Arial" panose="020B0604020202020204" pitchFamily="34" charset="0"/>
                <a:cs typeface="Arial" panose="020B0604020202020204" pitchFamily="34" charset="0"/>
              </a:rPr>
              <a:t>iDNES.cz </a:t>
            </a:r>
            <a:r>
              <a:rPr lang="cs-CZ" sz="3800" dirty="0">
                <a:latin typeface="Arial" panose="020B0604020202020204" pitchFamily="34" charset="0"/>
                <a:cs typeface="Arial" panose="020B0604020202020204" pitchFamily="34" charset="0"/>
              </a:rPr>
              <a:t>[online]. 1. 10. 2019 [cit. 2019-10-02]. Dostupné z: https://www.idnes.cz/mobil/tech-trendy/cina-sledovaci-aplikace-tezba-dat-analyza-lupa-cz.A190930_122702_mob_tech_vok</a:t>
            </a:r>
          </a:p>
          <a:p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8493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3862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400" i="1" dirty="0">
                <a:latin typeface="Arial" panose="020B0604020202020204" pitchFamily="34" charset="0"/>
              </a:rPr>
              <a:t>Název periodika: </a:t>
            </a:r>
            <a:r>
              <a:rPr lang="cs-CZ" sz="4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4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4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cs-CZ" sz="2400" i="1" dirty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2400" i="1" dirty="0">
                <a:latin typeface="Arial" panose="020B0604020202020204" pitchFamily="34" charset="0"/>
              </a:rPr>
            </a:br>
            <a:r>
              <a:rPr lang="cs-CZ" sz="2400" i="1" dirty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2002-. ISSN 1213-6204. 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Sociální práce. Sociálna </a:t>
            </a:r>
            <a:r>
              <a:rPr lang="cs-CZ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práca</a:t>
            </a:r>
            <a:r>
              <a:rPr lang="cs-CZ" sz="40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Brno: Asociace vzdělavatelů v sociální práci, 2017, č. 3. ISSN 1213-6204.</a:t>
            </a:r>
            <a:br>
              <a:rPr lang="cs-CZ" sz="4000" i="1" dirty="0"/>
            </a:b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590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E-časopis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11550"/>
            <a:ext cx="7886701" cy="552191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i="1" dirty="0">
                <a:latin typeface="Arial" panose="020B0604020202020204" pitchFamily="34" charset="0"/>
              </a:rPr>
              <a:t>Název periodika: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7400" dirty="0">
                <a:latin typeface="Arial" panose="020B0604020202020204" pitchFamily="34" charset="0"/>
              </a:rPr>
              <a:t>[online]. Místo vydání: Nakladatelství, rok vydání*, číslování. [datum citování]. ISSN.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  <a:endParaRPr lang="cs-CZ" sz="55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4000" indent="-36000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i="1" dirty="0">
                <a:latin typeface="Arial" panose="020B0604020202020204" pitchFamily="34" charset="0"/>
              </a:rPr>
              <a:t>* </a:t>
            </a:r>
            <a:r>
              <a:rPr lang="cs-CZ" sz="3600" i="1" dirty="0">
                <a:latin typeface="Arial" panose="020B0604020202020204" pitchFamily="34" charset="0"/>
              </a:rPr>
              <a:t>u celého časopisu uvádíme odkdy časopis vychází, případně rozsah let, kdy vycházel</a:t>
            </a:r>
            <a:br>
              <a:rPr lang="cs-CZ" sz="3600" i="1" dirty="0">
                <a:latin typeface="Arial" panose="020B0604020202020204" pitchFamily="34" charset="0"/>
              </a:rPr>
            </a:br>
            <a:r>
              <a:rPr lang="cs-CZ" sz="3600" i="1" dirty="0">
                <a:latin typeface="Arial" panose="020B0604020202020204" pitchFamily="34" charset="0"/>
              </a:rPr>
              <a:t>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2019-02-20]. ISSN 1802–9736. Dostupné z: http://www.inflow.cz</a:t>
            </a:r>
            <a:b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5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5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5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55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únor 2014 [cit. 2019-02-20].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2315612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Akademická práce / e-práce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8"/>
            <a:ext cx="7886700" cy="529303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5400" dirty="0">
                <a:latin typeface="Arial" panose="020B0604020202020204" pitchFamily="34" charset="0"/>
              </a:rPr>
              <a:t>Autor. </a:t>
            </a:r>
            <a:r>
              <a:rPr lang="cs-CZ" sz="5400" i="1" dirty="0">
                <a:latin typeface="Arial" panose="020B0604020202020204" pitchFamily="34" charset="0"/>
              </a:rPr>
              <a:t>Název: </a:t>
            </a:r>
            <a:r>
              <a:rPr lang="cs-CZ" sz="5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54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48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ZŮZOVÁ, Pavla. </a:t>
            </a:r>
            <a:r>
              <a:rPr lang="cs-CZ" sz="4800" i="1" dirty="0">
                <a:latin typeface="Arial" panose="020B0604020202020204" pitchFamily="34" charset="0"/>
                <a:cs typeface="Arial" panose="020B0604020202020204" pitchFamily="34" charset="0"/>
              </a:rPr>
              <a:t>Aktivní politika zaměstnanosti: nezaměstnanost mladistvých v okrese Most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4800" dirty="0"/>
              <a:t>, 2002. 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Diplomová práce, vedoucí Imrich </a:t>
            </a:r>
            <a:r>
              <a:rPr lang="cs-CZ" sz="4800" dirty="0" err="1">
                <a:latin typeface="Arial" panose="020B0604020202020204" pitchFamily="34" charset="0"/>
                <a:cs typeface="Arial" panose="020B0604020202020204" pitchFamily="34" charset="0"/>
              </a:rPr>
              <a:t>Vašečka</a:t>
            </a: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>. Masarykova univerzita, Fakulta sociálních studií, Katedra sociální politiky a sociální práce.</a:t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4500" dirty="0">
                <a:latin typeface="Arial" panose="020B0604020202020204" pitchFamily="34" charset="0"/>
              </a:rPr>
              <a:t>JANKŮ, Monika. </a:t>
            </a:r>
            <a:r>
              <a:rPr lang="cs-CZ" sz="4500" i="1" dirty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4500" dirty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4500" dirty="0">
                <a:latin typeface="Arial" panose="020B0604020202020204" pitchFamily="34" charset="0"/>
              </a:rPr>
              <a:t>. </a:t>
            </a:r>
            <a:r>
              <a:rPr lang="cs-CZ" sz="4500" dirty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</a:t>
            </a:r>
            <a:endParaRPr lang="cs-CZ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90308"/>
          </a:xfrm>
        </p:spPr>
        <p:txBody>
          <a:bodyPr>
            <a:normAutofit fontScale="25000" lnSpcReduction="2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76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76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76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>
                <a:latin typeface="Arial" panose="020B0604020202020204" pitchFamily="34" charset="0"/>
              </a:rPr>
              <a:t>Název zdrojového dokumentu: </a:t>
            </a:r>
            <a:r>
              <a:rPr lang="cs-CZ" sz="7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7600" i="1" dirty="0">
                <a:latin typeface="Arial" panose="020B0604020202020204" pitchFamily="34" charset="0"/>
              </a:rPr>
              <a:t>.</a:t>
            </a:r>
            <a:r>
              <a:rPr lang="cs-CZ" sz="76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7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76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4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64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64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  <a:br>
              <a:rPr lang="cs-CZ" sz="6400" dirty="0">
                <a:latin typeface="Arial" panose="020B0604020202020204" pitchFamily="34" charset="0"/>
              </a:rPr>
            </a:br>
            <a:endParaRPr lang="cs-CZ" sz="64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/>
            </a:pP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Směrnice Evropského parlamentu a Rady 2009/24/ES ze dne 23. dubna 2009 o právní ochraně počítačových programů. In: </a:t>
            </a:r>
            <a:r>
              <a:rPr lang="cs-CZ" sz="6400" i="1" dirty="0">
                <a:latin typeface="Arial" panose="020B0604020202020204" pitchFamily="34" charset="0"/>
                <a:cs typeface="Arial" panose="020B0604020202020204" pitchFamily="34" charset="0"/>
              </a:rPr>
              <a:t>EUR-Lex 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[právní informační systém online]. Úřad pro publikace Evropské unie [cit. 25. 4. 2019]. Dostupné z: https://eur-lex.europa.eu/legal-content/cs/TXT/?uri=CELEX:32009L0024</a:t>
            </a:r>
            <a:endParaRPr lang="cs-CZ" sz="64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64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  <a:tabLst/>
            </a:pPr>
            <a:r>
              <a:rPr lang="cs-CZ" sz="64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64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6400" dirty="0">
                <a:latin typeface="Arial" panose="020B0604020202020204" pitchFamily="34" charset="0"/>
              </a:rPr>
              <a:t> (s. 48-52).</a:t>
            </a:r>
          </a:p>
        </p:txBody>
      </p:sp>
    </p:spTree>
    <p:extLst>
      <p:ext uri="{BB962C8B-B14F-4D97-AF65-F5344CB8AC3E}">
        <p14:creationId xmlns:p14="http://schemas.microsoft.com/office/powerpoint/2010/main" val="35690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(citát) - příklad</a:t>
            </a:r>
            <a:endParaRPr lang="cs-CZ" sz="4000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DEAE1D-8A16-435F-9EEA-42B6C20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960" y="1802674"/>
            <a:ext cx="7549117" cy="368480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7D74B-12CC-404F-8E5A-F80004E1753A}"/>
              </a:ext>
            </a:extLst>
          </p:cNvPr>
          <p:cNvSpPr txBox="1"/>
          <p:nvPr/>
        </p:nvSpPr>
        <p:spPr>
          <a:xfrm>
            <a:off x="2209046" y="5558828"/>
            <a:ext cx="19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citace v textu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38D6208-4840-44E5-80D6-F8E8BD1CCB79}"/>
              </a:ext>
            </a:extLst>
          </p:cNvPr>
          <p:cNvSpPr txBox="1"/>
          <p:nvPr/>
        </p:nvSpPr>
        <p:spPr>
          <a:xfrm>
            <a:off x="8229600" y="36001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přímá citace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0D99AB21-1164-40AD-8FE2-439D3AC3F2B6}"/>
              </a:ext>
            </a:extLst>
          </p:cNvPr>
          <p:cNvSpPr/>
          <p:nvPr/>
        </p:nvSpPr>
        <p:spPr>
          <a:xfrm rot="10642806">
            <a:off x="7953335" y="3756744"/>
            <a:ext cx="271604" cy="21011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2B0F5E2-C064-43C8-9EF9-CD6E8272E852}"/>
              </a:ext>
            </a:extLst>
          </p:cNvPr>
          <p:cNvSpPr/>
          <p:nvPr/>
        </p:nvSpPr>
        <p:spPr>
          <a:xfrm rot="10800000">
            <a:off x="2688427" y="4354717"/>
            <a:ext cx="253949" cy="12041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310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5938"/>
            <a:ext cx="7886700" cy="4962617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000" dirty="0">
                <a:latin typeface="Arial" panose="020B0604020202020204" pitchFamily="34" charset="0"/>
              </a:rPr>
              <a:t>Označení. </a:t>
            </a:r>
            <a:r>
              <a:rPr lang="cs-CZ" sz="6000" i="1" dirty="0">
                <a:latin typeface="Arial" panose="020B0604020202020204" pitchFamily="34" charset="0"/>
              </a:rPr>
              <a:t>Název: </a:t>
            </a:r>
            <a:r>
              <a:rPr lang="cs-CZ" sz="60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000" dirty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60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</a:rPr>
              <a:t>ČSN EN 62270</a:t>
            </a:r>
            <a:r>
              <a:rPr lang="cs-CZ" sz="5000" i="1" dirty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5000" dirty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5000" dirty="0">
                <a:latin typeface="Arial" panose="020B0604020202020204" pitchFamily="34" charset="0"/>
              </a:rPr>
            </a:br>
            <a:endParaRPr lang="cs-CZ" sz="5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50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50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</p:txBody>
      </p:sp>
    </p:spTree>
    <p:extLst>
      <p:ext uri="{BB962C8B-B14F-4D97-AF65-F5344CB8AC3E}">
        <p14:creationId xmlns:p14="http://schemas.microsoft.com/office/powerpoint/2010/main" val="4115352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313321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600" dirty="0">
                <a:latin typeface="Arial" panose="020B0604020202020204" pitchFamily="34" charset="0"/>
              </a:rPr>
              <a:t>Autor/autoři. </a:t>
            </a:r>
            <a:r>
              <a:rPr lang="cs-CZ" sz="6600" i="1" dirty="0">
                <a:latin typeface="Arial" panose="020B0604020202020204" pitchFamily="34" charset="0"/>
              </a:rPr>
              <a:t>Název: </a:t>
            </a:r>
            <a:r>
              <a:rPr lang="cs-CZ" sz="6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6600" dirty="0">
                <a:latin typeface="Arial" panose="020B0604020202020204" pitchFamily="34" charset="0"/>
              </a:rPr>
              <a:t>. [Měřítko, pokud není součástí názvu]. Vydání.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6600" dirty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6600" dirty="0">
                <a:latin typeface="Arial" panose="020B0604020202020204" pitchFamily="34" charset="0"/>
              </a:rPr>
              <a:t>. Edice: </a:t>
            </a:r>
            <a:r>
              <a:rPr lang="cs-CZ" sz="6600" dirty="0" err="1">
                <a:latin typeface="Arial" panose="020B0604020202020204" pitchFamily="34" charset="0"/>
              </a:rPr>
              <a:t>Subedice</a:t>
            </a:r>
            <a:r>
              <a:rPr lang="cs-CZ" sz="6600" dirty="0">
                <a:latin typeface="Arial" panose="020B0604020202020204" pitchFamily="34" charset="0"/>
              </a:rPr>
              <a:t>, číslo edice. Identifikátor. Dostupnost. </a:t>
            </a:r>
            <a:r>
              <a:rPr lang="cs-CZ" sz="6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6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SHOCART</a:t>
            </a:r>
            <a:r>
              <a:rPr lang="cs-CZ" sz="6000" i="1" dirty="0">
                <a:latin typeface="Arial" panose="020B0604020202020204" pitchFamily="34" charset="0"/>
              </a:rPr>
              <a:t>. Třeboňsko: velká cykloturistická mapa</a:t>
            </a:r>
            <a:r>
              <a:rPr lang="cs-CZ" sz="6000" dirty="0">
                <a:latin typeface="Arial" panose="020B0604020202020204" pitchFamily="34" charset="0"/>
              </a:rPr>
              <a:t>. [1:60 000]. Vizovice: </a:t>
            </a:r>
            <a:r>
              <a:rPr lang="cs-CZ" sz="6000" dirty="0" err="1">
                <a:latin typeface="Arial" panose="020B0604020202020204" pitchFamily="34" charset="0"/>
              </a:rPr>
              <a:t>Shocart</a:t>
            </a:r>
            <a:r>
              <a:rPr lang="cs-CZ" sz="6000" dirty="0">
                <a:latin typeface="Arial" panose="020B0604020202020204" pitchFamily="34" charset="0"/>
              </a:rPr>
              <a:t>, 2008. 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</a:t>
            </a:r>
            <a:r>
              <a:rPr lang="cs-CZ" sz="6000" dirty="0"/>
              <a:t> </a:t>
            </a:r>
            <a:r>
              <a:rPr lang="cs-CZ" sz="6000" dirty="0">
                <a:latin typeface="Arial" panose="020B0604020202020204" pitchFamily="34" charset="0"/>
              </a:rPr>
              <a:t>ISBN 978-80-7224-565-9.</a:t>
            </a:r>
            <a:br>
              <a:rPr lang="cs-CZ" sz="6000" dirty="0">
                <a:latin typeface="Arial" panose="020B0604020202020204" pitchFamily="34" charset="0"/>
              </a:rPr>
            </a:br>
            <a:endParaRPr lang="cs-CZ" sz="6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KLUB ČESKÝCH TURISTŮ. </a:t>
            </a:r>
            <a:r>
              <a:rPr lang="cs-CZ" sz="60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6000" dirty="0">
                <a:latin typeface="Arial" panose="020B0604020202020204" pitchFamily="34" charset="0"/>
              </a:rPr>
              <a:t>. 4. vyd. Praha: Trasa, 2011. Edice Klubu českých turistů, sv. 53. ISBN 9788073243166.</a:t>
            </a:r>
          </a:p>
        </p:txBody>
      </p:sp>
    </p:spTree>
    <p:extLst>
      <p:ext uri="{BB962C8B-B14F-4D97-AF65-F5344CB8AC3E}">
        <p14:creationId xmlns:p14="http://schemas.microsoft.com/office/powerpoint/2010/main" val="119453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Obrázky / e-obrázky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0"/>
            <a:ext cx="7886700" cy="545536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Autor/autoři obrázku. Název obrázku: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[online]. In: Autor/autoři zdrojového dokumentu. 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7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7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7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7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6000" dirty="0" err="1">
                <a:latin typeface="Arial" panose="020B0604020202020204" pitchFamily="34" charset="0"/>
              </a:rPr>
              <a:t>sest</a:t>
            </a:r>
            <a:r>
              <a:rPr lang="cs-CZ" sz="6000" dirty="0">
                <a:latin typeface="Arial" panose="020B0604020202020204" pitchFamily="34" charset="0"/>
              </a:rPr>
              <a:t>. </a:t>
            </a:r>
            <a:r>
              <a:rPr lang="cs-CZ" sz="6000" i="1" dirty="0">
                <a:latin typeface="Arial" panose="020B0604020202020204" pitchFamily="34" charset="0"/>
              </a:rPr>
              <a:t>Rousínov v proměnách času. </a:t>
            </a:r>
            <a:r>
              <a:rPr lang="cs-CZ" sz="6000" dirty="0">
                <a:latin typeface="Arial" panose="020B0604020202020204" pitchFamily="34" charset="0"/>
              </a:rPr>
              <a:t>Brno: F.R.Z. </a:t>
            </a:r>
            <a:r>
              <a:rPr lang="cs-CZ" sz="6000" dirty="0" err="1">
                <a:latin typeface="Arial" panose="020B0604020202020204" pitchFamily="34" charset="0"/>
              </a:rPr>
              <a:t>agency</a:t>
            </a:r>
            <a:r>
              <a:rPr lang="cs-CZ" sz="6000" dirty="0">
                <a:latin typeface="Arial" panose="020B0604020202020204" pitchFamily="34" charset="0"/>
              </a:rPr>
              <a:t>, 2012, s. 15. ISBN 978-80-87332-52-8.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[Ikona RSS]. In: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Dostupné z: http://pixabay.com/static/uploads/photo/2011/08/14/18/11/rss-8645_640.png</a:t>
            </a:r>
          </a:p>
        </p:txBody>
      </p:sp>
    </p:spTree>
    <p:extLst>
      <p:ext uri="{BB962C8B-B14F-4D97-AF65-F5344CB8AC3E}">
        <p14:creationId xmlns:p14="http://schemas.microsoft.com/office/powerpoint/2010/main" val="360078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Samostatné dokumenty online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8800" dirty="0">
                <a:latin typeface="Arial" panose="020B0604020202020204" pitchFamily="34" charset="0"/>
              </a:rPr>
              <a:t>Pro vytvoření správné citace není rozhodující formát </a:t>
            </a:r>
            <a:br>
              <a:rPr lang="cs-CZ" sz="8800" dirty="0">
                <a:latin typeface="Arial" panose="020B0604020202020204" pitchFamily="34" charset="0"/>
              </a:rPr>
            </a:br>
            <a:r>
              <a:rPr lang="cs-CZ" sz="7200" i="1" dirty="0">
                <a:latin typeface="Arial" panose="020B0604020202020204" pitchFamily="34" charset="0"/>
              </a:rPr>
              <a:t>(</a:t>
            </a:r>
            <a:r>
              <a:rPr lang="cs-CZ" sz="7200" i="1" dirty="0" err="1">
                <a:latin typeface="Arial" panose="020B0604020202020204" pitchFamily="34" charset="0"/>
              </a:rPr>
              <a:t>pdf</a:t>
            </a:r>
            <a:r>
              <a:rPr lang="cs-CZ" sz="7200" i="1" dirty="0">
                <a:latin typeface="Arial" panose="020B0604020202020204" pitchFamily="34" charset="0"/>
              </a:rPr>
              <a:t>, doc …)</a:t>
            </a:r>
            <a:r>
              <a:rPr lang="cs-CZ" sz="8800" dirty="0">
                <a:latin typeface="Arial" panose="020B0604020202020204" pitchFamily="34" charset="0"/>
              </a:rPr>
              <a:t>, ale co v souboru je </a:t>
            </a:r>
            <a:r>
              <a:rPr lang="cs-CZ" sz="7200" i="1" dirty="0">
                <a:latin typeface="Arial" panose="020B0604020202020204" pitchFamily="34" charset="0"/>
              </a:rPr>
              <a:t>(článek, celá kniha, zpráva …).  </a:t>
            </a:r>
            <a:br>
              <a:rPr lang="cs-CZ" sz="7200" i="1" dirty="0">
                <a:latin typeface="Arial" panose="020B0604020202020204" pitchFamily="34" charset="0"/>
              </a:rPr>
            </a:br>
            <a:endParaRPr lang="cs-CZ" sz="7200" i="1" dirty="0">
              <a:latin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7200" i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</a:rPr>
              <a:t>TRANSPARENCY INTERNATIONAL</a:t>
            </a:r>
            <a:r>
              <a:rPr lang="cs-CZ" sz="7200" i="1" dirty="0">
                <a:latin typeface="Arial" panose="020B0604020202020204" pitchFamily="34" charset="0"/>
              </a:rPr>
              <a:t>. Právem proti korupci: právní ochrana proti některým projevům korupce ve veřejné správě a justici</a:t>
            </a:r>
            <a:r>
              <a:rPr lang="cs-CZ" sz="7200" dirty="0">
                <a:latin typeface="Arial" panose="020B0604020202020204" pitchFamily="34" charset="0"/>
              </a:rPr>
              <a:t>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online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Praha: </a:t>
            </a:r>
            <a:r>
              <a:rPr lang="cs-CZ" sz="7200" dirty="0" err="1">
                <a:latin typeface="Arial" panose="020B0604020202020204" pitchFamily="34" charset="0"/>
              </a:rPr>
              <a:t>Transparency</a:t>
            </a:r>
            <a:r>
              <a:rPr lang="cs-CZ" sz="7200" dirty="0">
                <a:latin typeface="Arial" panose="020B0604020202020204" pitchFamily="34" charset="0"/>
              </a:rPr>
              <a:t> International, 2012 </a:t>
            </a:r>
            <a:r>
              <a:rPr lang="en-US" sz="7200" dirty="0">
                <a:latin typeface="Arial" panose="020B0604020202020204" pitchFamily="34" charset="0"/>
              </a:rPr>
              <a:t>[</a:t>
            </a:r>
            <a:r>
              <a:rPr lang="cs-CZ" sz="7200" dirty="0">
                <a:latin typeface="Arial" panose="020B0604020202020204" pitchFamily="34" charset="0"/>
              </a:rPr>
              <a:t>cit. 18. 10. 2012</a:t>
            </a:r>
            <a:r>
              <a:rPr lang="en-US" sz="7200" dirty="0">
                <a:latin typeface="Arial" panose="020B0604020202020204" pitchFamily="34" charset="0"/>
              </a:rPr>
              <a:t>]</a:t>
            </a:r>
            <a:r>
              <a:rPr lang="cs-CZ" sz="7200" dirty="0">
                <a:latin typeface="Arial" panose="020B0604020202020204" pitchFamily="34" charset="0"/>
              </a:rPr>
              <a:t>. Dostupné z: https://www.transparency.cz/wp-content/uploads/alac_prav_proti_korupci_def.pdf</a:t>
            </a:r>
            <a:br>
              <a:rPr lang="cs-CZ" sz="7200" dirty="0">
                <a:latin typeface="Arial" panose="020B0604020202020204" pitchFamily="34" charset="0"/>
              </a:rPr>
            </a:br>
            <a:endParaRPr lang="cs-CZ" sz="7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UNIVERZITA. </a:t>
            </a:r>
            <a:r>
              <a:rPr lang="cs-CZ" sz="7200" i="1" dirty="0">
                <a:latin typeface="Arial" panose="020B0604020202020204" pitchFamily="34" charset="0"/>
                <a:cs typeface="Arial" panose="020B0604020202020204" pitchFamily="34" charset="0"/>
              </a:rPr>
              <a:t>Knihovní řád Masarykovy univerzity </a:t>
            </a:r>
            <a:r>
              <a:rPr lang="cs-CZ" sz="7200" dirty="0">
                <a:latin typeface="Arial" panose="020B0604020202020204" pitchFamily="34" charset="0"/>
                <a:cs typeface="Arial" panose="020B0604020202020204" pitchFamily="34" charset="0"/>
              </a:rPr>
              <a:t>[online]. Brno: Masarykova univerzita, 2014 [cit. 2019-11-05]. Dostupné z: https://www.muni.cz/media/24153/knihovni-rad-2014.pdf. </a:t>
            </a:r>
          </a:p>
        </p:txBody>
      </p:sp>
    </p:spTree>
    <p:extLst>
      <p:ext uri="{BB962C8B-B14F-4D97-AF65-F5344CB8AC3E}">
        <p14:creationId xmlns:p14="http://schemas.microsoft.com/office/powerpoint/2010/main" val="391905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Webová sídla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9608"/>
            <a:ext cx="7886700" cy="498735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6500" dirty="0">
                <a:latin typeface="Arial" panose="020B0604020202020204" pitchFamily="34" charset="0"/>
              </a:rPr>
              <a:t>Autor/autoři webu*. </a:t>
            </a:r>
            <a:r>
              <a:rPr lang="cs-CZ" sz="6500" i="1" dirty="0">
                <a:latin typeface="Arial" panose="020B0604020202020204" pitchFamily="34" charset="0"/>
              </a:rPr>
              <a:t>Název webu: </a:t>
            </a:r>
            <a:r>
              <a:rPr lang="cs-CZ" sz="65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online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6500" dirty="0">
                <a:latin typeface="Arial" panose="020B0604020202020204" pitchFamily="34" charset="0"/>
              </a:rPr>
              <a:t>[</a:t>
            </a:r>
            <a:r>
              <a:rPr lang="cs-CZ" sz="6500" dirty="0">
                <a:latin typeface="Arial" panose="020B0604020202020204" pitchFamily="34" charset="0"/>
              </a:rPr>
              <a:t>datum citování</a:t>
            </a:r>
            <a:r>
              <a:rPr lang="en-US" sz="6500" dirty="0">
                <a:latin typeface="Arial" panose="020B0604020202020204" pitchFamily="34" charset="0"/>
              </a:rPr>
              <a:t>]</a:t>
            </a:r>
            <a:r>
              <a:rPr lang="cs-CZ" sz="6500" dirty="0">
                <a:latin typeface="Arial" panose="020B0604020202020204" pitchFamily="34" charset="0"/>
              </a:rPr>
              <a:t>. Identifikátor. Dostupnost. </a:t>
            </a:r>
            <a:r>
              <a:rPr lang="cs-CZ" sz="65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4500" i="1" dirty="0">
                <a:latin typeface="Arial" panose="020B0604020202020204" pitchFamily="34" charset="0"/>
              </a:rPr>
              <a:t>* v případě, že je autor stejný jako název, je možné autora vynechat</a:t>
            </a:r>
            <a:br>
              <a:rPr lang="cs-CZ" sz="6600" i="1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i="1" dirty="0">
                <a:latin typeface="Arial" panose="020B0604020202020204" pitchFamily="34" charset="0"/>
              </a:rPr>
              <a:t>Masarykova univerzita</a:t>
            </a:r>
            <a:r>
              <a:rPr lang="cs-CZ" sz="62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6200" dirty="0">
                <a:latin typeface="Arial" panose="020B0604020202020204" pitchFamily="34" charset="0"/>
              </a:rPr>
              <a:t>1</a:t>
            </a:r>
            <a:r>
              <a:rPr lang="cs-CZ" sz="6200" dirty="0">
                <a:latin typeface="Arial" panose="020B0604020202020204" pitchFamily="34" charset="0"/>
              </a:rPr>
              <a:t>0-05</a:t>
            </a:r>
            <a:r>
              <a:rPr lang="en-US" sz="6200" dirty="0">
                <a:latin typeface="Arial" panose="020B0604020202020204" pitchFamily="34" charset="0"/>
              </a:rPr>
              <a:t>]</a:t>
            </a:r>
            <a:r>
              <a:rPr lang="cs-CZ" sz="6200" dirty="0">
                <a:latin typeface="Arial" panose="020B0604020202020204" pitchFamily="34" charset="0"/>
              </a:rPr>
              <a:t>. Dostupné z: http://www.muni.cz.</a:t>
            </a:r>
            <a:br>
              <a:rPr lang="cs-CZ" sz="6200" dirty="0">
                <a:latin typeface="Arial" panose="020B0604020202020204" pitchFamily="34" charset="0"/>
              </a:rPr>
            </a:br>
            <a:endParaRPr lang="cs-CZ" sz="62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RADA PRO VÝZKUM, VÝVOJ A INOVACE. </a:t>
            </a:r>
            <a:r>
              <a:rPr lang="cs-CZ" sz="6200" i="1" dirty="0">
                <a:latin typeface="Arial" panose="020B0604020202020204" pitchFamily="34" charset="0"/>
                <a:cs typeface="Arial" panose="020B0604020202020204" pitchFamily="34" charset="0"/>
              </a:rPr>
              <a:t>Výzkum a vývoj v České republice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</a:rPr>
              <a:t> [online]. Praha: Rada pro výzkum, vývoj a inovace, ©2015 [cit. 2019-10-17]. Dostupné z: </a:t>
            </a:r>
            <a:r>
              <a:rPr lang="cs-CZ" sz="6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http://www.vyzkum.cz</a:t>
            </a:r>
            <a:endParaRPr lang="cs-CZ" sz="6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6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Webové stránky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stránky. Název stránky: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8800" dirty="0">
                <a:latin typeface="Arial" panose="020B0604020202020204" pitchFamily="34" charset="0"/>
              </a:rPr>
              <a:t>.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online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8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8800" dirty="0">
                <a:latin typeface="Arial" panose="020B0604020202020204" pitchFamily="34" charset="0"/>
              </a:rPr>
              <a:t>MASARYKOVA UNIVERZITA. Absolventi. </a:t>
            </a:r>
            <a:r>
              <a:rPr lang="cs-CZ" sz="8800" i="1" dirty="0">
                <a:latin typeface="Arial" panose="020B0604020202020204" pitchFamily="34" charset="0"/>
              </a:rPr>
              <a:t>Masarykova univerzita</a:t>
            </a:r>
            <a:r>
              <a:rPr lang="cs-CZ" sz="8800" dirty="0">
                <a:latin typeface="Arial" panose="020B0604020202020204" pitchFamily="34" charset="0"/>
              </a:rPr>
              <a:t> [online]. Brno: Masarykova univerzita, c2019 [cit. 2019-</a:t>
            </a:r>
            <a:r>
              <a:rPr lang="en-US" sz="8800" dirty="0">
                <a:latin typeface="Arial" panose="020B0604020202020204" pitchFamily="34" charset="0"/>
              </a:rPr>
              <a:t>1</a:t>
            </a:r>
            <a:r>
              <a:rPr lang="cs-CZ" sz="8800" dirty="0">
                <a:latin typeface="Arial" panose="020B0604020202020204" pitchFamily="34" charset="0"/>
              </a:rPr>
              <a:t>0-05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Dostupné z: https://www.muni.cz/absolventi. 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0"/>
            <a:ext cx="8271511" cy="527425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8800" dirty="0">
                <a:latin typeface="Arial" panose="020B0604020202020204" pitchFamily="34" charset="0"/>
              </a:rPr>
              <a:t>Autor/autoři příspěvku. Název příspěvku: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8800" dirty="0">
                <a:latin typeface="Arial" panose="020B0604020202020204" pitchFamily="34" charset="0"/>
              </a:rPr>
              <a:t>In: Autor/autoři webu. </a:t>
            </a:r>
            <a:r>
              <a:rPr lang="cs-CZ" sz="8800" i="1" dirty="0">
                <a:latin typeface="Arial" panose="020B0604020202020204" pitchFamily="34" charset="0"/>
              </a:rPr>
              <a:t>Název webu : </a:t>
            </a:r>
            <a:r>
              <a:rPr lang="cs-CZ" sz="88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en-US" sz="8800" dirty="0" err="1">
                <a:latin typeface="Arial" panose="020B0604020202020204" pitchFamily="34" charset="0"/>
              </a:rPr>
              <a:t>nosi</a:t>
            </a:r>
            <a:r>
              <a:rPr lang="cs-CZ" sz="8800" dirty="0">
                <a:latin typeface="Arial" panose="020B0604020202020204" pitchFamily="34" charset="0"/>
              </a:rPr>
              <a:t>č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Vydání/verze.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8800" dirty="0">
                <a:latin typeface="Arial" panose="020B0604020202020204" pitchFamily="34" charset="0"/>
              </a:rPr>
              <a:t>Sídlo provozovatele: Provozovatel webu, rok/datum vydání, datum poslední aktualizace </a:t>
            </a:r>
            <a:r>
              <a:rPr lang="en-US" sz="8800" dirty="0">
                <a:latin typeface="Arial" panose="020B0604020202020204" pitchFamily="34" charset="0"/>
              </a:rPr>
              <a:t>[</a:t>
            </a:r>
            <a:r>
              <a:rPr lang="cs-CZ" sz="8800" dirty="0">
                <a:latin typeface="Arial" panose="020B0604020202020204" pitchFamily="34" charset="0"/>
              </a:rPr>
              <a:t>datum citování</a:t>
            </a:r>
            <a:r>
              <a:rPr lang="en-US" sz="8800" dirty="0">
                <a:latin typeface="Arial" panose="020B0604020202020204" pitchFamily="34" charset="0"/>
              </a:rPr>
              <a:t>]</a:t>
            </a:r>
            <a:r>
              <a:rPr lang="cs-CZ" sz="8800" dirty="0">
                <a:latin typeface="Arial" panose="020B0604020202020204" pitchFamily="34" charset="0"/>
              </a:rPr>
              <a:t>. Identifikátor. Dostupnost. </a:t>
            </a:r>
            <a:r>
              <a:rPr lang="cs-CZ" sz="88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sz="7600" i="1" dirty="0">
                <a:latin typeface="Arial" panose="020B0604020202020204" pitchFamily="34" charset="0"/>
              </a:rPr>
              <a:t>Masarykova univerzita </a:t>
            </a:r>
            <a:r>
              <a:rPr lang="cs-CZ" sz="7600" dirty="0">
                <a:latin typeface="Arial" panose="020B0604020202020204" pitchFamily="34" charset="0"/>
              </a:rPr>
              <a:t>[online]. Brno: Masarykova univerzita, c2019 </a:t>
            </a:r>
            <a:br>
              <a:rPr lang="cs-CZ" sz="7600" dirty="0">
                <a:latin typeface="Arial" panose="020B0604020202020204" pitchFamily="34" charset="0"/>
              </a:rPr>
            </a:br>
            <a:r>
              <a:rPr lang="cs-CZ" sz="7600" dirty="0">
                <a:latin typeface="Arial" panose="020B0604020202020204" pitchFamily="34" charset="0"/>
              </a:rPr>
              <a:t>[cit. 2019-10-17]. Dostupné z: https://www.muni.cz/o-univerzite/uredni-deska/plagiatorstvi</a:t>
            </a:r>
            <a:br>
              <a:rPr lang="cs-CZ" sz="8000" dirty="0">
                <a:latin typeface="Arial" panose="020B0604020202020204" pitchFamily="34" charset="0"/>
              </a:rPr>
            </a:br>
            <a:endParaRPr lang="cs-CZ" sz="80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8000" b="1" dirty="0">
                <a:latin typeface="Arial" panose="020B0604020202020204" pitchFamily="34" charset="0"/>
              </a:rPr>
              <a:t>Příspěvek na Wikipedii: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7600" dirty="0">
                <a:latin typeface="Arial" panose="020B0604020202020204" pitchFamily="34" charset="0"/>
              </a:rPr>
              <a:t>Henry </a:t>
            </a:r>
            <a:r>
              <a:rPr lang="cs-CZ" sz="7600" dirty="0" err="1">
                <a:latin typeface="Arial" panose="020B0604020202020204" pitchFamily="34" charset="0"/>
              </a:rPr>
              <a:t>Kissinger</a:t>
            </a:r>
            <a:r>
              <a:rPr lang="cs-CZ" sz="7600" dirty="0">
                <a:latin typeface="Arial" panose="020B0604020202020204" pitchFamily="34" charset="0"/>
              </a:rPr>
              <a:t>. In: </a:t>
            </a:r>
            <a:r>
              <a:rPr lang="cs-CZ" sz="7600" i="1" dirty="0" err="1">
                <a:latin typeface="Arial" panose="020B0604020202020204" pitchFamily="34" charset="0"/>
              </a:rPr>
              <a:t>Wikipedia</a:t>
            </a:r>
            <a:r>
              <a:rPr lang="cs-CZ" sz="7600" i="1" dirty="0">
                <a:latin typeface="Arial" panose="020B0604020202020204" pitchFamily="34" charset="0"/>
              </a:rPr>
              <a:t>: </a:t>
            </a:r>
            <a:r>
              <a:rPr lang="cs-CZ" sz="7600" i="1" dirty="0" err="1">
                <a:latin typeface="Arial" panose="020B0604020202020204" pitchFamily="34" charset="0"/>
              </a:rPr>
              <a:t>the</a:t>
            </a:r>
            <a:r>
              <a:rPr lang="cs-CZ" sz="7600" i="1" dirty="0">
                <a:latin typeface="Arial" panose="020B0604020202020204" pitchFamily="34" charset="0"/>
              </a:rPr>
              <a:t> free </a:t>
            </a:r>
            <a:r>
              <a:rPr lang="cs-CZ" sz="7600" i="1" dirty="0" err="1">
                <a:latin typeface="Arial" panose="020B0604020202020204" pitchFamily="34" charset="0"/>
              </a:rPr>
              <a:t>encyclopedia</a:t>
            </a:r>
            <a:r>
              <a:rPr lang="cs-CZ" sz="7600" dirty="0">
                <a:latin typeface="Arial" panose="020B0604020202020204" pitchFamily="34" charset="0"/>
              </a:rPr>
              <a:t> [online]. 19. 10. 2019, last </a:t>
            </a:r>
            <a:r>
              <a:rPr lang="cs-CZ" sz="7600" dirty="0" err="1">
                <a:latin typeface="Arial" panose="020B0604020202020204" pitchFamily="34" charset="0"/>
              </a:rPr>
              <a:t>modified</a:t>
            </a:r>
            <a:r>
              <a:rPr lang="cs-CZ" sz="7600" dirty="0">
                <a:latin typeface="Arial" panose="020B0604020202020204" pitchFamily="34" charset="0"/>
              </a:rPr>
              <a:t> 10 </a:t>
            </a:r>
            <a:r>
              <a:rPr lang="cs-CZ" sz="7600" dirty="0" err="1">
                <a:latin typeface="Arial" panose="020B0604020202020204" pitchFamily="34" charset="0"/>
              </a:rPr>
              <a:t>October</a:t>
            </a:r>
            <a:r>
              <a:rPr lang="cs-CZ" sz="7600" dirty="0">
                <a:latin typeface="Arial" panose="020B0604020202020204" pitchFamily="34" charset="0"/>
              </a:rPr>
              <a:t> 2019 [cit. 2019-10-19]. Dostupné z: https://en.wikipedia.org/wiki/Henry_Kissinger</a:t>
            </a:r>
          </a:p>
        </p:txBody>
      </p:sp>
    </p:spTree>
    <p:extLst>
      <p:ext uri="{BB962C8B-B14F-4D97-AF65-F5344CB8AC3E}">
        <p14:creationId xmlns:p14="http://schemas.microsoft.com/office/powerpoint/2010/main" val="265911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4626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2888"/>
            <a:ext cx="7886700" cy="5537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>
                <a:latin typeface="Arial" panose="020B0604020202020204" pitchFamily="34" charset="0"/>
              </a:rPr>
              <a:t>Příspěvek na blogu</a:t>
            </a:r>
            <a:r>
              <a:rPr lang="cs-CZ" sz="2000" b="1" i="1" dirty="0">
                <a:latin typeface="Arial" panose="020B0604020202020204" pitchFamily="34" charset="0"/>
              </a:rPr>
              <a:t> </a:t>
            </a:r>
            <a:endParaRPr lang="cs-CZ" sz="20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LÍPA, Petr. Milion otázek, nepříliš mnoho odpovědí. In: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Blog.respekt.cz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[online]. 13. 10. 2019 [cit. 2019-10-17]. Dostupné z: https://lipa.blog.respekt.cz/milion-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otazek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neprilis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-mnoho-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odpovedi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MÜNICH, Daniel. Impakt faktor pod palbou kritiky. In: 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 </a:t>
            </a:r>
            <a:r>
              <a:rPr lang="cs-C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[blog]. 27. července 2019 [cit. 2019-10-29].Dostupné z: http://metodikahodnoceni.blogspot.com/2019/07/impakt-faktor-pod-palbou-kritiky.html.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Twitter</a:t>
            </a:r>
            <a:r>
              <a:rPr lang="cs-CZ" sz="2000" b="1" dirty="0">
                <a:latin typeface="Arial" panose="020B0604020202020204" pitchFamily="34" charset="0"/>
              </a:rPr>
              <a:t> - příspěvek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OVČÁČEK, Jiří. [Mohou se tisíckrát ohánět morálkou…].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30. 9. 2019  [cit. 2019-10-08]. Dostupné z: https://twitter.com/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PREZIDENTmluvci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/status/1178764225935749121.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Knihovna FSS MU.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[cit. 2016-10-20]. Dostupné z: https://www.facebook.com/knihovnafss/</a:t>
            </a:r>
          </a:p>
          <a:p>
            <a:pPr marL="0" indent="0">
              <a:buNone/>
            </a:pPr>
            <a:r>
              <a:rPr lang="cs-CZ" sz="2000" b="1" dirty="0" err="1">
                <a:latin typeface="Arial" panose="020B0604020202020204" pitchFamily="34" charset="0"/>
              </a:rPr>
              <a:t>Facebook</a:t>
            </a:r>
            <a:r>
              <a:rPr lang="cs-CZ" sz="2000" b="1" dirty="0">
                <a:latin typeface="Arial" panose="020B0604020202020204" pitchFamily="34" charset="0"/>
              </a:rPr>
              <a:t> – status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MU. [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rozjíždí]. In: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21. 9. 2019 [cit. 2019-10-20]. Dostupné z: https://www.facebook.com/FSS.MUNI.CZ/posts/10162256008745024</a:t>
            </a:r>
          </a:p>
        </p:txBody>
      </p:sp>
    </p:spTree>
    <p:extLst>
      <p:ext uri="{BB962C8B-B14F-4D97-AF65-F5344CB8AC3E}">
        <p14:creationId xmlns:p14="http://schemas.microsoft.com/office/powerpoint/2010/main" val="2492615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Příspěvky na webu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517762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</a:rPr>
              <a:t>Video na webu = příspěvek na webu: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</a:rPr>
              <a:t>videa na </a:t>
            </a:r>
            <a:r>
              <a:rPr lang="cs-CZ" dirty="0" err="1">
                <a:latin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Vimeo</a:t>
            </a:r>
            <a:r>
              <a:rPr lang="cs-CZ" dirty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>
                <a:latin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heInHD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1. 5. 2011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[cit. 201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https://www.youtube.com/watch?v=j-7j5k8WUek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2016-03-17]. Dostupné z: http://vimeo.com/39526905. Zveřejněno na kanálu uživatele KISK.</a:t>
            </a:r>
          </a:p>
        </p:txBody>
      </p:sp>
    </p:spTree>
    <p:extLst>
      <p:ext uri="{BB962C8B-B14F-4D97-AF65-F5344CB8AC3E}">
        <p14:creationId xmlns:p14="http://schemas.microsoft.com/office/powerpoint/2010/main" val="35673211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Pořad v TV nebo rozhlasu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Autor/autoři.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3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1563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1707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(výtah)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nejsou v uvozovkách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Část pořadu (rozhovor, jedna zpráva)</a:t>
            </a:r>
            <a:endParaRPr lang="cs-CZ" sz="36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Autor/autoři příspěvku (u rozhovoru jméno osoby s níž je veden rozhovor). Název příspěvku: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17:16.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24127812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680" y="621158"/>
            <a:ext cx="854310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393794"/>
            <a:ext cx="8027670" cy="47831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300" i="1" dirty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33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filmu: http://www.vestinufilm.cz.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[film].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51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Seriál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1749"/>
            <a:ext cx="7886700" cy="47052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ČT1, 19. prosince 2012, 20:00. Dostupné také z: http://www.ceskatelevize.cz/ivysilani/10225075918-zdivocela-zeme-iv/209512120730012/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08575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37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7" y="1453019"/>
            <a:ext cx="8492646" cy="50855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</a:rPr>
              <a:t>citace více autorů, které začínají stejným jménem, se řadí chronologicky</a:t>
            </a:r>
            <a:br>
              <a:rPr lang="cs-CZ" dirty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572380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309421"/>
            <a:ext cx="8402139" cy="5548579"/>
          </a:xfrm>
        </p:spPr>
        <p:txBody>
          <a:bodyPr>
            <a:noAutofit/>
          </a:bodyPr>
          <a:lstStyle/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War Is Peace: On Post-National War.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2005, </a:t>
            </a: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5-26. ISSN 0967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0106.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 a protiváha moci v globálním věku: nová ekonomie světové politiky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Praha: Sociologické nakladatelství, 2007. POST. ISBN 978-80-86429-67-0.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Press, 2009. ISBN 978-0-7456-4200-0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Ulrich. 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 společnost: na cestě k jiné moderně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3. vyd. Praha: Sociologické nakladatelství, 2018. Post. ISBN 978-80-7419-267-8.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SZNAIDER a Rainer WINTER. </a:t>
            </a:r>
            <a:r>
              <a:rPr lang="en-US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Liverpool: Liverpool University Press, 2003. Studies in social and political thought. ISBN 0-85323-928-2.</a:t>
            </a:r>
            <a:endParaRPr lang="cs-CZ" sz="1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Edgar GRANDE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CRONIN.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Cambridge: Polity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ISBN 978-0-7456-3562-0.</a:t>
            </a:r>
          </a:p>
          <a:p>
            <a:pPr marL="72000" lvl="1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Ulrich,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Anders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BLOK, David TYFIELD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Yueyue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ZHANG.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risk: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agenda.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1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1-21. DOI: 10.1111/glob.12001. 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515840B-E44D-429D-BBC1-8D0AF0BE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- příklad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586452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77460" y="2413840"/>
            <a:ext cx="6598085" cy="1122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manažery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427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53119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databází, z katalogů)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vytváření seznamů literatury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Wordu, internetového prohlížeče)</a:t>
            </a: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4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8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- příklad</a:t>
            </a:r>
            <a:endParaRPr lang="cs-CZ" sz="40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FB0EB758-EB71-4D11-A7BF-8EAA38496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976" y="2394857"/>
            <a:ext cx="7382827" cy="2601393"/>
          </a:xfrm>
        </p:spPr>
      </p:pic>
    </p:spTree>
    <p:extLst>
      <p:ext uri="{BB962C8B-B14F-4D97-AF65-F5344CB8AC3E}">
        <p14:creationId xmlns:p14="http://schemas.microsoft.com/office/powerpoint/2010/main" val="23352822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AC1C509-AADB-4E61-8B94-8D7DB766E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78" y="1637211"/>
            <a:ext cx="8790104" cy="4310743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60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245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5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32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317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1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Theses.cz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E5B894A-5A33-40FA-99A1-5320AF7CB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40" y="1309421"/>
            <a:ext cx="8073120" cy="5050972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66F3696-6CCB-4B6B-9BB6-B6286838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67" y="1309421"/>
            <a:ext cx="8678486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Bibliografické citace/reference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538350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použitých dokumentů 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= přesné a úplné informace o dokumentu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na něco v textu odkazuji, musí být dokument uveden v seznamu literatury a naopak v seznamu by nemělo být něco, na co v textu neodkazuji</a:t>
            </a: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ECO, Umberto.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1997. Velká řada, sv. 27. ISBN 80-719-8173-7.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SORENSON, Sharon. </a:t>
            </a:r>
            <a:r>
              <a:rPr lang="en-US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write research papers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 York: Macmillan, 1995. ISBN 00-286-0308-7.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Studijní materiály k předmětu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10 otázek (celkem 46 bodů)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12. 12. 2021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úkol je povinný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úspěšně splněný úkol = dosažení min. 32 bodů (70%)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8874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84960"/>
            <a:ext cx="7886700" cy="459200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[ppt,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1.7 MB]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 et al.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citací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Naučte (se)</a:t>
            </a:r>
            <a:b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ISBN 978-80-260-6074-1.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A7AE732-CA71-444B-A131-EFB8F7B23B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147" y="4572000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Použitá literatura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2"/>
            <a:ext cx="8018961" cy="5548578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5127 (01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0162).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 - slovník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Český normalizační institut, 2003.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Brno, 2. září 2011 [cit. 2019-04-10].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http://www.citace.com/CSN-ISO-690.pdf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UTB.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UTB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[cit. 201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04-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http://iva.k.utb.cz/kurzy/jak-spravne-citovat-a-odkazovat-na-citace/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2019-03-17].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https://kuk.muni.cz/animace/eiz/pdf.php?file=publikacni_etika/citace.pdf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https://kuk.muni.cz/vyuka/materialy/zotero/index.html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Blansko: Citace.com, 2014. ISBN 978-80-260-6074-1.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</a:rPr>
              <a:t>MASARYKOVA UNIVERZITA. Plagiátorství. In: </a:t>
            </a:r>
            <a:r>
              <a:rPr lang="cs-CZ" i="1" dirty="0">
                <a:latin typeface="Arial" panose="020B0604020202020204" pitchFamily="34" charset="0"/>
              </a:rPr>
              <a:t>Masarykova univerzita </a:t>
            </a:r>
            <a:r>
              <a:rPr lang="cs-CZ" dirty="0">
                <a:latin typeface="Arial" panose="020B0604020202020204" pitchFamily="34" charset="0"/>
              </a:rPr>
              <a:t>[online]. Brno: Masarykova univerzita, c2019 [cit. 2019-10-17]. Dostupné z: https://www.muni.cz/o-univerzite/uredni-deska/plagiatorstvi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GUELPH LIBRARY. Cite your sources: when / why to cite. In: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Youtube.com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[online]. 2013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[cit. 2019-04-09].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26518868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otiv Office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6873</Words>
  <Application>Microsoft Office PowerPoint</Application>
  <PresentationFormat>Předvádění na obrazovce (4:3)</PresentationFormat>
  <Paragraphs>512</Paragraphs>
  <Slides>84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84</vt:i4>
      </vt:variant>
    </vt:vector>
  </HeadingPairs>
  <TitlesOfParts>
    <vt:vector size="92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3_Motiv Office</vt:lpstr>
      <vt:lpstr>Citování a citační software SPRb1155, SPRn4483</vt:lpstr>
      <vt:lpstr>Obsah přednášky</vt:lpstr>
      <vt:lpstr>Prezentace aplikace PowerPoint</vt:lpstr>
      <vt:lpstr>Přímá citace (citát)</vt:lpstr>
      <vt:lpstr>Přímá citace (citát) - příklad</vt:lpstr>
      <vt:lpstr>Parafráze</vt:lpstr>
      <vt:lpstr>Parafráze - příklad</vt:lpstr>
      <vt:lpstr>Bibliografické citace/reference</vt:lpstr>
      <vt:lpstr>Proč citujeme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Citace v textu</vt:lpstr>
      <vt:lpstr>Metoda jméno-datum</vt:lpstr>
      <vt:lpstr>Metoda jméno-datum</vt:lpstr>
      <vt:lpstr>Metoda jméno-datum</vt:lpstr>
      <vt:lpstr>Metoda jméno-datum</vt:lpstr>
      <vt:lpstr>Metoda jméno-datum - příklad</vt:lpstr>
      <vt:lpstr>Metoda číselných odkazů</vt:lpstr>
      <vt:lpstr>Metoda číselných odkazů- příklad</vt:lpstr>
      <vt:lpstr>Poznámky pod čarou</vt:lpstr>
      <vt:lpstr>Poznámky pod čarou</vt:lpstr>
      <vt:lpstr>Poznámky pod čarou - příklad</vt:lpstr>
      <vt:lpstr>Prezentace aplikace PowerPoint</vt:lpstr>
      <vt:lpstr>Základní zásady citování</vt:lpstr>
      <vt:lpstr>Prvky bibliografické citace</vt:lpstr>
      <vt:lpstr>Prvky bibliografické citace</vt:lpstr>
      <vt:lpstr>Prvky bibliografické citace</vt:lpstr>
      <vt:lpstr>Získávání údajů pro citace</vt:lpstr>
      <vt:lpstr>Získávání údajů pro citace</vt:lpstr>
      <vt:lpstr>Prezentace aplikace PowerPoint</vt:lpstr>
      <vt:lpstr>Knihy</vt:lpstr>
      <vt:lpstr>E-knihy</vt:lpstr>
      <vt:lpstr>Sborník (editovaná kniha)</vt:lpstr>
      <vt:lpstr>E-sborník (editovaná kniha)</vt:lpstr>
      <vt:lpstr>Příspěvek ze sborníku /  kapitola z editované knihy</vt:lpstr>
      <vt:lpstr>E-příspěvek ze sborníku /  e-kapitola z editované knihy</vt:lpstr>
      <vt:lpstr>Článek</vt:lpstr>
      <vt:lpstr>E-článek</vt:lpstr>
      <vt:lpstr>Novinový článek / e-článek</vt:lpstr>
      <vt:lpstr>Časopis</vt:lpstr>
      <vt:lpstr>E-časopis</vt:lpstr>
      <vt:lpstr>Akademická práce / e-práce</vt:lpstr>
      <vt:lpstr>Legislativa</vt:lpstr>
      <vt:lpstr>Normy</vt:lpstr>
      <vt:lpstr>Mapy</vt:lpstr>
      <vt:lpstr>Obrázky / e-obrázky</vt:lpstr>
      <vt:lpstr>Samostatné dokumenty online</vt:lpstr>
      <vt:lpstr>Webová sídla</vt:lpstr>
      <vt:lpstr>Webové stránky</vt:lpstr>
      <vt:lpstr>Příspěvky na webu</vt:lpstr>
      <vt:lpstr>Příspěvky na webu</vt:lpstr>
      <vt:lpstr>Příspěvky na webu</vt:lpstr>
      <vt:lpstr>Pořad v TV nebo rozhlasu</vt:lpstr>
      <vt:lpstr>Část pořadu (rozhovor, jedna zpráva)</vt:lpstr>
      <vt:lpstr>Film</vt:lpstr>
      <vt:lpstr>Seriál</vt:lpstr>
      <vt:lpstr>Prezentace aplikace PowerPoint</vt:lpstr>
      <vt:lpstr>Seznam použité literatury</vt:lpstr>
      <vt:lpstr>Seznam použité literatury - příklad</vt:lpstr>
      <vt:lpstr>Prezentace aplikace PowerPoint</vt:lpstr>
      <vt:lpstr>Citační manažery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Citace v Theses.cz</vt:lpstr>
      <vt:lpstr>Kontrola importovaných citací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Aneta Pilátová</dc:creator>
  <cp:lastModifiedBy>Blanka Farkašová</cp:lastModifiedBy>
  <cp:revision>155</cp:revision>
  <dcterms:created xsi:type="dcterms:W3CDTF">2019-07-22T10:37:01Z</dcterms:created>
  <dcterms:modified xsi:type="dcterms:W3CDTF">2021-10-21T06:52:54Z</dcterms:modified>
</cp:coreProperties>
</file>