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57"/>
  </p:notesMasterIdLst>
  <p:sldIdLst>
    <p:sldId id="293" r:id="rId5"/>
    <p:sldId id="257" r:id="rId6"/>
    <p:sldId id="358" r:id="rId7"/>
    <p:sldId id="359" r:id="rId8"/>
    <p:sldId id="294" r:id="rId9"/>
    <p:sldId id="261" r:id="rId10"/>
    <p:sldId id="262" r:id="rId11"/>
    <p:sldId id="263" r:id="rId12"/>
    <p:sldId id="328" r:id="rId13"/>
    <p:sldId id="264" r:id="rId14"/>
    <p:sldId id="265" r:id="rId15"/>
    <p:sldId id="266" r:id="rId16"/>
    <p:sldId id="267" r:id="rId17"/>
    <p:sldId id="329" r:id="rId18"/>
    <p:sldId id="347" r:id="rId19"/>
    <p:sldId id="348" r:id="rId20"/>
    <p:sldId id="349" r:id="rId21"/>
    <p:sldId id="350" r:id="rId22"/>
    <p:sldId id="334" r:id="rId23"/>
    <p:sldId id="273" r:id="rId24"/>
    <p:sldId id="274" r:id="rId25"/>
    <p:sldId id="351" r:id="rId26"/>
    <p:sldId id="352" r:id="rId27"/>
    <p:sldId id="353" r:id="rId28"/>
    <p:sldId id="276" r:id="rId29"/>
    <p:sldId id="277" r:id="rId30"/>
    <p:sldId id="278" r:id="rId31"/>
    <p:sldId id="324" r:id="rId32"/>
    <p:sldId id="340" r:id="rId33"/>
    <p:sldId id="354" r:id="rId34"/>
    <p:sldId id="344" r:id="rId35"/>
    <p:sldId id="355" r:id="rId36"/>
    <p:sldId id="281" r:id="rId37"/>
    <p:sldId id="313" r:id="rId38"/>
    <p:sldId id="314" r:id="rId39"/>
    <p:sldId id="315" r:id="rId40"/>
    <p:sldId id="286" r:id="rId41"/>
    <p:sldId id="346" r:id="rId42"/>
    <p:sldId id="345" r:id="rId43"/>
    <p:sldId id="357" r:id="rId44"/>
    <p:sldId id="356" r:id="rId45"/>
    <p:sldId id="284" r:id="rId46"/>
    <p:sldId id="285" r:id="rId47"/>
    <p:sldId id="292" r:id="rId48"/>
    <p:sldId id="318" r:id="rId49"/>
    <p:sldId id="316" r:id="rId50"/>
    <p:sldId id="321" r:id="rId51"/>
    <p:sldId id="287" r:id="rId52"/>
    <p:sldId id="288" r:id="rId53"/>
    <p:sldId id="289" r:id="rId54"/>
    <p:sldId id="291" r:id="rId55"/>
    <p:sldId id="299" r:id="rId56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61" roundtripDataSignature="AMtx7mgpFRNic1D66lnlxBmQCAdnyc7a3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a Mazancová" initials="DM" lastIdx="11" clrIdx="0">
    <p:extLst>
      <p:ext uri="{19B8F6BF-5375-455C-9EA6-DF929625EA0E}">
        <p15:presenceInfo xmlns:p15="http://schemas.microsoft.com/office/powerpoint/2012/main" userId="S-1-5-21-271893136-264475109-1824216404-1739" providerId="AD"/>
      </p:ext>
    </p:extLst>
  </p:cmAuthor>
  <p:cmAuthor id="2" name="Martina Nedomová" initials="MN" lastIdx="1" clrIdx="1">
    <p:extLst>
      <p:ext uri="{19B8F6BF-5375-455C-9EA6-DF929625EA0E}">
        <p15:presenceInfo xmlns:p15="http://schemas.microsoft.com/office/powerpoint/2012/main" userId="Martina Nedomov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43" autoAdjust="0"/>
    <p:restoredTop sz="94660"/>
  </p:normalViewPr>
  <p:slideViewPr>
    <p:cSldViewPr snapToGrid="0">
      <p:cViewPr varScale="1">
        <p:scale>
          <a:sx n="74" d="100"/>
          <a:sy n="74" d="100"/>
        </p:scale>
        <p:origin x="3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customschemas.google.com/relationships/presentationmetadata" Target="meta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613ab93460_0_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3" name="Google Shape;163;g613ab93460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613ab93460_0_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g613ab93460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613ab93460_0_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4" name="Google Shape;224;g613ab93460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43545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613ab93460_0_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7" name="Google Shape;237;g613ab93460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613ab93460_0_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5" name="Google Shape;245;g613ab93460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613ab93460_0_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3" name="Google Shape;253;g613ab93460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70c28b1a9b_1_163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5" name="Google Shape;265;g70c28b1a9b_1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609c9f94a8_0_1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5" name="Google Shape;275;g609c9f94a8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613ab93460_0_1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8" name="Google Shape;308;g613ab93460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11831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609c9f94a8_0_1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5" name="Google Shape;295;g609c9f94a8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613ab93460_0_1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3" name="Google Shape;303;g613ab93460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60a5cf5ecd_0_1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8" name="Google Shape;348;g60a5cf5ecd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613ab93460_0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5" name="Google Shape;315;g613ab93460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729823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613ab93460_0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5" name="Google Shape;315;g613ab93460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613ab93460_0_1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1" name="Google Shape;321;g613ab93460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613ab93460_0_1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9" name="Google Shape;329;g613ab93460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613c9f9505_0_1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1" name="Google Shape;341;g613c9f9505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609c77370a_1_235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2" name="Google Shape;442;g609c77370a_1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1" name="Google Shape;1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8809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613ab93460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g613ab9346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613ab93460_0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" name="Google Shape;128;g613ab9346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613ab93460_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5" name="Google Shape;135;g613ab934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613ab93460_0_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2" name="Google Shape;142;g613ab93460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613ab93460_0_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g613ab93460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613ab93460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6" name="Google Shape;156;g613ab9346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uk.muni.cz/vyuka/materialy/discovery/index.html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obe.com/products/digitaleditions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blogs.adobe.com/digitalpublishing/supported-devices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knihovna.fss.muni.cz/ezdroje.php?podsekce=77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knihovna.fss.muni.cz/ezdroje.php?podsekce=72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ezdroje.muni.cz/" TargetMode="External"/><Relationship Id="rId3" Type="http://schemas.openxmlformats.org/officeDocument/2006/relationships/hyperlink" Target="https://aleph.muni.cz/F" TargetMode="External"/><Relationship Id="rId7" Type="http://schemas.openxmlformats.org/officeDocument/2006/relationships/hyperlink" Target="http://knihovna.fss.muni.cz/ezdroje.php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leph.nkp.cz/F/?func=file&amp;file_name=find-b&amp;local_base=skcm" TargetMode="External"/><Relationship Id="rId11" Type="http://schemas.openxmlformats.org/officeDocument/2006/relationships/hyperlink" Target="http://books.google.com/" TargetMode="External"/><Relationship Id="rId5" Type="http://schemas.openxmlformats.org/officeDocument/2006/relationships/hyperlink" Target="http://www.jib.cz/" TargetMode="External"/><Relationship Id="rId10" Type="http://schemas.openxmlformats.org/officeDocument/2006/relationships/hyperlink" Target="http://doabooks.org/doab" TargetMode="External"/><Relationship Id="rId4" Type="http://schemas.openxmlformats.org/officeDocument/2006/relationships/hyperlink" Target="https://www.knihovny.cz/" TargetMode="External"/><Relationship Id="rId9" Type="http://schemas.openxmlformats.org/officeDocument/2006/relationships/hyperlink" Target="http://www.oapen.org/home?brand=oapen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sk.sagepub.com/reference/research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nedomova@fss.muni.cz" TargetMode="Externa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990"/>
            <a:ext cx="9144000" cy="6857716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1217604" y="2302011"/>
            <a:ext cx="7454516" cy="2053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400"/>
              <a:buFont typeface="Arial"/>
              <a:buNone/>
            </a:pPr>
            <a:r>
              <a:rPr lang="cs-CZ" sz="4400" b="1" dirty="0">
                <a:solidFill>
                  <a:srgbClr val="0000DC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Základy práce s informačními zdroji pro studenty SPR</a:t>
            </a:r>
            <a:endParaRPr sz="4400" b="1" dirty="0">
              <a:solidFill>
                <a:srgbClr val="0000DC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90" name="Google Shape;90;p1"/>
          <p:cNvSpPr txBox="1">
            <a:spLocks noGrp="1"/>
          </p:cNvSpPr>
          <p:nvPr>
            <p:ph type="subTitle" idx="1"/>
          </p:nvPr>
        </p:nvSpPr>
        <p:spPr>
          <a:xfrm>
            <a:off x="4332303" y="5548544"/>
            <a:ext cx="4400597" cy="971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 fontScale="55000" lnSpcReduction="2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rPr lang="cs-CZ" sz="50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Ing. Martina Nedomová, </a:t>
            </a:r>
            <a:r>
              <a:rPr lang="cs-CZ" sz="5000" b="1" dirty="0" err="1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</a:t>
            </a:r>
            <a:r>
              <a:rPr lang="cs-CZ" sz="50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5000" b="1" dirty="0">
              <a:solidFill>
                <a:srgbClr val="3333FF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701335" y="5652600"/>
            <a:ext cx="3368389" cy="470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cs-CZ" sz="2200" b="1" i="0" u="none" strike="noStrike" cap="none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Brno, 4. 11. 2021</a:t>
            </a:r>
            <a:endParaRPr sz="2200" b="1" i="0" u="none" strike="noStrike" cap="none" dirty="0">
              <a:solidFill>
                <a:srgbClr val="3333F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613ab93460_0_33"/>
          <p:cNvSpPr txBox="1"/>
          <p:nvPr/>
        </p:nvSpPr>
        <p:spPr>
          <a:xfrm>
            <a:off x="282925" y="571825"/>
            <a:ext cx="8361345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EBSCO </a:t>
            </a:r>
            <a:r>
              <a:rPr lang="cs-CZ" sz="4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Discovery</a:t>
            </a:r>
            <a:r>
              <a:rPr lang="cs-CZ" sz="4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4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Service</a:t>
            </a:r>
            <a:endParaRPr sz="4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46" name="Google Shape;146;g613ab93460_0_33"/>
          <p:cNvSpPr txBox="1"/>
          <p:nvPr/>
        </p:nvSpPr>
        <p:spPr>
          <a:xfrm>
            <a:off x="414475" y="2137050"/>
            <a:ext cx="8880900" cy="3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❑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Umožňuje prohledávání:</a:t>
            </a:r>
            <a:endParaRPr sz="3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838200" marR="0" lvl="1" indent="-457200" algn="l" rtl="0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Wingdings" panose="05000000000000000000" pitchFamily="2" charset="2"/>
              <a:buChar char="v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Souborného katalogu knihoven MU</a:t>
            </a:r>
            <a:endParaRPr sz="28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838200" marR="0" lvl="1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Wingdings" panose="05000000000000000000" pitchFamily="2" charset="2"/>
              <a:buChar char="v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Univerzitních databází</a:t>
            </a:r>
            <a:endParaRPr sz="28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838200" marR="0" lvl="1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Wingdings" panose="05000000000000000000" pitchFamily="2" charset="2"/>
              <a:buChar char="v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Databází elektronických knih</a:t>
            </a:r>
            <a:endParaRPr sz="28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838200" marR="0" lvl="1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Wingdings" panose="05000000000000000000" pitchFamily="2" charset="2"/>
              <a:buChar char="v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Závěrečných prací MU</a:t>
            </a:r>
            <a:endParaRPr sz="28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838200" marR="0" lvl="1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Wingdings" panose="05000000000000000000" pitchFamily="2" charset="2"/>
              <a:buChar char="v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Volně dostupných zdrojů</a:t>
            </a: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g613ab93460_0_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3" cy="6858171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g613ab93460_0_40"/>
          <p:cNvSpPr txBox="1"/>
          <p:nvPr/>
        </p:nvSpPr>
        <p:spPr>
          <a:xfrm>
            <a:off x="282925" y="571825"/>
            <a:ext cx="91440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Více informací o EDS</a:t>
            </a:r>
            <a:endParaRPr sz="4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53" name="Google Shape;153;g613ab93460_0_40"/>
          <p:cNvSpPr txBox="1"/>
          <p:nvPr/>
        </p:nvSpPr>
        <p:spPr>
          <a:xfrm>
            <a:off x="414475" y="2137050"/>
            <a:ext cx="8880900" cy="3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❑"/>
            </a:pPr>
            <a:r>
              <a:rPr lang="cs-CZ" sz="3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Můžete využít např. tento </a:t>
            </a:r>
            <a:r>
              <a:rPr lang="cs-CZ" sz="3200" b="0" i="0" u="sng" strike="noStrike" cap="none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  <a:hlinkClick r:id="rId4"/>
              </a:rPr>
              <a:t>interaktivní</a:t>
            </a:r>
            <a:r>
              <a:rPr lang="cs-CZ" sz="3200" b="0" i="0" u="sng" strike="noStrike" cap="none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tutoriál</a:t>
            </a:r>
            <a:endParaRPr sz="3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613ab93460_0_48"/>
          <p:cNvSpPr txBox="1"/>
          <p:nvPr/>
        </p:nvSpPr>
        <p:spPr>
          <a:xfrm>
            <a:off x="282925" y="571825"/>
            <a:ext cx="91440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EBSCO Full Text </a:t>
            </a:r>
            <a:r>
              <a:rPr lang="cs-CZ" sz="4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Finder</a:t>
            </a:r>
            <a:endParaRPr sz="4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60" name="Google Shape;160;g613ab93460_0_48"/>
          <p:cNvSpPr txBox="1"/>
          <p:nvPr/>
        </p:nvSpPr>
        <p:spPr>
          <a:xfrm>
            <a:off x="414475" y="2137050"/>
            <a:ext cx="8880900" cy="3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❑"/>
            </a:pPr>
            <a:r>
              <a:rPr lang="cs-CZ" sz="3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cs-CZ" sz="3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Pokud v databázi není obsažen plný text  </a:t>
            </a:r>
            <a:endParaRPr sz="3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cs-CZ" sz="3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   dokumentu, tak je prostřednictvím této   </a:t>
            </a:r>
            <a:endParaRPr sz="3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cs-CZ" sz="3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   služby nabídnuto jeho dohledání v jiném </a:t>
            </a:r>
            <a:endParaRPr sz="3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cs-CZ" sz="3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   zdroji (databázi, katalogu, vyhledávači)</a:t>
            </a:r>
            <a:endParaRPr sz="3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613ab93460_0_55"/>
          <p:cNvSpPr txBox="1"/>
          <p:nvPr/>
        </p:nvSpPr>
        <p:spPr>
          <a:xfrm>
            <a:off x="414474" y="581700"/>
            <a:ext cx="8463711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Seznam dostupných časopisů a knih na MU</a:t>
            </a:r>
            <a:endParaRPr sz="3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67" name="Google Shape;167;g613ab93460_0_55"/>
          <p:cNvSpPr txBox="1"/>
          <p:nvPr/>
        </p:nvSpPr>
        <p:spPr>
          <a:xfrm>
            <a:off x="414475" y="2264734"/>
            <a:ext cx="8070306" cy="3217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❑"/>
            </a:pPr>
            <a:r>
              <a:rPr lang="cs-CZ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Umožňuje zjistit, zda má MU přístup k elektronické verzi zadaného časopisu nebo knihy</a:t>
            </a:r>
            <a:endParaRPr sz="3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1397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❑"/>
            </a:pPr>
            <a:r>
              <a:rPr lang="cs-CZ" sz="3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Je propojen s technologií A-to-Z Link </a:t>
            </a:r>
            <a:r>
              <a:rPr lang="cs-CZ" sz="32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Resolver</a:t>
            </a:r>
            <a:r>
              <a:rPr lang="cs-CZ" sz="3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(EBSCO Full Text </a:t>
            </a:r>
            <a:r>
              <a:rPr lang="cs-CZ" sz="32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Finder</a:t>
            </a:r>
            <a:r>
              <a:rPr lang="cs-CZ" sz="3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)</a:t>
            </a: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A4A2C44A-A567-4CCF-8556-74BDB1CB9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98" y="279919"/>
            <a:ext cx="8854751" cy="905070"/>
          </a:xfrm>
        </p:spPr>
        <p:txBody>
          <a:bodyPr>
            <a:normAutofit fontScale="90000"/>
          </a:bodyPr>
          <a:lstStyle/>
          <a:p>
            <a:br>
              <a:rPr lang="pl-PL" b="1" dirty="0">
                <a:solidFill>
                  <a:srgbClr val="00B0F0"/>
                </a:solidFill>
              </a:rPr>
            </a:br>
            <a:r>
              <a:rPr lang="pl-PL" sz="34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Seznam dostupných časopisů a knih na MU</a:t>
            </a:r>
            <a:br>
              <a:rPr lang="pl-PL" dirty="0">
                <a:solidFill>
                  <a:srgbClr val="00B0F0"/>
                </a:solidFill>
              </a:rPr>
            </a:br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7C0A28D-220F-4316-9E83-29F474D0D8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92" b="4637"/>
          <a:stretch/>
        </p:blipFill>
        <p:spPr>
          <a:xfrm>
            <a:off x="-23327" y="1237951"/>
            <a:ext cx="9144000" cy="4447652"/>
          </a:xfrm>
          <a:prstGeom prst="rect">
            <a:avLst/>
          </a:prstGeom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7DF434B4-B58B-4DB1-8A0E-63C994FD0A4A}"/>
              </a:ext>
            </a:extLst>
          </p:cNvPr>
          <p:cNvSpPr/>
          <p:nvPr/>
        </p:nvSpPr>
        <p:spPr>
          <a:xfrm>
            <a:off x="580490" y="1172398"/>
            <a:ext cx="1878625" cy="42354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2D433887-D421-47AB-B571-2FB505056966}"/>
              </a:ext>
            </a:extLst>
          </p:cNvPr>
          <p:cNvSpPr/>
          <p:nvPr/>
        </p:nvSpPr>
        <p:spPr>
          <a:xfrm>
            <a:off x="2304661" y="2119792"/>
            <a:ext cx="4534678" cy="60649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Google Shape;177;g613ab93460_0_60">
            <a:extLst>
              <a:ext uri="{FF2B5EF4-FFF2-40B4-BE49-F238E27FC236}">
                <a16:creationId xmlns:a16="http://schemas.microsoft.com/office/drawing/2014/main" id="{964448B9-F90B-4B40-B0EE-DA719DFAFAE6}"/>
              </a:ext>
            </a:extLst>
          </p:cNvPr>
          <p:cNvSpPr txBox="1"/>
          <p:nvPr/>
        </p:nvSpPr>
        <p:spPr>
          <a:xfrm>
            <a:off x="3210513" y="3013500"/>
            <a:ext cx="5109860" cy="606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Pts val="2400"/>
              <a:buFont typeface="Verdana"/>
              <a:buNone/>
            </a:pPr>
            <a:r>
              <a:rPr lang="cs-CZ" sz="1600" b="1" i="0" u="none" strike="noStrike" cap="none" dirty="0">
                <a:solidFill>
                  <a:srgbClr val="CC3300"/>
                </a:solidFill>
                <a:latin typeface="Verdana"/>
                <a:ea typeface="Verdana"/>
                <a:cs typeface="Verdana"/>
                <a:sym typeface="Verdana"/>
              </a:rPr>
              <a:t>Zadání údajů o časopisu/knize (titul, téma nebo ISSN/ISBN)</a:t>
            </a:r>
            <a:endParaRPr lang="cs-CZ" sz="1600" b="0" i="0" u="none" strike="noStrike" cap="none" dirty="0">
              <a:solidFill>
                <a:srgbClr val="11111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41743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3A3571F5-5FC3-48E0-9D87-2DF6EF809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19" y="365127"/>
            <a:ext cx="8817429" cy="1034466"/>
          </a:xfrm>
        </p:spPr>
        <p:txBody>
          <a:bodyPr>
            <a:noAutofit/>
          </a:bodyPr>
          <a:lstStyle/>
          <a:p>
            <a:r>
              <a:rPr lang="pl-PL" sz="31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Seznam dostupných časopisů a knih na MU – ukázka časopis</a:t>
            </a:r>
            <a:endParaRPr lang="cs-CZ" sz="31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A467515-7506-4848-B4C0-F4CF769C3C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45" r="1735" b="6548"/>
          <a:stretch/>
        </p:blipFill>
        <p:spPr>
          <a:xfrm>
            <a:off x="74642" y="1577145"/>
            <a:ext cx="8985381" cy="4264361"/>
          </a:xfrm>
          <a:prstGeom prst="rect">
            <a:avLst/>
          </a:prstGeom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2CA96803-21A0-4610-8B42-1FD21D92C4F8}"/>
              </a:ext>
            </a:extLst>
          </p:cNvPr>
          <p:cNvSpPr/>
          <p:nvPr/>
        </p:nvSpPr>
        <p:spPr>
          <a:xfrm>
            <a:off x="1071572" y="2200031"/>
            <a:ext cx="1192234" cy="33898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C071300A-A1B1-4F9E-B53B-00F7B2D7E137}"/>
              </a:ext>
            </a:extLst>
          </p:cNvPr>
          <p:cNvSpPr/>
          <p:nvPr/>
        </p:nvSpPr>
        <p:spPr>
          <a:xfrm>
            <a:off x="74642" y="3107185"/>
            <a:ext cx="626694" cy="15092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6117614-52B9-43DE-922E-F19E568EC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976" y="2916132"/>
            <a:ext cx="2175116" cy="137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99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3C401CA-4153-4001-B86D-B9D7786C47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23" r="1165" b="6548"/>
          <a:stretch/>
        </p:blipFill>
        <p:spPr>
          <a:xfrm>
            <a:off x="0" y="1935331"/>
            <a:ext cx="9037468" cy="433230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61BCDCF-A796-4C93-87D7-6201A4982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385" y="3187275"/>
            <a:ext cx="1999661" cy="34140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FB15396-199F-43B2-820C-E3907EFDDFEF}"/>
              </a:ext>
            </a:extLst>
          </p:cNvPr>
          <p:cNvSpPr txBox="1"/>
          <p:nvPr/>
        </p:nvSpPr>
        <p:spPr>
          <a:xfrm>
            <a:off x="5359939" y="2820795"/>
            <a:ext cx="2603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Zobrazení dostupnosti konkrétního titulu</a:t>
            </a:r>
          </a:p>
        </p:txBody>
      </p:sp>
      <p:sp>
        <p:nvSpPr>
          <p:cNvPr id="8" name="Nadpis 4">
            <a:extLst>
              <a:ext uri="{FF2B5EF4-FFF2-40B4-BE49-F238E27FC236}">
                <a16:creationId xmlns:a16="http://schemas.microsoft.com/office/drawing/2014/main" id="{3D7A3BB1-7E84-45C2-B2E8-D337F3361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 fontScale="90000"/>
          </a:bodyPr>
          <a:lstStyle/>
          <a:p>
            <a:br>
              <a:rPr lang="pl-PL" b="1" dirty="0">
                <a:solidFill>
                  <a:srgbClr val="00B0F0"/>
                </a:solidFill>
              </a:rPr>
            </a:br>
            <a:r>
              <a:rPr lang="pl-PL" sz="34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Seznam dostupných časopisů a knih na MU</a:t>
            </a:r>
            <a:br>
              <a:rPr lang="pl-PL" dirty="0">
                <a:solidFill>
                  <a:srgbClr val="00B0F0"/>
                </a:solidFill>
              </a:rPr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0406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2C92A9-4323-44E4-B051-A16097DAE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Seznam dostupných časopisů a knih na MU – prolinkování do databáze Ebsco - SocINDEX with Full Text</a:t>
            </a:r>
            <a:endParaRPr lang="cs-CZ" sz="2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223D039-39E5-426C-AA6A-063F83618D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56" b="4132"/>
          <a:stretch/>
        </p:blipFill>
        <p:spPr>
          <a:xfrm>
            <a:off x="0" y="1811044"/>
            <a:ext cx="9144000" cy="4527612"/>
          </a:xfrm>
          <a:prstGeom prst="rect">
            <a:avLst/>
          </a:prstGeom>
        </p:spPr>
      </p:pic>
      <p:sp>
        <p:nvSpPr>
          <p:cNvPr id="5" name="Google Shape;194;g609c9f94a8_0_52">
            <a:extLst>
              <a:ext uri="{FF2B5EF4-FFF2-40B4-BE49-F238E27FC236}">
                <a16:creationId xmlns:a16="http://schemas.microsoft.com/office/drawing/2014/main" id="{622202A4-44F0-418F-AA85-0164A9AC7013}"/>
              </a:ext>
            </a:extLst>
          </p:cNvPr>
          <p:cNvSpPr txBox="1"/>
          <p:nvPr/>
        </p:nvSpPr>
        <p:spPr>
          <a:xfrm>
            <a:off x="4287822" y="3924791"/>
            <a:ext cx="2836505" cy="447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Pts val="2400"/>
              <a:buFont typeface="Verdana"/>
              <a:buNone/>
            </a:pPr>
            <a:r>
              <a:rPr lang="cs-CZ" sz="2000" b="1" i="0" u="none" strike="noStrike" cap="none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Plné texty časopisu</a:t>
            </a:r>
            <a:endParaRPr sz="1800" b="0" i="0" u="none" strike="noStrike" cap="none" dirty="0">
              <a:solidFill>
                <a:srgbClr val="11111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" name="Levá složená závorka 5">
            <a:extLst>
              <a:ext uri="{FF2B5EF4-FFF2-40B4-BE49-F238E27FC236}">
                <a16:creationId xmlns:a16="http://schemas.microsoft.com/office/drawing/2014/main" id="{BCD60442-F5EB-4E18-892B-E1D10CDF28A3}"/>
              </a:ext>
            </a:extLst>
          </p:cNvPr>
          <p:cNvSpPr/>
          <p:nvPr/>
        </p:nvSpPr>
        <p:spPr>
          <a:xfrm>
            <a:off x="6604986" y="2477684"/>
            <a:ext cx="266331" cy="3665664"/>
          </a:xfrm>
          <a:prstGeom prst="lef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771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721F022-9573-4B6E-BF7C-ED3D9C679C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06" r="1262" b="9309"/>
          <a:stretch/>
        </p:blipFill>
        <p:spPr>
          <a:xfrm>
            <a:off x="0" y="1811044"/>
            <a:ext cx="9028591" cy="4749553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A8536186-BE15-42AC-8C1C-D664B0AA9781}"/>
              </a:ext>
            </a:extLst>
          </p:cNvPr>
          <p:cNvSpPr/>
          <p:nvPr/>
        </p:nvSpPr>
        <p:spPr>
          <a:xfrm>
            <a:off x="470517" y="2059619"/>
            <a:ext cx="2592279" cy="4261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CABB8400-D402-4AD8-A4F3-D516D2A85B50}"/>
              </a:ext>
            </a:extLst>
          </p:cNvPr>
          <p:cNvSpPr/>
          <p:nvPr/>
        </p:nvSpPr>
        <p:spPr>
          <a:xfrm>
            <a:off x="0" y="3093098"/>
            <a:ext cx="628650" cy="33590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E0711CD0-40CA-479E-9895-435398C417BE}"/>
              </a:ext>
            </a:extLst>
          </p:cNvPr>
          <p:cNvSpPr/>
          <p:nvPr/>
        </p:nvSpPr>
        <p:spPr>
          <a:xfrm>
            <a:off x="470517" y="6134467"/>
            <a:ext cx="2015413" cy="33590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43588B59-E0A7-463D-AA8C-210800262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 fontScale="90000"/>
          </a:bodyPr>
          <a:lstStyle/>
          <a:p>
            <a:br>
              <a:rPr lang="cs-CZ" sz="34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34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Seznam dostupných časopisů a knih na MU – ukázka kniha</a:t>
            </a:r>
            <a:br>
              <a:rPr lang="cs-CZ" b="1" dirty="0">
                <a:solidFill>
                  <a:srgbClr val="00B0F0"/>
                </a:solidFill>
              </a:rPr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42070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3AA0F3-6E4C-4CA3-AB62-9BDDAC043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55" y="167951"/>
            <a:ext cx="8425544" cy="1268965"/>
          </a:xfrm>
        </p:spPr>
        <p:txBody>
          <a:bodyPr>
            <a:normAutofit fontScale="90000"/>
          </a:bodyPr>
          <a:lstStyle/>
          <a:p>
            <a:br>
              <a:rPr lang="cs-CZ" sz="34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31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Seznam dostupných časopisů a knih  na MU - - </a:t>
            </a:r>
            <a:r>
              <a:rPr lang="cs-CZ" sz="29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prolinkování</a:t>
            </a:r>
            <a:r>
              <a:rPr lang="cs-CZ" sz="29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databáze </a:t>
            </a:r>
            <a:r>
              <a:rPr lang="cs-CZ" sz="29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Sage</a:t>
            </a:r>
            <a:r>
              <a:rPr lang="cs-CZ" sz="29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9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knowledge</a:t>
            </a:r>
            <a:br>
              <a:rPr lang="cs-CZ" b="1" dirty="0">
                <a:solidFill>
                  <a:srgbClr val="00B0F0"/>
                </a:solidFill>
              </a:rPr>
            </a:b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C226369-CB2A-489B-A21D-92C8A4F5D1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0" r="9417" b="5857"/>
          <a:stretch/>
        </p:blipFill>
        <p:spPr>
          <a:xfrm>
            <a:off x="240807" y="1525692"/>
            <a:ext cx="8662385" cy="445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09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71"/>
            <a:ext cx="9144000" cy="6858171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 txBox="1">
            <a:spLocks noGrp="1"/>
          </p:cNvSpPr>
          <p:nvPr>
            <p:ph type="title"/>
          </p:nvPr>
        </p:nvSpPr>
        <p:spPr>
          <a:xfrm>
            <a:off x="628650" y="309094"/>
            <a:ext cx="7886700" cy="708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cs-CZ" sz="3000" b="1" dirty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Práce EIZ II. - osnova lekce</a:t>
            </a:r>
            <a:endParaRPr sz="3000" b="1" dirty="0">
              <a:solidFill>
                <a:srgbClr val="3333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8" name="Google Shape;98;p2"/>
          <p:cNvSpPr txBox="1">
            <a:spLocks noGrp="1"/>
          </p:cNvSpPr>
          <p:nvPr>
            <p:ph type="body" idx="1"/>
          </p:nvPr>
        </p:nvSpPr>
        <p:spPr>
          <a:xfrm>
            <a:off x="628650" y="1171977"/>
            <a:ext cx="8038832" cy="5473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ct val="86000"/>
              <a:buChar char="❑"/>
            </a:pPr>
            <a:r>
              <a:rPr lang="cs-CZ" sz="3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dotazy k úkolu</a:t>
            </a:r>
            <a:endParaRPr sz="3800" dirty="0"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323999" lvl="0" indent="-323999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ct val="86000"/>
              <a:buChar char="❑"/>
            </a:pPr>
            <a:r>
              <a:rPr lang="cs-CZ" sz="3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EBSCO </a:t>
            </a:r>
            <a:r>
              <a:rPr lang="cs-CZ" sz="3800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Discovery</a:t>
            </a:r>
            <a:r>
              <a:rPr lang="cs-CZ" sz="3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cs-CZ" sz="3800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Service</a:t>
            </a:r>
            <a:endParaRPr sz="3800" dirty="0"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ct val="86000"/>
              <a:buChar char="❑"/>
            </a:pPr>
            <a:r>
              <a:rPr lang="cs-CZ" sz="3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databáze elektronických knih</a:t>
            </a:r>
          </a:p>
          <a:p>
            <a:pPr marL="342900">
              <a:lnSpc>
                <a:spcPct val="150000"/>
              </a:lnSpc>
              <a:spcBef>
                <a:spcPts val="640"/>
              </a:spcBef>
              <a:buSzPct val="86000"/>
              <a:buFont typeface="Arial"/>
              <a:buChar char="❑"/>
            </a:pPr>
            <a:r>
              <a:rPr lang="cs-CZ" sz="3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praktické vyhledávání ve vybraných databázích e-knih</a:t>
            </a:r>
          </a:p>
          <a:p>
            <a:pPr marL="342900">
              <a:lnSpc>
                <a:spcPct val="150000"/>
              </a:lnSpc>
              <a:spcBef>
                <a:spcPts val="640"/>
              </a:spcBef>
              <a:buSzPct val="86000"/>
              <a:buFont typeface="Arial"/>
              <a:buChar char="❑"/>
            </a:pPr>
            <a:r>
              <a:rPr lang="cs-CZ" sz="3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praktická cvičení </a:t>
            </a:r>
            <a:r>
              <a:rPr lang="cs-CZ" sz="35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(slouží k „poznání“ databází, pomůže Vám to při zpracování rešerše a při další práci s informačními zdroji)</a:t>
            </a:r>
          </a:p>
          <a:p>
            <a:pPr marL="342900">
              <a:lnSpc>
                <a:spcPct val="150000"/>
              </a:lnSpc>
              <a:spcBef>
                <a:spcPts val="640"/>
              </a:spcBef>
              <a:buSzPct val="86000"/>
              <a:buFont typeface="Arial"/>
              <a:buChar char="❑"/>
            </a:pPr>
            <a:r>
              <a:rPr lang="cs-CZ" sz="3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zadání 2. dílčího praktického úkolu</a:t>
            </a:r>
          </a:p>
          <a:p>
            <a:pPr marL="342900">
              <a:lnSpc>
                <a:spcPct val="150000"/>
              </a:lnSpc>
              <a:spcBef>
                <a:spcPts val="640"/>
              </a:spcBef>
              <a:buSzPct val="86000"/>
              <a:buFont typeface="Arial"/>
              <a:buChar char="❑"/>
            </a:pPr>
            <a:r>
              <a:rPr lang="cs-CZ" sz="3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zadání rešerše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ct val="86000"/>
              <a:buChar char="❑"/>
            </a:pPr>
            <a:endParaRPr dirty="0">
              <a:solidFill>
                <a:srgbClr val="0000DC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g613ab93460_0_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613ab93460_0_66"/>
          <p:cNvSpPr txBox="1"/>
          <p:nvPr/>
        </p:nvSpPr>
        <p:spPr>
          <a:xfrm>
            <a:off x="1625075" y="2197425"/>
            <a:ext cx="5866500" cy="34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7200" b="1">
                <a:solidFill>
                  <a:srgbClr val="FFFFFF"/>
                </a:solidFill>
              </a:rPr>
              <a:t>Elektronické knihy</a:t>
            </a:r>
            <a:endParaRPr sz="72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613ab93460_0_71"/>
          <p:cNvSpPr txBox="1"/>
          <p:nvPr/>
        </p:nvSpPr>
        <p:spPr>
          <a:xfrm>
            <a:off x="424350" y="640900"/>
            <a:ext cx="80814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EBSCO </a:t>
            </a:r>
            <a:r>
              <a:rPr lang="cs-CZ" sz="36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eBook</a:t>
            </a:r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36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Academic</a:t>
            </a:r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36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Colection</a:t>
            </a:r>
            <a:endParaRPr sz="3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28" name="Google Shape;228;g613ab93460_0_71"/>
          <p:cNvSpPr txBox="1"/>
          <p:nvPr/>
        </p:nvSpPr>
        <p:spPr>
          <a:xfrm>
            <a:off x="522143" y="1949600"/>
            <a:ext cx="7885813" cy="4043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0734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Multioborová kolekce e-</a:t>
            </a:r>
            <a:r>
              <a:rPr 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books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 MU na rok 2021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61937" algn="l" rtl="0">
              <a:spcBef>
                <a:spcPts val="555"/>
              </a:spcBef>
              <a:spcAft>
                <a:spcPts val="0"/>
              </a:spcAft>
              <a:buClr>
                <a:srgbClr val="000000"/>
              </a:buClr>
              <a:buSzPts val="2400"/>
              <a:buChar char="❖"/>
            </a:pPr>
            <a:r>
              <a:rPr lang="cs-CZ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Více než 180.000 e-knih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61937" algn="l" rtl="0">
              <a:spcBef>
                <a:spcPts val="555"/>
              </a:spcBef>
              <a:spcAft>
                <a:spcPts val="0"/>
              </a:spcAft>
              <a:buClr>
                <a:srgbClr val="000000"/>
              </a:buClr>
              <a:buSzPts val="2400"/>
              <a:buChar char="❖"/>
            </a:pP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Ukládání do složky (pro trvalé uložení je zapotřebí si založit účet v </a:t>
            </a:r>
            <a:r>
              <a:rPr 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db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EBSCO)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61937" algn="l" rtl="0">
              <a:spcBef>
                <a:spcPts val="555"/>
              </a:spcBef>
              <a:spcAft>
                <a:spcPts val="0"/>
              </a:spcAft>
              <a:buClr>
                <a:srgbClr val="000000"/>
              </a:buClr>
              <a:buSzPts val="2400"/>
              <a:buChar char="❖"/>
            </a:pPr>
            <a:r>
              <a:rPr 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Offline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čtení přes Adobe Digital </a:t>
            </a:r>
            <a:r>
              <a:rPr 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Editions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61937" algn="l" rtl="0">
              <a:spcBef>
                <a:spcPts val="555"/>
              </a:spcBef>
              <a:spcAft>
                <a:spcPts val="0"/>
              </a:spcAft>
              <a:buClr>
                <a:srgbClr val="000000"/>
              </a:buClr>
              <a:buSzPts val="2400"/>
              <a:buChar char="❖"/>
            </a:pP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Sdílení s dalšími uživateli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61937" algn="l" rtl="0">
              <a:spcBef>
                <a:spcPts val="555"/>
              </a:spcBef>
              <a:spcAft>
                <a:spcPts val="0"/>
              </a:spcAft>
              <a:buClr>
                <a:srgbClr val="000000"/>
              </a:buClr>
              <a:buSzPts val="2400"/>
              <a:buChar char="❖"/>
            </a:pP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 do Citace.com a </a:t>
            </a:r>
            <a:r>
              <a:rPr 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EndNote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Web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  <a:p>
            <a:pPr marL="3429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</p:txBody>
      </p:sp>
      <p:sp>
        <p:nvSpPr>
          <p:cNvPr id="229" name="Google Shape;229;g613ab93460_0_71"/>
          <p:cNvSpPr txBox="1"/>
          <p:nvPr/>
        </p:nvSpPr>
        <p:spPr>
          <a:xfrm>
            <a:off x="5802150" y="1949600"/>
            <a:ext cx="3246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A4FFBDE-C097-4299-AE3C-DEE9BC6AC0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24" r="1081" b="4131"/>
          <a:stretch/>
        </p:blipFill>
        <p:spPr>
          <a:xfrm>
            <a:off x="103473" y="683581"/>
            <a:ext cx="8937054" cy="510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610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076530A-ADAE-4A35-8B30-62A0017F07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223" r="1835" b="5858"/>
          <a:stretch/>
        </p:blipFill>
        <p:spPr>
          <a:xfrm>
            <a:off x="0" y="716872"/>
            <a:ext cx="9144000" cy="5424256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0EF1316C-B745-45A9-936B-B9D3114EC826}"/>
              </a:ext>
            </a:extLst>
          </p:cNvPr>
          <p:cNvSpPr/>
          <p:nvPr/>
        </p:nvSpPr>
        <p:spPr>
          <a:xfrm>
            <a:off x="954802" y="1660125"/>
            <a:ext cx="1548881" cy="32392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DE8EB213-70AA-4668-9BBF-656CC07D27B1}"/>
              </a:ext>
            </a:extLst>
          </p:cNvPr>
          <p:cNvSpPr/>
          <p:nvPr/>
        </p:nvSpPr>
        <p:spPr>
          <a:xfrm>
            <a:off x="159797" y="5226664"/>
            <a:ext cx="454211" cy="30412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66467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2F38F0A-282D-46EF-ADED-2852E0086E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22" r="776" b="3614"/>
          <a:stretch/>
        </p:blipFill>
        <p:spPr>
          <a:xfrm>
            <a:off x="0" y="1500326"/>
            <a:ext cx="9144000" cy="5131293"/>
          </a:xfrm>
          <a:prstGeom prst="rect">
            <a:avLst/>
          </a:prstGeom>
        </p:spPr>
      </p:pic>
      <p:sp>
        <p:nvSpPr>
          <p:cNvPr id="5" name="Nadpis 4">
            <a:extLst>
              <a:ext uri="{FF2B5EF4-FFF2-40B4-BE49-F238E27FC236}">
                <a16:creationId xmlns:a16="http://schemas.microsoft.com/office/drawing/2014/main" id="{9AC6F2B7-6766-4815-B1BE-9A59BBFC3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192" y="111968"/>
            <a:ext cx="8369558" cy="998375"/>
          </a:xfrm>
        </p:spPr>
        <p:txBody>
          <a:bodyPr>
            <a:normAutofit fontScale="90000"/>
          </a:bodyPr>
          <a:lstStyle/>
          <a:p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EBSCO </a:t>
            </a:r>
            <a:r>
              <a:rPr lang="cs-CZ" sz="36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Ebook</a:t>
            </a:r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cs-CZ" sz="36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Academic</a:t>
            </a:r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cs-CZ" sz="36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Collection</a:t>
            </a:r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–</a:t>
            </a:r>
            <a:r>
              <a:rPr lang="cs-CZ" sz="31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zobrazení konkrétního titulu</a:t>
            </a:r>
          </a:p>
        </p:txBody>
      </p:sp>
    </p:spTree>
    <p:extLst>
      <p:ext uri="{BB962C8B-B14F-4D97-AF65-F5344CB8AC3E}">
        <p14:creationId xmlns:p14="http://schemas.microsoft.com/office/powerpoint/2010/main" val="15953999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613ab93460_0_77"/>
          <p:cNvSpPr txBox="1"/>
          <p:nvPr/>
        </p:nvSpPr>
        <p:spPr>
          <a:xfrm>
            <a:off x="424350" y="640900"/>
            <a:ext cx="80814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Výpůjčka e-knih - Adobe Digital </a:t>
            </a:r>
            <a:r>
              <a:rPr lang="cs-CZ" sz="3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Editions</a:t>
            </a:r>
            <a:endParaRPr sz="3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41" name="Google Shape;241;g613ab93460_0_77"/>
          <p:cNvSpPr txBox="1"/>
          <p:nvPr/>
        </p:nvSpPr>
        <p:spPr>
          <a:xfrm>
            <a:off x="503275" y="2254400"/>
            <a:ext cx="8081400" cy="3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0734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 stažení (vypůjčení) e-knih je potřebné nainstalovat do počítače  </a:t>
            </a:r>
            <a:r>
              <a:rPr lang="cs-CZ" sz="2800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Adobe® Digital </a:t>
            </a:r>
            <a:r>
              <a:rPr lang="cs-CZ" sz="2800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Editions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aktivovat </a:t>
            </a:r>
            <a:r>
              <a:rPr 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AdobeID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810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❑"/>
            </a:pP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E-knihy lze stáhnout do kteréhokoliv </a:t>
            </a:r>
            <a:r>
              <a:rPr lang="cs-CZ" sz="2800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zařízení, které podporuje Adobe® Digital </a:t>
            </a:r>
            <a:r>
              <a:rPr lang="cs-CZ" sz="2800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Editions</a:t>
            </a:r>
            <a:r>
              <a:rPr lang="cs-CZ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810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Možnost číst knihy na zařízení s OS Android (android market) a </a:t>
            </a:r>
            <a:r>
              <a:rPr 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iPad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80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  <a:p>
            <a:pPr marL="3429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</p:txBody>
      </p:sp>
      <p:sp>
        <p:nvSpPr>
          <p:cNvPr id="242" name="Google Shape;242;g613ab93460_0_77"/>
          <p:cNvSpPr txBox="1"/>
          <p:nvPr/>
        </p:nvSpPr>
        <p:spPr>
          <a:xfrm>
            <a:off x="5802150" y="1949600"/>
            <a:ext cx="3246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g613ab93460_0_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3" cy="685817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g613ab93460_0_83"/>
          <p:cNvSpPr txBox="1"/>
          <p:nvPr/>
        </p:nvSpPr>
        <p:spPr>
          <a:xfrm>
            <a:off x="403925" y="150300"/>
            <a:ext cx="80814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4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Adobe Digital </a:t>
            </a:r>
            <a:r>
              <a:rPr lang="cs-CZ" sz="34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Editions</a:t>
            </a:r>
            <a:endParaRPr sz="3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49" name="Google Shape;249;g613ab93460_0_83"/>
          <p:cNvSpPr txBox="1"/>
          <p:nvPr/>
        </p:nvSpPr>
        <p:spPr>
          <a:xfrm>
            <a:off x="5802150" y="1949600"/>
            <a:ext cx="3246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" name="Google Shape;250;g613ab93460_0_83" descr="ADE verze 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928688"/>
            <a:ext cx="9144000" cy="5929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613ab93460_0_91"/>
          <p:cNvSpPr txBox="1"/>
          <p:nvPr/>
        </p:nvSpPr>
        <p:spPr>
          <a:xfrm>
            <a:off x="403925" y="150300"/>
            <a:ext cx="83961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Adobe Digital </a:t>
            </a:r>
            <a:r>
              <a:rPr lang="cs-CZ" sz="32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Editions</a:t>
            </a:r>
            <a:r>
              <a:rPr lang="cs-CZ" sz="32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otevřená kniha</a:t>
            </a:r>
            <a:endParaRPr sz="32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56" name="Google Shape;256;g613ab93460_0_91"/>
          <p:cNvSpPr txBox="1"/>
          <p:nvPr/>
        </p:nvSpPr>
        <p:spPr>
          <a:xfrm>
            <a:off x="5802150" y="1949600"/>
            <a:ext cx="3246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g613ab93460_0_91" descr="ADE verze 2 otevrena kniha (1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3913" y="1357300"/>
            <a:ext cx="8215313" cy="5500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70c28b1a9b_1_163"/>
          <p:cNvSpPr txBox="1">
            <a:spLocks noGrp="1"/>
          </p:cNvSpPr>
          <p:nvPr>
            <p:ph type="title"/>
          </p:nvPr>
        </p:nvSpPr>
        <p:spPr>
          <a:xfrm>
            <a:off x="487150" y="394758"/>
            <a:ext cx="78867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cs-CZ" sz="3200" b="1" dirty="0" err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Sage</a:t>
            </a:r>
            <a:r>
              <a:rPr lang="cs-CZ" sz="3200" b="1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200" b="1" dirty="0" err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Knowledge</a:t>
            </a:r>
            <a:endParaRPr sz="4000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g70c28b1a9b_1_163"/>
          <p:cNvSpPr txBox="1"/>
          <p:nvPr/>
        </p:nvSpPr>
        <p:spPr>
          <a:xfrm>
            <a:off x="433925" y="1169725"/>
            <a:ext cx="8659800" cy="50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0734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❑"/>
            </a:pPr>
            <a:r>
              <a:rPr lang="cs-CZ" sz="2400" dirty="0">
                <a:solidFill>
                  <a:schemeClr val="dk1"/>
                </a:solidFill>
              </a:rPr>
              <a:t> Více než 1700 e-knih</a:t>
            </a:r>
          </a:p>
          <a:p>
            <a:pPr marL="3556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sz="2400" dirty="0">
              <a:solidFill>
                <a:schemeClr val="dk1"/>
              </a:solidFill>
            </a:endParaRPr>
          </a:p>
          <a:p>
            <a:pPr marL="742950" lvl="1" indent="-285432" algn="l" rtl="0">
              <a:lnSpc>
                <a:spcPct val="8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Char char="❖"/>
            </a:pPr>
            <a:r>
              <a:rPr lang="cs-CZ" sz="2400" dirty="0">
                <a:solidFill>
                  <a:schemeClr val="dk1"/>
                </a:solidFill>
              </a:rPr>
              <a:t>Vydavatelství </a:t>
            </a:r>
            <a:r>
              <a:rPr lang="cs-CZ" sz="2400" dirty="0" err="1">
                <a:solidFill>
                  <a:schemeClr val="dk1"/>
                </a:solidFill>
              </a:rPr>
              <a:t>Sage</a:t>
            </a:r>
            <a:r>
              <a:rPr lang="cs-CZ" sz="2400" dirty="0">
                <a:solidFill>
                  <a:schemeClr val="dk1"/>
                </a:solidFill>
              </a:rPr>
              <a:t> </a:t>
            </a:r>
            <a:r>
              <a:rPr lang="cs-CZ" sz="2400" dirty="0" err="1">
                <a:solidFill>
                  <a:schemeClr val="dk1"/>
                </a:solidFill>
              </a:rPr>
              <a:t>Publications</a:t>
            </a:r>
            <a:endParaRPr sz="2400" dirty="0">
              <a:solidFill>
                <a:schemeClr val="dk1"/>
              </a:solidFill>
            </a:endParaRPr>
          </a:p>
          <a:p>
            <a:pPr marL="742950" lvl="1" indent="-285432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Char char="❖"/>
            </a:pPr>
            <a:r>
              <a:rPr lang="cs-CZ" sz="2400" dirty="0">
                <a:solidFill>
                  <a:schemeClr val="dk1"/>
                </a:solidFill>
              </a:rPr>
              <a:t> kolekce:</a:t>
            </a:r>
            <a:endParaRPr sz="2400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chemeClr val="dk1"/>
                </a:solidFill>
              </a:rPr>
              <a:t> </a:t>
            </a:r>
            <a:r>
              <a:rPr lang="cs-CZ" sz="2400" i="1" dirty="0" err="1">
                <a:solidFill>
                  <a:schemeClr val="dk1"/>
                </a:solidFill>
              </a:rPr>
              <a:t>Counseling</a:t>
            </a:r>
            <a:r>
              <a:rPr lang="cs-CZ" sz="2400" i="1" dirty="0">
                <a:solidFill>
                  <a:schemeClr val="dk1"/>
                </a:solidFill>
              </a:rPr>
              <a:t> and </a:t>
            </a:r>
            <a:r>
              <a:rPr lang="cs-CZ" sz="2400" i="1" dirty="0" err="1">
                <a:solidFill>
                  <a:schemeClr val="dk1"/>
                </a:solidFill>
              </a:rPr>
              <a:t>Psychotherapy</a:t>
            </a:r>
            <a:endParaRPr sz="2400" i="1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chemeClr val="dk1"/>
                </a:solidFill>
              </a:rPr>
              <a:t> </a:t>
            </a:r>
            <a:r>
              <a:rPr lang="cs-CZ" sz="2400" i="1" dirty="0" err="1">
                <a:solidFill>
                  <a:schemeClr val="dk1"/>
                </a:solidFill>
              </a:rPr>
              <a:t>Geography</a:t>
            </a:r>
            <a:r>
              <a:rPr lang="cs-CZ" sz="2400" i="1" dirty="0">
                <a:solidFill>
                  <a:schemeClr val="dk1"/>
                </a:solidFill>
              </a:rPr>
              <a:t>, </a:t>
            </a:r>
            <a:r>
              <a:rPr lang="cs-CZ" sz="2400" i="1" dirty="0" err="1">
                <a:solidFill>
                  <a:schemeClr val="dk1"/>
                </a:solidFill>
              </a:rPr>
              <a:t>Earth</a:t>
            </a:r>
            <a:r>
              <a:rPr lang="cs-CZ" sz="2400" i="1" dirty="0">
                <a:solidFill>
                  <a:schemeClr val="dk1"/>
                </a:solidFill>
              </a:rPr>
              <a:t> &amp; </a:t>
            </a:r>
            <a:r>
              <a:rPr lang="cs-CZ" sz="2400" i="1" dirty="0" err="1">
                <a:solidFill>
                  <a:schemeClr val="dk1"/>
                </a:solidFill>
              </a:rPr>
              <a:t>Environmental</a:t>
            </a:r>
            <a:r>
              <a:rPr lang="cs-CZ" sz="2400" i="1" dirty="0">
                <a:solidFill>
                  <a:schemeClr val="dk1"/>
                </a:solidFill>
              </a:rPr>
              <a:t> Science</a:t>
            </a:r>
            <a:endParaRPr sz="2400" i="1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chemeClr val="dk1"/>
                </a:solidFill>
              </a:rPr>
              <a:t> </a:t>
            </a:r>
            <a:r>
              <a:rPr lang="cs-CZ" sz="2400" b="1" i="1" dirty="0" err="1">
                <a:solidFill>
                  <a:schemeClr val="dk1"/>
                </a:solidFill>
              </a:rPr>
              <a:t>Health</a:t>
            </a:r>
            <a:r>
              <a:rPr lang="cs-CZ" sz="2400" b="1" i="1" dirty="0">
                <a:solidFill>
                  <a:schemeClr val="dk1"/>
                </a:solidFill>
              </a:rPr>
              <a:t> and </a:t>
            </a:r>
            <a:r>
              <a:rPr lang="cs-CZ" sz="2400" b="1" i="1" dirty="0" err="1">
                <a:solidFill>
                  <a:schemeClr val="dk1"/>
                </a:solidFill>
              </a:rPr>
              <a:t>Social</a:t>
            </a:r>
            <a:r>
              <a:rPr lang="cs-CZ" sz="2400" b="1" i="1" dirty="0">
                <a:solidFill>
                  <a:schemeClr val="dk1"/>
                </a:solidFill>
              </a:rPr>
              <a:t> Care</a:t>
            </a:r>
            <a:endParaRPr sz="2400" b="1" i="1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chemeClr val="dk1"/>
                </a:solidFill>
              </a:rPr>
              <a:t> Media, </a:t>
            </a:r>
            <a:r>
              <a:rPr lang="cs-CZ" sz="2400" i="1" dirty="0" err="1">
                <a:solidFill>
                  <a:schemeClr val="dk1"/>
                </a:solidFill>
              </a:rPr>
              <a:t>Communication</a:t>
            </a:r>
            <a:r>
              <a:rPr lang="cs-CZ" sz="2400" i="1" dirty="0">
                <a:solidFill>
                  <a:schemeClr val="dk1"/>
                </a:solidFill>
              </a:rPr>
              <a:t> &amp; </a:t>
            </a:r>
            <a:r>
              <a:rPr lang="cs-CZ" sz="2400" i="1" dirty="0" err="1">
                <a:solidFill>
                  <a:schemeClr val="dk1"/>
                </a:solidFill>
              </a:rPr>
              <a:t>Cultural</a:t>
            </a:r>
            <a:r>
              <a:rPr lang="cs-CZ" sz="2400" i="1" dirty="0">
                <a:solidFill>
                  <a:schemeClr val="dk1"/>
                </a:solidFill>
              </a:rPr>
              <a:t> </a:t>
            </a:r>
            <a:r>
              <a:rPr lang="cs-CZ" sz="2400" i="1" dirty="0" err="1">
                <a:solidFill>
                  <a:schemeClr val="dk1"/>
                </a:solidFill>
              </a:rPr>
              <a:t>Studies</a:t>
            </a:r>
            <a:endParaRPr sz="2400" i="1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b="1" i="1" dirty="0">
                <a:solidFill>
                  <a:schemeClr val="dk1"/>
                </a:solidFill>
              </a:rPr>
              <a:t> </a:t>
            </a:r>
            <a:r>
              <a:rPr lang="cs-CZ" sz="2400" i="1" dirty="0" err="1">
                <a:solidFill>
                  <a:schemeClr val="dk1"/>
                </a:solidFill>
              </a:rPr>
              <a:t>Politics</a:t>
            </a:r>
            <a:r>
              <a:rPr lang="cs-CZ" sz="2400" i="1" dirty="0">
                <a:solidFill>
                  <a:schemeClr val="dk1"/>
                </a:solidFill>
              </a:rPr>
              <a:t> and International Relations</a:t>
            </a:r>
            <a:endParaRPr sz="2400" i="1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chemeClr val="dk1"/>
                </a:solidFill>
              </a:rPr>
              <a:t> Psychology</a:t>
            </a:r>
            <a:endParaRPr sz="2400" i="1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chemeClr val="dk1"/>
                </a:solidFill>
              </a:rPr>
              <a:t> Sociology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671898C-97E6-4592-8058-C9C1915A5E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3447" r="1734" b="5102"/>
          <a:stretch/>
        </p:blipFill>
        <p:spPr>
          <a:xfrm>
            <a:off x="0" y="149290"/>
            <a:ext cx="9144000" cy="641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63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835EFC-5D22-465F-BE56-C3B3E50A3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48769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Nový web knihovny FSS MU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17AB16E-7D13-4F75-8F58-CBBC5213E1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4" t="9148" r="-874" b="9568"/>
          <a:stretch/>
        </p:blipFill>
        <p:spPr>
          <a:xfrm>
            <a:off x="35511" y="1589104"/>
            <a:ext cx="9144000" cy="472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518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AA396501-30B8-4870-BAA5-0441739640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78" r="874" b="3441"/>
          <a:stretch/>
        </p:blipFill>
        <p:spPr>
          <a:xfrm>
            <a:off x="0" y="1096392"/>
            <a:ext cx="9144000" cy="5051395"/>
          </a:xfrm>
          <a:prstGeom prst="rect">
            <a:avLst/>
          </a:prstGeom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id="{53BD8C38-7F59-4B83-A7AA-B3D5D53DC32D}"/>
              </a:ext>
            </a:extLst>
          </p:cNvPr>
          <p:cNvSpPr/>
          <p:nvPr/>
        </p:nvSpPr>
        <p:spPr>
          <a:xfrm>
            <a:off x="3284738" y="1194046"/>
            <a:ext cx="1287262" cy="30184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72780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D57EED7-E948-48EA-BD97-C22FC069AF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67" r="1068" b="3786"/>
          <a:stretch/>
        </p:blipFill>
        <p:spPr>
          <a:xfrm>
            <a:off x="0" y="798990"/>
            <a:ext cx="9144000" cy="532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76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D654C7A-1947-48ED-A1B4-04079C9EAB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71" t="9741" r="25728" b="7930"/>
          <a:stretch/>
        </p:blipFill>
        <p:spPr>
          <a:xfrm>
            <a:off x="0" y="0"/>
            <a:ext cx="4362955" cy="379076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215985E-7D41-4DE1-B248-46B1D9F9EE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05" t="10086" r="17864" b="4996"/>
          <a:stretch/>
        </p:blipFill>
        <p:spPr>
          <a:xfrm>
            <a:off x="3851517" y="2901422"/>
            <a:ext cx="4716858" cy="361478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8C1DF43-F1A6-4A84-9F19-8348C3A0AC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554" t="8877" r="32330" b="2406"/>
          <a:stretch/>
        </p:blipFill>
        <p:spPr>
          <a:xfrm>
            <a:off x="941033" y="3906174"/>
            <a:ext cx="1888976" cy="261003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7447DD2-FC1A-432E-93AF-0FEDB915A51B}"/>
              </a:ext>
            </a:extLst>
          </p:cNvPr>
          <p:cNvSpPr txBox="1"/>
          <p:nvPr/>
        </p:nvSpPr>
        <p:spPr>
          <a:xfrm>
            <a:off x="5514392" y="1101012"/>
            <a:ext cx="3321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C00000"/>
                </a:solidFill>
              </a:rPr>
              <a:t>Práce s e-knihou</a:t>
            </a: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2477FA6B-AD95-4E90-A7EA-2E221A5F140A}"/>
              </a:ext>
            </a:extLst>
          </p:cNvPr>
          <p:cNvSpPr/>
          <p:nvPr/>
        </p:nvSpPr>
        <p:spPr>
          <a:xfrm>
            <a:off x="6924582" y="3790765"/>
            <a:ext cx="422325" cy="38101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46D0F2A3-D257-47E6-BB9D-7CB9850AAD6D}"/>
              </a:ext>
            </a:extLst>
          </p:cNvPr>
          <p:cNvCxnSpPr/>
          <p:nvPr/>
        </p:nvCxnSpPr>
        <p:spPr>
          <a:xfrm flipH="1">
            <a:off x="2624685" y="4056371"/>
            <a:ext cx="4310744" cy="1287624"/>
          </a:xfrm>
          <a:prstGeom prst="straightConnector1">
            <a:avLst/>
          </a:prstGeom>
          <a:ln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04351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609c9f94a8_0_111"/>
          <p:cNvSpPr txBox="1">
            <a:spLocks noGrp="1"/>
          </p:cNvSpPr>
          <p:nvPr>
            <p:ph type="title"/>
          </p:nvPr>
        </p:nvSpPr>
        <p:spPr>
          <a:xfrm>
            <a:off x="424350" y="640900"/>
            <a:ext cx="84267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36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Bookport</a:t>
            </a:r>
            <a:endParaRPr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9" name="Google Shape;279;g609c9f94a8_0_111"/>
          <p:cNvSpPr txBox="1"/>
          <p:nvPr/>
        </p:nvSpPr>
        <p:spPr>
          <a:xfrm>
            <a:off x="503274" y="1329101"/>
            <a:ext cx="8347775" cy="5258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292100">
              <a:buClr>
                <a:schemeClr val="dk1"/>
              </a:buClr>
              <a:buSzPts val="2400"/>
              <a:buChar char="❑"/>
            </a:pPr>
            <a:r>
              <a:rPr lang="cs-CZ" sz="2400" dirty="0">
                <a:solidFill>
                  <a:schemeClr val="dk1"/>
                </a:solidFill>
              </a:rPr>
              <a:t> 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on-line knihovna, ve které můžete číst na počítači, tabletu nebo mobilním telefonu tisíce českých knih od nakladatelství </a:t>
            </a:r>
            <a:r>
              <a:rPr lang="cs-C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Grada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Portál, Jota, </a:t>
            </a:r>
            <a:r>
              <a:rPr lang="cs-C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Galén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Karolinum a další. </a:t>
            </a:r>
          </a:p>
          <a:p>
            <a:pPr marL="342900" lvl="0" indent="-292100">
              <a:buClr>
                <a:schemeClr val="dk1"/>
              </a:buClr>
              <a:buSzPts val="2400"/>
              <a:buChar char="❑"/>
            </a:pPr>
            <a:r>
              <a:rPr lang="cs-CZ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Předplacené kolekce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Psychologie a pedagogika; Společenské vědy a historie; Podnikání, ekonomie, finance a Právo, daně a </a:t>
            </a:r>
            <a:r>
              <a:rPr lang="cs-CZ" sz="280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účetnictví.</a:t>
            </a:r>
          </a:p>
          <a:p>
            <a:pPr marL="50800" lvl="0">
              <a:buClr>
                <a:schemeClr val="dk1"/>
              </a:buClr>
              <a:buSzPts val="2400"/>
            </a:pPr>
            <a:endParaRPr lang="cs-CZ"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292100">
              <a:buClr>
                <a:schemeClr val="dk1"/>
              </a:buClr>
              <a:buSzPts val="2400"/>
              <a:buChar char="❑"/>
            </a:pP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Přihlášení pomocí UČO a primárního hesla, není potřeba ani vzdálený přístup.</a:t>
            </a:r>
          </a:p>
          <a:p>
            <a:pPr marL="342900" lvl="0" indent="-292100">
              <a:buClr>
                <a:schemeClr val="dk1"/>
              </a:buClr>
              <a:buSzPts val="2400"/>
              <a:buChar char="❑"/>
            </a:pPr>
            <a:endParaRPr lang="cs-CZ"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292100">
              <a:buClr>
                <a:schemeClr val="dk1"/>
              </a:buClr>
              <a:buSzPts val="2400"/>
              <a:buChar char="❑"/>
            </a:pP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Návody na přihlášení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51E187E-155F-4600-935F-BB7086746E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78" r="970" b="3960"/>
          <a:stretch/>
        </p:blipFill>
        <p:spPr>
          <a:xfrm>
            <a:off x="0" y="266331"/>
            <a:ext cx="9055223" cy="448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674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948FD11-0A65-4B1A-9A2B-FC74A00276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52" r="1165" b="15493"/>
          <a:stretch/>
        </p:blipFill>
        <p:spPr>
          <a:xfrm>
            <a:off x="0" y="23304"/>
            <a:ext cx="7235301" cy="310718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664A8D0-38C6-43F6-9C22-B122AFBF6C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379" t="12157" r="37379" b="68166"/>
          <a:stretch/>
        </p:blipFill>
        <p:spPr>
          <a:xfrm>
            <a:off x="452762" y="3429000"/>
            <a:ext cx="2308194" cy="101205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DAAD4E2-C713-40DD-9B18-D0A9E0B44D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05" t="9699" r="18156" b="7929"/>
          <a:stretch/>
        </p:blipFill>
        <p:spPr>
          <a:xfrm>
            <a:off x="4190260" y="3302492"/>
            <a:ext cx="3793294" cy="2689934"/>
          </a:xfrm>
          <a:prstGeom prst="rect">
            <a:avLst/>
          </a:prstGeom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7257A50E-3694-419F-ADF8-35A58B903F31}"/>
              </a:ext>
            </a:extLst>
          </p:cNvPr>
          <p:cNvSpPr/>
          <p:nvPr/>
        </p:nvSpPr>
        <p:spPr>
          <a:xfrm>
            <a:off x="3728622" y="1923125"/>
            <a:ext cx="523783" cy="3140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86A7150D-D0B0-4B97-9306-9CCD20A0B15F}"/>
              </a:ext>
            </a:extLst>
          </p:cNvPr>
          <p:cNvCxnSpPr>
            <a:stCxn id="7" idx="3"/>
          </p:cNvCxnSpPr>
          <p:nvPr/>
        </p:nvCxnSpPr>
        <p:spPr>
          <a:xfrm flipH="1">
            <a:off x="2760956" y="2191182"/>
            <a:ext cx="1044372" cy="144866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BA5DE9C9-607A-48B8-8138-5966DBF105B3}"/>
              </a:ext>
            </a:extLst>
          </p:cNvPr>
          <p:cNvCxnSpPr>
            <a:cxnSpLocks/>
            <a:endCxn id="12" idx="2"/>
          </p:cNvCxnSpPr>
          <p:nvPr/>
        </p:nvCxnSpPr>
        <p:spPr>
          <a:xfrm>
            <a:off x="2325950" y="4441055"/>
            <a:ext cx="1864309" cy="118294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ál 11">
            <a:extLst>
              <a:ext uri="{FF2B5EF4-FFF2-40B4-BE49-F238E27FC236}">
                <a16:creationId xmlns:a16="http://schemas.microsoft.com/office/drawing/2014/main" id="{F4CDCFE8-FE53-4F61-8625-E66C5167C015}"/>
              </a:ext>
            </a:extLst>
          </p:cNvPr>
          <p:cNvSpPr/>
          <p:nvPr/>
        </p:nvSpPr>
        <p:spPr>
          <a:xfrm>
            <a:off x="4190259" y="5344357"/>
            <a:ext cx="1935333" cy="55929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AB8A739-13BE-46A9-9240-C5BC50DAD663}"/>
              </a:ext>
            </a:extLst>
          </p:cNvPr>
          <p:cNvSpPr txBox="1"/>
          <p:nvPr/>
        </p:nvSpPr>
        <p:spPr>
          <a:xfrm>
            <a:off x="448322" y="5610687"/>
            <a:ext cx="328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Přihlášení do </a:t>
            </a:r>
            <a:r>
              <a:rPr lang="cs-CZ" sz="2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Bookportu</a:t>
            </a:r>
            <a:endParaRPr lang="cs-CZ" sz="2000" b="1" dirty="0">
              <a:solidFill>
                <a:srgbClr val="0000D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1174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0B2EB39-C6A6-431F-9C07-D985679EC6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86" t="9568" r="1165" b="7065"/>
          <a:stretch/>
        </p:blipFill>
        <p:spPr>
          <a:xfrm>
            <a:off x="0" y="0"/>
            <a:ext cx="6740597" cy="357770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103E754-4C13-40EE-90A5-09E5CFEEB2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87" t="9775" r="16893" b="3096"/>
          <a:stretch/>
        </p:blipFill>
        <p:spPr>
          <a:xfrm>
            <a:off x="4572000" y="3551067"/>
            <a:ext cx="4445718" cy="3300313"/>
          </a:xfrm>
          <a:prstGeom prst="rect">
            <a:avLst/>
          </a:prstGeom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F87FEA54-3352-4713-B870-1100680F05F5}"/>
              </a:ext>
            </a:extLst>
          </p:cNvPr>
          <p:cNvSpPr/>
          <p:nvPr/>
        </p:nvSpPr>
        <p:spPr>
          <a:xfrm>
            <a:off x="4500979" y="6620"/>
            <a:ext cx="958788" cy="27738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ACC3D295-D6A2-469E-A641-307DBE3AE42B}"/>
              </a:ext>
            </a:extLst>
          </p:cNvPr>
          <p:cNvSpPr/>
          <p:nvPr/>
        </p:nvSpPr>
        <p:spPr>
          <a:xfrm>
            <a:off x="2991775" y="2308194"/>
            <a:ext cx="834501" cy="112080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31EF9D97-8657-4EB0-A1B0-A14DCA37CB46}"/>
              </a:ext>
            </a:extLst>
          </p:cNvPr>
          <p:cNvCxnSpPr/>
          <p:nvPr/>
        </p:nvCxnSpPr>
        <p:spPr>
          <a:xfrm>
            <a:off x="3284738" y="3429000"/>
            <a:ext cx="1287262" cy="157800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1939AA8-FB99-45F3-9209-FAA522699A65}"/>
              </a:ext>
            </a:extLst>
          </p:cNvPr>
          <p:cNvSpPr txBox="1"/>
          <p:nvPr/>
        </p:nvSpPr>
        <p:spPr>
          <a:xfrm>
            <a:off x="630315" y="4906763"/>
            <a:ext cx="2911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Zobrazení konkrétního titulu</a:t>
            </a:r>
          </a:p>
        </p:txBody>
      </p:sp>
    </p:spTree>
    <p:extLst>
      <p:ext uri="{BB962C8B-B14F-4D97-AF65-F5344CB8AC3E}">
        <p14:creationId xmlns:p14="http://schemas.microsoft.com/office/powerpoint/2010/main" val="1266507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613ab93460_0_141"/>
          <p:cNvSpPr txBox="1"/>
          <p:nvPr/>
        </p:nvSpPr>
        <p:spPr>
          <a:xfrm>
            <a:off x="424350" y="640900"/>
            <a:ext cx="80814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dirty="0" err="1">
                <a:solidFill>
                  <a:srgbClr val="0000DC"/>
                </a:solidFill>
              </a:rPr>
              <a:t>Demand</a:t>
            </a:r>
            <a:r>
              <a:rPr lang="cs-CZ" sz="3600" b="1" dirty="0">
                <a:solidFill>
                  <a:srgbClr val="0000DC"/>
                </a:solidFill>
              </a:rPr>
              <a:t> </a:t>
            </a:r>
            <a:r>
              <a:rPr lang="cs-CZ" sz="3600" b="1" dirty="0" err="1">
                <a:solidFill>
                  <a:srgbClr val="0000DC"/>
                </a:solidFill>
              </a:rPr>
              <a:t>Driven</a:t>
            </a:r>
            <a:r>
              <a:rPr lang="cs-CZ" sz="3600" b="1" dirty="0">
                <a:solidFill>
                  <a:srgbClr val="0000DC"/>
                </a:solidFill>
              </a:rPr>
              <a:t> </a:t>
            </a:r>
            <a:r>
              <a:rPr lang="cs-CZ" sz="3600" b="1" dirty="0" err="1">
                <a:solidFill>
                  <a:srgbClr val="0000DC"/>
                </a:solidFill>
              </a:rPr>
              <a:t>Acquisition</a:t>
            </a:r>
            <a:r>
              <a:rPr lang="cs-CZ" sz="3600" b="1" dirty="0">
                <a:solidFill>
                  <a:srgbClr val="0000DC"/>
                </a:solidFill>
              </a:rPr>
              <a:t> (DDA)</a:t>
            </a:r>
            <a:endParaRPr sz="36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g613ab93460_0_141"/>
          <p:cNvSpPr txBox="1"/>
          <p:nvPr/>
        </p:nvSpPr>
        <p:spPr>
          <a:xfrm>
            <a:off x="204400" y="1924493"/>
            <a:ext cx="8599358" cy="3871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kolekce knih (cca 200 000 titulů)</a:t>
            </a:r>
            <a:endParaRPr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81000" algn="l" rtl="0">
              <a:spcBef>
                <a:spcPts val="592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uživatelé si vybírají na základě vlastních požadavků</a:t>
            </a:r>
            <a:endParaRPr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81000" algn="l" rtl="0">
              <a:spcBef>
                <a:spcPts val="592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 5 minutách mohou poslat knihovníkům požadavek na nákup</a:t>
            </a:r>
            <a:endParaRPr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81000" algn="l" rtl="0">
              <a:spcBef>
                <a:spcPts val="592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výhodou je téměř okamžitá dostupnost knihy (pokud je daný  požadavek schválen)</a:t>
            </a:r>
            <a:endParaRPr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81000" algn="l" rtl="0">
              <a:spcBef>
                <a:spcPts val="592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Více na webu knihovny v sekci </a:t>
            </a:r>
            <a:r>
              <a:rPr lang="cs-CZ" sz="2400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E-kniha na </a:t>
            </a:r>
            <a:r>
              <a:rPr lang="cs-CZ" sz="2400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počkání</a:t>
            </a:r>
            <a:endParaRPr sz="2400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108C59B-CEA9-4B28-BEAB-F5303D6E51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70" r="2143" b="10000"/>
          <a:stretch/>
        </p:blipFill>
        <p:spPr>
          <a:xfrm>
            <a:off x="0" y="3465"/>
            <a:ext cx="7735078" cy="3425535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435A055E-28F1-416E-A386-84749F384CAA}"/>
              </a:ext>
            </a:extLst>
          </p:cNvPr>
          <p:cNvSpPr/>
          <p:nvPr/>
        </p:nvSpPr>
        <p:spPr>
          <a:xfrm>
            <a:off x="2789853" y="979714"/>
            <a:ext cx="681135" cy="35456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FDBCAAC-D4CE-4E30-B072-CE9AF28041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274" r="2136" b="3614"/>
          <a:stretch/>
        </p:blipFill>
        <p:spPr>
          <a:xfrm>
            <a:off x="1845542" y="3338003"/>
            <a:ext cx="7023250" cy="3516531"/>
          </a:xfrm>
          <a:prstGeom prst="rect">
            <a:avLst/>
          </a:prstGeom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A37E805B-7945-468F-84BF-2DC793327105}"/>
              </a:ext>
            </a:extLst>
          </p:cNvPr>
          <p:cNvSpPr/>
          <p:nvPr/>
        </p:nvSpPr>
        <p:spPr>
          <a:xfrm>
            <a:off x="4676448" y="4058544"/>
            <a:ext cx="2696547" cy="42920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77776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7A273F6-00C6-4819-9320-7E2D51C00A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21" r="9592" b="10000"/>
          <a:stretch/>
        </p:blipFill>
        <p:spPr>
          <a:xfrm>
            <a:off x="0" y="0"/>
            <a:ext cx="6531429" cy="314039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AF6DC80-C3A3-4C47-9C22-3128DFA7DB9A}"/>
              </a:ext>
            </a:extLst>
          </p:cNvPr>
          <p:cNvSpPr txBox="1"/>
          <p:nvPr/>
        </p:nvSpPr>
        <p:spPr>
          <a:xfrm>
            <a:off x="7165909" y="1017037"/>
            <a:ext cx="17079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Práce s </a:t>
            </a:r>
          </a:p>
          <a:p>
            <a:r>
              <a:rPr lang="cs-CZ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e-knihou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72811FD-5438-4878-ADA8-3750A07E90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51" r="21633" b="6719"/>
          <a:stretch/>
        </p:blipFill>
        <p:spPr>
          <a:xfrm>
            <a:off x="3265714" y="3335626"/>
            <a:ext cx="5272045" cy="3187327"/>
          </a:xfrm>
          <a:prstGeom prst="rect">
            <a:avLst/>
          </a:prstGeom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B993FC58-8BE5-422B-AF68-97723CED6928}"/>
              </a:ext>
            </a:extLst>
          </p:cNvPr>
          <p:cNvSpPr/>
          <p:nvPr/>
        </p:nvSpPr>
        <p:spPr>
          <a:xfrm>
            <a:off x="4747833" y="4654036"/>
            <a:ext cx="681135" cy="55050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F19AD8C-8B0F-4AB6-B2B2-F0F12CCECA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233" t="12503" r="21633" b="4477"/>
          <a:stretch/>
        </p:blipFill>
        <p:spPr>
          <a:xfrm>
            <a:off x="461645" y="3495668"/>
            <a:ext cx="2342424" cy="3027285"/>
          </a:xfrm>
          <a:prstGeom prst="rect">
            <a:avLst/>
          </a:prstGeom>
        </p:spPr>
      </p:pic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E1719CCA-155C-4327-B1A7-F55AB5B5A9CA}"/>
              </a:ext>
            </a:extLst>
          </p:cNvPr>
          <p:cNvCxnSpPr>
            <a:stCxn id="7" idx="2"/>
          </p:cNvCxnSpPr>
          <p:nvPr/>
        </p:nvCxnSpPr>
        <p:spPr>
          <a:xfrm flipH="1">
            <a:off x="2636669" y="4929289"/>
            <a:ext cx="2111164" cy="0"/>
          </a:xfrm>
          <a:prstGeom prst="straightConnector1">
            <a:avLst/>
          </a:prstGeom>
          <a:ln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7104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6C0DEA-FCC9-498C-B564-226E8FF88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94105"/>
            <a:ext cx="7886700" cy="1325563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Zkušební přístup do BBC Monitoring </a:t>
            </a:r>
            <a:br>
              <a:rPr lang="cs-CZ" sz="3200" b="1" dirty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3200" b="1" dirty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listopadu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E9EEB8F-61C1-4C4B-B220-DD7107D9FD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11" t="9051" r="13689" b="5339"/>
          <a:stretch/>
        </p:blipFill>
        <p:spPr>
          <a:xfrm>
            <a:off x="1012054" y="1752833"/>
            <a:ext cx="6400801" cy="440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717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1F1227-FF1F-44CE-888A-392AE138D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cs-CZ" sz="3600" b="1" dirty="0">
                <a:solidFill>
                  <a:srgbClr val="0000DC"/>
                </a:solidFill>
                <a:latin typeface="Arial"/>
                <a:cs typeface="Arial"/>
              </a:rPr>
              <a:t>De Gruyter </a:t>
            </a:r>
            <a:r>
              <a:rPr lang="cs-CZ" sz="3600" b="1" dirty="0" err="1">
                <a:solidFill>
                  <a:srgbClr val="0000DC"/>
                </a:solidFill>
                <a:latin typeface="Arial"/>
                <a:cs typeface="Arial"/>
              </a:rPr>
              <a:t>eBooks</a:t>
            </a:r>
            <a:r>
              <a:rPr lang="cs-CZ" sz="3600" b="1" dirty="0">
                <a:solidFill>
                  <a:srgbClr val="0000DC"/>
                </a:solidFill>
                <a:latin typeface="Arial"/>
                <a:cs typeface="Arial"/>
              </a:rPr>
              <a:t> – kolekce </a:t>
            </a:r>
            <a:r>
              <a:rPr lang="cs-CZ" sz="3600" b="1" dirty="0" err="1">
                <a:solidFill>
                  <a:srgbClr val="0000DC"/>
                </a:solidFill>
                <a:latin typeface="Arial"/>
                <a:cs typeface="Arial"/>
              </a:rPr>
              <a:t>Social</a:t>
            </a:r>
            <a:r>
              <a:rPr lang="cs-CZ" sz="3600" b="1" dirty="0">
                <a:solidFill>
                  <a:srgbClr val="0000DC"/>
                </a:solidFill>
                <a:latin typeface="Arial"/>
                <a:cs typeface="Arial"/>
              </a:rPr>
              <a:t> </a:t>
            </a:r>
            <a:r>
              <a:rPr lang="cs-CZ" sz="3600" b="1" dirty="0" err="1">
                <a:solidFill>
                  <a:srgbClr val="0000DC"/>
                </a:solidFill>
                <a:latin typeface="Arial"/>
                <a:cs typeface="Arial"/>
              </a:rPr>
              <a:t>Sciences</a:t>
            </a:r>
            <a:r>
              <a:rPr lang="cs-CZ" sz="3600" b="1" dirty="0">
                <a:solidFill>
                  <a:srgbClr val="0000DC"/>
                </a:solidFill>
                <a:latin typeface="Arial"/>
                <a:cs typeface="Arial"/>
              </a:rPr>
              <a:t> &amp; </a:t>
            </a:r>
            <a:r>
              <a:rPr lang="cs-CZ" sz="3600" b="1" dirty="0" err="1">
                <a:solidFill>
                  <a:srgbClr val="0000DC"/>
                </a:solidFill>
                <a:latin typeface="Arial"/>
                <a:cs typeface="Arial"/>
              </a:rPr>
              <a:t>Humanities</a:t>
            </a:r>
            <a:endParaRPr lang="cs-CZ" sz="3600" b="1" dirty="0">
              <a:solidFill>
                <a:srgbClr val="0000DC"/>
              </a:solidFill>
              <a:latin typeface="Arial"/>
              <a:cs typeface="Arial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394741B-2F7B-4EDC-BA0B-BEC42EC1A4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10" t="11814" r="1837" b="13084"/>
          <a:stretch/>
        </p:blipFill>
        <p:spPr>
          <a:xfrm>
            <a:off x="407048" y="1690689"/>
            <a:ext cx="8014996" cy="386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456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9CE1F0-561A-4113-B37F-2E75ECBEB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10531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0000DC"/>
                </a:solidFill>
                <a:latin typeface="Arial"/>
                <a:cs typeface="Arial"/>
              </a:rPr>
              <a:t>De Gruyter </a:t>
            </a:r>
            <a:r>
              <a:rPr lang="cs-CZ" sz="3600" b="1" dirty="0" err="1">
                <a:solidFill>
                  <a:srgbClr val="0000DC"/>
                </a:solidFill>
                <a:latin typeface="Arial"/>
                <a:cs typeface="Arial"/>
              </a:rPr>
              <a:t>eBooks</a:t>
            </a:r>
            <a:endParaRPr lang="cs-CZ" sz="3600" b="1" dirty="0">
              <a:solidFill>
                <a:srgbClr val="0000DC"/>
              </a:solidFill>
              <a:latin typeface="Arial"/>
              <a:cs typeface="Arial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EECDACA-E1DA-46E1-9C3B-3E018C4F40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84" t="11632" r="2449" b="4465"/>
          <a:stretch/>
        </p:blipFill>
        <p:spPr>
          <a:xfrm>
            <a:off x="4012164" y="3712194"/>
            <a:ext cx="4732794" cy="267927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7C9444E-E078-49D5-84B6-4195AE698B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65" t="13075" r="26277" b="32946"/>
          <a:stretch/>
        </p:blipFill>
        <p:spPr>
          <a:xfrm>
            <a:off x="167951" y="1175657"/>
            <a:ext cx="4917234" cy="225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382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g609c9f94a8_0_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3" cy="6858171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g609c9f94a8_0_120"/>
          <p:cNvSpPr txBox="1">
            <a:spLocks noGrp="1"/>
          </p:cNvSpPr>
          <p:nvPr>
            <p:ph type="title"/>
          </p:nvPr>
        </p:nvSpPr>
        <p:spPr>
          <a:xfrm>
            <a:off x="424350" y="640900"/>
            <a:ext cx="84267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4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Gale </a:t>
            </a:r>
            <a:r>
              <a:rPr lang="cs-CZ" sz="4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Virtual</a:t>
            </a:r>
            <a:r>
              <a:rPr lang="cs-CZ" sz="4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Reference </a:t>
            </a:r>
            <a:r>
              <a:rPr lang="cs-CZ" sz="4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Library</a:t>
            </a:r>
            <a:endParaRPr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9" name="Google Shape;299;g609c9f94a8_0_120"/>
          <p:cNvSpPr txBox="1"/>
          <p:nvPr/>
        </p:nvSpPr>
        <p:spPr>
          <a:xfrm>
            <a:off x="197250" y="1970001"/>
            <a:ext cx="8880900" cy="3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just">
              <a:buClr>
                <a:schemeClr val="dk1"/>
              </a:buClr>
              <a:buSzPts val="3200"/>
              <a:buChar char="❑"/>
            </a:pPr>
            <a:r>
              <a:rPr lang="cs-CZ" sz="3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Knihy převážně encyklopedického charakteru 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z oblasti sociálních věd, obchodu, práva, vzdělávání a dalších oblastí</a:t>
            </a:r>
            <a:endParaRPr sz="32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Char char="❖"/>
            </a:pPr>
            <a:r>
              <a:rPr lang="cs-CZ" sz="30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Cca 40 e-knih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g613ab93460_0_1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60a5cf5ecd_0_112"/>
          <p:cNvSpPr txBox="1">
            <a:spLocks noGrp="1"/>
          </p:cNvSpPr>
          <p:nvPr>
            <p:ph type="title"/>
          </p:nvPr>
        </p:nvSpPr>
        <p:spPr>
          <a:xfrm>
            <a:off x="360150" y="562589"/>
            <a:ext cx="78867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3600" b="1" dirty="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Kde hledat knihy </a:t>
            </a:r>
            <a:endParaRPr sz="2000" dirty="0"/>
          </a:p>
        </p:txBody>
      </p:sp>
      <p:sp>
        <p:nvSpPr>
          <p:cNvPr id="352" name="Google Shape;352;g60a5cf5ecd_0_112"/>
          <p:cNvSpPr txBox="1"/>
          <p:nvPr/>
        </p:nvSpPr>
        <p:spPr>
          <a:xfrm>
            <a:off x="360150" y="1635000"/>
            <a:ext cx="8880900" cy="45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353" name="Google Shape;353;g60a5cf5ecd_0_112"/>
          <p:cNvSpPr txBox="1"/>
          <p:nvPr/>
        </p:nvSpPr>
        <p:spPr>
          <a:xfrm>
            <a:off x="210275" y="1429305"/>
            <a:ext cx="8640900" cy="5237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❑"/>
            </a:pPr>
            <a:r>
              <a:rPr lang="cs-CZ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Katalogy a licencované databáze</a:t>
            </a:r>
            <a:endParaRPr sz="32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❖"/>
            </a:pPr>
            <a:r>
              <a:rPr lang="cs-CZ" sz="26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Katalog MU </a:t>
            </a:r>
            <a:r>
              <a:rPr lang="cs-CZ" sz="26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Aleph</a:t>
            </a:r>
            <a:endParaRPr sz="26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Noto Sans Symbols"/>
              <a:buChar char="❖"/>
            </a:pPr>
            <a:r>
              <a:rPr lang="cs-CZ" sz="2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Souborné katalogy – </a:t>
            </a:r>
            <a:r>
              <a:rPr lang="cs-CZ" sz="26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knihovny.cz</a:t>
            </a:r>
            <a:r>
              <a:rPr lang="cs-CZ" sz="26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,</a:t>
            </a:r>
            <a:r>
              <a:rPr lang="cs-CZ" sz="26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6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CASLIN</a:t>
            </a:r>
            <a:endParaRPr sz="26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600"/>
              <a:buChar char="❖"/>
            </a:pPr>
            <a:r>
              <a:rPr lang="cs-CZ" sz="26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Ebsco</a:t>
            </a:r>
            <a:r>
              <a:rPr lang="cs-CZ" sz="26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 </a:t>
            </a:r>
            <a:r>
              <a:rPr lang="cs-CZ" sz="26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Discovery</a:t>
            </a:r>
            <a:r>
              <a:rPr lang="cs-CZ" sz="26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 </a:t>
            </a:r>
            <a:r>
              <a:rPr lang="cs-CZ" sz="26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Service</a:t>
            </a:r>
            <a:endParaRPr lang="cs-CZ" sz="2600" b="1" u="sng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600"/>
              <a:buChar char="❖"/>
            </a:pPr>
            <a:r>
              <a:rPr lang="cs-CZ" sz="26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Databáze e knih na portálu EIZ MU</a:t>
            </a:r>
            <a:endParaRPr lang="cs-CZ" sz="2600" b="1" u="sng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indent="-457200">
              <a:spcBef>
                <a:spcPts val="300"/>
              </a:spcBef>
              <a:buClr>
                <a:schemeClr val="dk1"/>
              </a:buClr>
              <a:buSzPts val="2600"/>
              <a:buFont typeface="Wingdings" panose="05000000000000000000" pitchFamily="2" charset="2"/>
              <a:buChar char="q"/>
            </a:pPr>
            <a:endParaRPr lang="cs-CZ" sz="1100" b="1" u="sng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>
              <a:spcBef>
                <a:spcPts val="560"/>
              </a:spcBef>
              <a:buClr>
                <a:schemeClr val="dk1"/>
              </a:buClr>
              <a:buSzPts val="2800"/>
              <a:buChar char="❑"/>
            </a:pPr>
            <a:r>
              <a:rPr lang="cs-CZ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Volně dostupné zdroje</a:t>
            </a:r>
          </a:p>
          <a:p>
            <a:pPr marL="914400" lvl="1" indent="-445135">
              <a:spcBef>
                <a:spcPts val="1000"/>
              </a:spcBef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cs-CZ" sz="24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OAPEN </a:t>
            </a:r>
            <a:r>
              <a:rPr lang="cs-CZ" sz="24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Library</a:t>
            </a:r>
            <a:r>
              <a:rPr lang="cs-CZ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cs-CZ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volně přístupné akademické knihy, zejména z oblasti humanitních a společenských věd</a:t>
            </a:r>
          </a:p>
          <a:p>
            <a:pPr marL="914400" lvl="1" indent="-445135">
              <a:spcBef>
                <a:spcPts val="1000"/>
              </a:spcBef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cs-CZ" sz="24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Directory</a:t>
            </a:r>
            <a:r>
              <a:rPr lang="cs-CZ" sz="24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 </a:t>
            </a:r>
            <a:r>
              <a:rPr lang="cs-CZ" sz="24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of</a:t>
            </a:r>
            <a:r>
              <a:rPr lang="cs-CZ" sz="24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 Open Access </a:t>
            </a:r>
            <a:r>
              <a:rPr lang="cs-CZ" sz="24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Books</a:t>
            </a:r>
            <a:r>
              <a:rPr lang="cs-CZ" sz="24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 (DOAB)</a:t>
            </a:r>
            <a:r>
              <a:rPr lang="cs-CZ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cs-CZ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seznam recenzovaných knih (OA), přes 4000 knih</a:t>
            </a:r>
          </a:p>
          <a:p>
            <a:pPr marL="914400" lvl="1" indent="-445135">
              <a:spcBef>
                <a:spcPts val="1000"/>
              </a:spcBef>
              <a:buClr>
                <a:schemeClr val="dk1"/>
              </a:buClr>
              <a:buSzPts val="2400"/>
              <a:buChar char="❖"/>
            </a:pPr>
            <a:r>
              <a:rPr lang="cs-CZ" sz="24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Google </a:t>
            </a:r>
            <a:r>
              <a:rPr lang="cs-CZ" sz="24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Books</a:t>
            </a:r>
            <a:endParaRPr lang="cs-CZ" sz="24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</a:pPr>
            <a:endParaRPr lang="cs-CZ" sz="2600" b="1" u="sng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101755-C2E9-4030-A161-710BD12B5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>
                <a:solidFill>
                  <a:srgbClr val="0000DC"/>
                </a:solidFill>
                <a:latin typeface="Arial"/>
                <a:cs typeface="Arial"/>
                <a:sym typeface="Arial"/>
              </a:rPr>
              <a:t>Tip na e-knihu </a:t>
            </a:r>
            <a:r>
              <a:rPr lang="cs-CZ" sz="3600" b="1" dirty="0">
                <a:solidFill>
                  <a:srgbClr val="0000DC"/>
                </a:solidFill>
                <a:latin typeface="Arial"/>
                <a:cs typeface="Arial"/>
                <a:sym typeface="Wingdings" panose="05000000000000000000" pitchFamily="2" charset="2"/>
              </a:rPr>
              <a:t></a:t>
            </a:r>
            <a:endParaRPr lang="cs-CZ" sz="3600" b="1" dirty="0">
              <a:solidFill>
                <a:srgbClr val="0000DC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4CE4232-A720-4B02-BD40-28D6EB3D2C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Sage</a:t>
            </a:r>
            <a:r>
              <a:rPr lang="cs-CZ" b="1" dirty="0"/>
              <a:t> </a:t>
            </a:r>
            <a:r>
              <a:rPr lang="cs-CZ" b="1" dirty="0" err="1"/>
              <a:t>Encyclopedia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Qualitative</a:t>
            </a:r>
            <a:r>
              <a:rPr lang="cs-CZ" b="1" dirty="0"/>
              <a:t> </a:t>
            </a:r>
            <a:r>
              <a:rPr lang="cs-CZ" b="1" dirty="0" err="1"/>
              <a:t>Research</a:t>
            </a:r>
            <a:r>
              <a:rPr lang="cs-CZ" b="1" dirty="0"/>
              <a:t> </a:t>
            </a:r>
            <a:r>
              <a:rPr lang="cs-CZ" b="1" dirty="0" err="1"/>
              <a:t>Methods</a:t>
            </a:r>
            <a:endParaRPr lang="cs-CZ" b="1" dirty="0"/>
          </a:p>
          <a:p>
            <a:endParaRPr lang="cs-CZ" dirty="0"/>
          </a:p>
          <a:p>
            <a:r>
              <a:rPr lang="cs-CZ" sz="2000" dirty="0">
                <a:hlinkClick r:id="rId2"/>
              </a:rPr>
              <a:t>https://sk.sagepub.com/reference/research</a:t>
            </a:r>
            <a:endParaRPr lang="cs-CZ" sz="2000" dirty="0"/>
          </a:p>
          <a:p>
            <a:endParaRPr lang="cs-CZ" sz="1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CF148F8-0067-4091-9FC3-A05155260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976" y="3615909"/>
            <a:ext cx="1846991" cy="238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1047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g613ab93460_0_1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g613ab93460_0_116"/>
          <p:cNvSpPr txBox="1"/>
          <p:nvPr/>
        </p:nvSpPr>
        <p:spPr>
          <a:xfrm>
            <a:off x="1469069" y="1726164"/>
            <a:ext cx="6205862" cy="3713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cs-CZ" sz="7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Zadání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cs-CZ" sz="7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rešerše</a:t>
            </a:r>
            <a:endParaRPr sz="72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91898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36D7CFD-7158-4098-8B42-EC9F59188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562708"/>
            <a:ext cx="7886700" cy="5614255"/>
          </a:xfrm>
        </p:spPr>
        <p:txBody>
          <a:bodyPr>
            <a:normAutofit/>
          </a:bodyPr>
          <a:lstStyle/>
          <a:p>
            <a:pPr algn="just"/>
            <a:r>
              <a:rPr lang="cs-CZ" b="1" dirty="0"/>
              <a:t>Zadání závěrečné rešerše najdete v </a:t>
            </a:r>
            <a:r>
              <a:rPr lang="cs-CZ" b="1" dirty="0" err="1"/>
              <a:t>ISu</a:t>
            </a:r>
            <a:r>
              <a:rPr lang="cs-CZ" b="1" dirty="0"/>
              <a:t> –Studijní materiály.</a:t>
            </a:r>
          </a:p>
          <a:p>
            <a:pPr algn="just"/>
            <a:endParaRPr lang="cs-CZ" b="1" dirty="0"/>
          </a:p>
          <a:p>
            <a:pPr algn="just">
              <a:spcBef>
                <a:spcPts val="600"/>
              </a:spcBef>
            </a:pPr>
            <a:r>
              <a:rPr lang="cs-CZ" b="1" dirty="0"/>
              <a:t>Úkol je třeba vložit do </a:t>
            </a:r>
            <a:r>
              <a:rPr lang="cs-CZ" b="1" dirty="0" err="1"/>
              <a:t>Odevzdávárny</a:t>
            </a:r>
            <a:r>
              <a:rPr lang="cs-CZ" b="1" dirty="0"/>
              <a:t> předmětu </a:t>
            </a:r>
            <a:r>
              <a:rPr lang="cs-CZ" b="1" dirty="0">
                <a:solidFill>
                  <a:schemeClr val="tx1"/>
                </a:solidFill>
              </a:rPr>
              <a:t> Závěrečná rešerše </a:t>
            </a:r>
            <a:r>
              <a:rPr lang="cs-CZ" b="1" dirty="0">
                <a:solidFill>
                  <a:srgbClr val="FF0000"/>
                </a:solidFill>
              </a:rPr>
              <a:t>do</a:t>
            </a:r>
            <a:r>
              <a:rPr lang="cs-CZ" b="1" dirty="0"/>
              <a:t> </a:t>
            </a:r>
            <a:r>
              <a:rPr lang="cs-CZ" b="1" dirty="0">
                <a:solidFill>
                  <a:srgbClr val="FF0000"/>
                </a:solidFill>
              </a:rPr>
              <a:t>neděle 7. 11. 2021 23:59</a:t>
            </a:r>
            <a:r>
              <a:rPr lang="cs-CZ" sz="2600" b="1" dirty="0">
                <a:solidFill>
                  <a:srgbClr val="FF0000"/>
                </a:solidFill>
              </a:rPr>
              <a:t>.</a:t>
            </a:r>
            <a:endParaRPr lang="cs-CZ" sz="2600" b="1" dirty="0"/>
          </a:p>
          <a:p>
            <a:pPr algn="just"/>
            <a:endParaRPr lang="cs-CZ" b="1" dirty="0"/>
          </a:p>
          <a:p>
            <a:pPr algn="just"/>
            <a:r>
              <a:rPr lang="cs-CZ" b="1" dirty="0">
                <a:sym typeface="Wingdings" panose="05000000000000000000" pitchFamily="2" charset="2"/>
              </a:rPr>
              <a:t>Pokud budete potřebovat radu či nějaké další upřesnění, jsme vám k dispozici na emailu.</a:t>
            </a:r>
            <a:r>
              <a:rPr lang="cs-CZ" b="1" dirty="0"/>
              <a:t> </a:t>
            </a:r>
            <a:r>
              <a:rPr lang="cs-CZ" b="1" dirty="0">
                <a:sym typeface="Wingdings" panose="05000000000000000000" pitchFamily="2" charset="2"/>
              </a:rPr>
              <a:t></a:t>
            </a:r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14747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g613ab93460_0_1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g613ab93460_0_116"/>
          <p:cNvSpPr txBox="1"/>
          <p:nvPr/>
        </p:nvSpPr>
        <p:spPr>
          <a:xfrm>
            <a:off x="2210350" y="2516250"/>
            <a:ext cx="4489800" cy="25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cs-CZ" sz="7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Shrnutí</a:t>
            </a:r>
            <a:endParaRPr sz="72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613ab93460_0_153"/>
          <p:cNvSpPr txBox="1">
            <a:spLocks noGrp="1"/>
          </p:cNvSpPr>
          <p:nvPr>
            <p:ph type="title"/>
          </p:nvPr>
        </p:nvSpPr>
        <p:spPr>
          <a:xfrm>
            <a:off x="424350" y="640900"/>
            <a:ext cx="8081400" cy="443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2400" b="1" dirty="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EBSCO </a:t>
            </a:r>
            <a:r>
              <a:rPr lang="cs-CZ" sz="2400" b="1" dirty="0" err="1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Discovery</a:t>
            </a:r>
            <a:r>
              <a:rPr lang="cs-CZ" sz="2400" b="1" dirty="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2400" b="1" dirty="0" err="1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Service</a:t>
            </a:r>
            <a:endParaRPr sz="2400" dirty="0"/>
          </a:p>
        </p:txBody>
      </p:sp>
      <p:sp>
        <p:nvSpPr>
          <p:cNvPr id="325" name="Google Shape;325;g613ab93460_0_153"/>
          <p:cNvSpPr txBox="1"/>
          <p:nvPr/>
        </p:nvSpPr>
        <p:spPr>
          <a:xfrm>
            <a:off x="424350" y="1297173"/>
            <a:ext cx="8081400" cy="463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69900" lvl="0" indent="-457200" algn="l" rtl="0">
              <a:spcAft>
                <a:spcPts val="0"/>
              </a:spcAft>
              <a:buClr>
                <a:schemeClr val="dk1"/>
              </a:buClr>
              <a:buSzPct val="80000"/>
              <a:buFont typeface="Wingdings" panose="05000000000000000000" pitchFamily="2" charset="2"/>
              <a:buChar char="q"/>
            </a:pP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Umožňuje vyhledávat ve více zdrojích současně</a:t>
            </a:r>
          </a:p>
          <a:p>
            <a:pPr marL="12700" lvl="0" algn="l" rtl="0">
              <a:spcAft>
                <a:spcPts val="0"/>
              </a:spcAft>
              <a:buClr>
                <a:schemeClr val="dk1"/>
              </a:buClr>
              <a:buSzPct val="80000"/>
            </a:pP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 rtl="0">
              <a:spcAft>
                <a:spcPts val="0"/>
              </a:spcAft>
              <a:buClr>
                <a:schemeClr val="dk1"/>
              </a:buClr>
              <a:buSzPct val="80000"/>
              <a:buFont typeface="Wingdings" panose="05000000000000000000" pitchFamily="2" charset="2"/>
              <a:buChar char="q"/>
            </a:pPr>
            <a:r>
              <a:rPr lang="cs-CZ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Seznam dostupných časopisů a knih na MU 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 ověření, zda MU má  přístup k zadanému titulu   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l" rtl="0">
              <a:spcAft>
                <a:spcPts val="0"/>
              </a:spcAft>
              <a:buClr>
                <a:schemeClr val="dk1"/>
              </a:buClr>
              <a:buSzPct val="80000"/>
            </a:pP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časopisu nebo knihy</a:t>
            </a:r>
          </a:p>
          <a:p>
            <a:pPr lvl="0" algn="l" rtl="0">
              <a:spcAft>
                <a:spcPts val="0"/>
              </a:spcAft>
              <a:buClr>
                <a:schemeClr val="dk1"/>
              </a:buClr>
              <a:buSzPct val="80000"/>
            </a:pP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 rtl="0">
              <a:spcAft>
                <a:spcPts val="0"/>
              </a:spcAft>
              <a:buClr>
                <a:schemeClr val="dk1"/>
              </a:buClr>
              <a:buSzPct val="80000"/>
              <a:buFont typeface="Wingdings" panose="05000000000000000000" pitchFamily="2" charset="2"/>
              <a:buChar char="q"/>
            </a:pPr>
            <a:r>
              <a:rPr lang="cs-CZ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EBSCO Full Text </a:t>
            </a:r>
            <a:r>
              <a:rPr lang="cs-CZ" sz="2800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Finder</a:t>
            </a:r>
            <a:r>
              <a:rPr lang="cs-CZ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umožňuje </a:t>
            </a:r>
            <a:r>
              <a:rPr lang="cs-C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prolinkování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 plnému textu</a:t>
            </a:r>
          </a:p>
          <a:p>
            <a:pPr marL="342900" lvl="0" indent="-342900" algn="l" rtl="0">
              <a:spcAft>
                <a:spcPts val="0"/>
              </a:spcAft>
              <a:buClr>
                <a:schemeClr val="dk1"/>
              </a:buClr>
              <a:buSzPct val="80000"/>
              <a:buFont typeface="Wingdings" panose="05000000000000000000" pitchFamily="2" charset="2"/>
              <a:buChar char="q"/>
            </a:pPr>
            <a:endParaRPr lang="cs-CZ"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 rtl="0">
              <a:spcAft>
                <a:spcPts val="0"/>
              </a:spcAft>
              <a:buClr>
                <a:schemeClr val="dk1"/>
              </a:buClr>
              <a:buSzPct val="80000"/>
              <a:buFont typeface="Wingdings" panose="05000000000000000000" pitchFamily="2" charset="2"/>
              <a:buChar char="q"/>
            </a:pP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0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" y="0"/>
            <a:ext cx="914377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4"/>
          <p:cNvSpPr txBox="1"/>
          <p:nvPr/>
        </p:nvSpPr>
        <p:spPr>
          <a:xfrm>
            <a:off x="1286100" y="1929000"/>
            <a:ext cx="65718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90000"/>
              </a:lnSpc>
              <a:buSzPts val="6000"/>
            </a:pPr>
            <a:r>
              <a:rPr lang="cs-CZ" sz="6000" b="1" dirty="0">
                <a:solidFill>
                  <a:schemeClr val="bg1"/>
                </a:solidFill>
              </a:rPr>
              <a:t>EDS</a:t>
            </a:r>
            <a:endParaRPr sz="6000" b="0" i="0" u="none" strike="noStrike" cap="none" dirty="0">
              <a:solidFill>
                <a:schemeClr val="bg1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73548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613ab93460_0_168"/>
          <p:cNvSpPr txBox="1"/>
          <p:nvPr/>
        </p:nvSpPr>
        <p:spPr>
          <a:xfrm>
            <a:off x="473109" y="159798"/>
            <a:ext cx="8065214" cy="6698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10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r>
              <a:rPr lang="cs-CZ" sz="2800" b="1" dirty="0">
                <a:solidFill>
                  <a:srgbClr val="0000CC"/>
                </a:solidFill>
              </a:rPr>
              <a:t>E-knihy</a:t>
            </a:r>
          </a:p>
          <a:p>
            <a:pPr marL="3810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endParaRPr lang="cs-CZ" sz="1000" b="1" dirty="0">
              <a:solidFill>
                <a:srgbClr val="0000CC"/>
              </a:solidFill>
            </a:endParaRPr>
          </a:p>
          <a:p>
            <a:pPr marL="442912" lvl="0" indent="-404812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Arial"/>
              <a:buChar char="❑"/>
            </a:pPr>
            <a:r>
              <a:rPr lang="cs-CZ" sz="2200" b="1" dirty="0">
                <a:solidFill>
                  <a:srgbClr val="111111"/>
                </a:solidFill>
              </a:rPr>
              <a:t>EBSCO </a:t>
            </a:r>
            <a:r>
              <a:rPr lang="cs-CZ" sz="2200" b="1" dirty="0" err="1">
                <a:solidFill>
                  <a:srgbClr val="111111"/>
                </a:solidFill>
              </a:rPr>
              <a:t>eBook</a:t>
            </a:r>
            <a:r>
              <a:rPr lang="cs-CZ" sz="2200" b="1" dirty="0">
                <a:solidFill>
                  <a:srgbClr val="111111"/>
                </a:solidFill>
              </a:rPr>
              <a:t> </a:t>
            </a:r>
            <a:r>
              <a:rPr lang="cs-CZ" sz="2200" b="1" dirty="0" err="1">
                <a:solidFill>
                  <a:srgbClr val="111111"/>
                </a:solidFill>
              </a:rPr>
              <a:t>Academic</a:t>
            </a:r>
            <a:r>
              <a:rPr lang="cs-CZ" sz="2200" b="1" dirty="0">
                <a:solidFill>
                  <a:srgbClr val="111111"/>
                </a:solidFill>
              </a:rPr>
              <a:t> </a:t>
            </a:r>
            <a:r>
              <a:rPr lang="cs-CZ" sz="2200" b="1" dirty="0" err="1">
                <a:solidFill>
                  <a:srgbClr val="111111"/>
                </a:solidFill>
              </a:rPr>
              <a:t>Collection</a:t>
            </a:r>
            <a:endParaRPr sz="2200" b="1" dirty="0">
              <a:solidFill>
                <a:srgbClr val="111111"/>
              </a:solidFill>
            </a:endParaRPr>
          </a:p>
          <a:p>
            <a:pPr marL="1128712" lvl="1" indent="-393700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Arial"/>
              <a:buChar char="❖"/>
            </a:pPr>
            <a:r>
              <a:rPr lang="cs-CZ" sz="2200" dirty="0">
                <a:solidFill>
                  <a:srgbClr val="111111"/>
                </a:solidFill>
              </a:rPr>
              <a:t>Multioborová databáze, více jak 180.000 e-knih</a:t>
            </a:r>
            <a:endParaRPr sz="2200" dirty="0">
              <a:solidFill>
                <a:srgbClr val="111111"/>
              </a:solidFill>
            </a:endParaRPr>
          </a:p>
          <a:p>
            <a:pPr marL="442912" lvl="0" indent="-404812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Arial"/>
              <a:buChar char="❑"/>
            </a:pPr>
            <a:r>
              <a:rPr lang="cs-CZ" sz="2200" b="1" dirty="0" err="1">
                <a:solidFill>
                  <a:srgbClr val="111111"/>
                </a:solidFill>
              </a:rPr>
              <a:t>Taylor</a:t>
            </a:r>
            <a:r>
              <a:rPr lang="cs-CZ" sz="2200" b="1" dirty="0">
                <a:solidFill>
                  <a:srgbClr val="111111"/>
                </a:solidFill>
              </a:rPr>
              <a:t> &amp; Francis</a:t>
            </a:r>
            <a:endParaRPr sz="2200" dirty="0">
              <a:solidFill>
                <a:srgbClr val="111111"/>
              </a:solidFill>
            </a:endParaRPr>
          </a:p>
          <a:p>
            <a:pPr marL="1128712" lvl="1" indent="-393700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Arial"/>
              <a:buChar char="❖"/>
            </a:pPr>
            <a:r>
              <a:rPr lang="cs-CZ" sz="2200" dirty="0">
                <a:solidFill>
                  <a:srgbClr val="111111"/>
                </a:solidFill>
              </a:rPr>
              <a:t>E-knihy zaměřené na mediální studia a žurnalistiku</a:t>
            </a:r>
            <a:endParaRPr sz="2200" dirty="0">
              <a:solidFill>
                <a:srgbClr val="111111"/>
              </a:solidFill>
            </a:endParaRPr>
          </a:p>
          <a:p>
            <a:pPr marL="442912" lvl="0" indent="-404812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Arial"/>
              <a:buChar char="❑"/>
            </a:pPr>
            <a:r>
              <a:rPr lang="cs-CZ" sz="2200" b="1" dirty="0" err="1">
                <a:solidFill>
                  <a:srgbClr val="111111"/>
                </a:solidFill>
              </a:rPr>
              <a:t>Sage</a:t>
            </a:r>
            <a:r>
              <a:rPr lang="cs-CZ" sz="2200" b="1" dirty="0">
                <a:solidFill>
                  <a:srgbClr val="111111"/>
                </a:solidFill>
              </a:rPr>
              <a:t> </a:t>
            </a:r>
            <a:r>
              <a:rPr lang="cs-CZ" sz="2200" b="1" dirty="0" err="1">
                <a:solidFill>
                  <a:srgbClr val="111111"/>
                </a:solidFill>
              </a:rPr>
              <a:t>Knowledge</a:t>
            </a:r>
            <a:endParaRPr sz="2200" b="1" dirty="0">
              <a:solidFill>
                <a:srgbClr val="111111"/>
              </a:solidFill>
            </a:endParaRPr>
          </a:p>
          <a:p>
            <a:pPr marL="1128712" lvl="1" indent="-393700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Arial"/>
              <a:buChar char="❖"/>
            </a:pPr>
            <a:r>
              <a:rPr lang="cs-CZ" sz="2200" dirty="0">
                <a:solidFill>
                  <a:srgbClr val="111111"/>
                </a:solidFill>
              </a:rPr>
              <a:t>Více než 1700 e-knih od vydavatele </a:t>
            </a:r>
            <a:r>
              <a:rPr lang="cs-CZ" sz="2200" dirty="0" err="1">
                <a:solidFill>
                  <a:srgbClr val="111111"/>
                </a:solidFill>
              </a:rPr>
              <a:t>Sage</a:t>
            </a:r>
            <a:r>
              <a:rPr lang="cs-CZ" sz="2200" dirty="0">
                <a:solidFill>
                  <a:srgbClr val="111111"/>
                </a:solidFill>
              </a:rPr>
              <a:t> </a:t>
            </a:r>
            <a:r>
              <a:rPr lang="cs-CZ" sz="2200" dirty="0" err="1">
                <a:solidFill>
                  <a:srgbClr val="111111"/>
                </a:solidFill>
              </a:rPr>
              <a:t>Publications</a:t>
            </a:r>
            <a:endParaRPr lang="cs-CZ" sz="2200" dirty="0">
              <a:solidFill>
                <a:srgbClr val="111111"/>
              </a:solidFill>
            </a:endParaRPr>
          </a:p>
          <a:p>
            <a:pPr marL="442912" lvl="0" indent="-442912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3000"/>
              <a:buFont typeface="Arial"/>
              <a:buChar char="❑"/>
            </a:pPr>
            <a:r>
              <a:rPr lang="cs-CZ" sz="2200" b="1" dirty="0">
                <a:solidFill>
                  <a:srgbClr val="111111"/>
                </a:solidFill>
              </a:rPr>
              <a:t>Gale </a:t>
            </a:r>
            <a:r>
              <a:rPr lang="cs-CZ" sz="2200" b="1" dirty="0" err="1">
                <a:solidFill>
                  <a:srgbClr val="111111"/>
                </a:solidFill>
              </a:rPr>
              <a:t>Virtual</a:t>
            </a:r>
            <a:r>
              <a:rPr lang="cs-CZ" sz="2200" b="1" dirty="0">
                <a:solidFill>
                  <a:srgbClr val="111111"/>
                </a:solidFill>
              </a:rPr>
              <a:t> Reference </a:t>
            </a:r>
            <a:r>
              <a:rPr lang="cs-CZ" sz="2200" b="1" dirty="0" err="1">
                <a:solidFill>
                  <a:srgbClr val="111111"/>
                </a:solidFill>
              </a:rPr>
              <a:t>Library</a:t>
            </a:r>
            <a:endParaRPr lang="cs-CZ" sz="2200" b="1" dirty="0">
              <a:solidFill>
                <a:srgbClr val="111111"/>
              </a:solidFill>
            </a:endParaRPr>
          </a:p>
          <a:p>
            <a:pPr marL="1128712" lvl="1" indent="-419100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3000"/>
              <a:buFont typeface="Arial"/>
              <a:buChar char="❖"/>
            </a:pPr>
            <a:r>
              <a:rPr lang="cs-CZ" sz="2200" dirty="0">
                <a:solidFill>
                  <a:srgbClr val="111111"/>
                </a:solidFill>
              </a:rPr>
              <a:t>Multioborová databáze, cca 40 e-knih</a:t>
            </a:r>
          </a:p>
          <a:p>
            <a:pPr marL="442912" lvl="0" indent="-442912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3000"/>
              <a:buFont typeface="Arial"/>
              <a:buChar char="❑"/>
            </a:pPr>
            <a:r>
              <a:rPr lang="cs-CZ" sz="2200" b="1" dirty="0" err="1">
                <a:solidFill>
                  <a:srgbClr val="111111"/>
                </a:solidFill>
              </a:rPr>
              <a:t>Bookport</a:t>
            </a:r>
            <a:endParaRPr lang="cs-CZ" sz="2200" dirty="0">
              <a:solidFill>
                <a:srgbClr val="111111"/>
              </a:solidFill>
            </a:endParaRPr>
          </a:p>
          <a:p>
            <a:pPr marL="1128712" lvl="1" indent="-419100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3000"/>
              <a:buFont typeface="Arial"/>
              <a:buChar char="❖"/>
            </a:pPr>
            <a:r>
              <a:rPr lang="cs-CZ" sz="2200" dirty="0">
                <a:solidFill>
                  <a:srgbClr val="111111"/>
                </a:solidFill>
              </a:rPr>
              <a:t>Online knihovna e-knih v češtině nakl. </a:t>
            </a:r>
            <a:r>
              <a:rPr lang="cs-CZ" sz="2200" dirty="0" err="1">
                <a:solidFill>
                  <a:srgbClr val="111111"/>
                </a:solidFill>
              </a:rPr>
              <a:t>Grada</a:t>
            </a:r>
            <a:r>
              <a:rPr lang="cs-CZ" sz="2200" dirty="0">
                <a:solidFill>
                  <a:srgbClr val="111111"/>
                </a:solidFill>
              </a:rPr>
              <a:t>, Portál, Jota a další</a:t>
            </a:r>
            <a:endParaRPr lang="cs-CZ" sz="2200" b="1" dirty="0">
              <a:solidFill>
                <a:srgbClr val="111111"/>
              </a:solidFill>
            </a:endParaRPr>
          </a:p>
          <a:p>
            <a:pPr marL="1128712" lvl="1" indent="-419100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3000"/>
              <a:buFont typeface="Arial"/>
              <a:buChar char="❖"/>
            </a:pPr>
            <a:endParaRPr lang="cs-CZ" sz="2400" dirty="0">
              <a:solidFill>
                <a:srgbClr val="111111"/>
              </a:solidFill>
            </a:endParaRPr>
          </a:p>
          <a:p>
            <a:pPr marL="1128712" lvl="1" indent="-419100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3000"/>
              <a:buFont typeface="Arial"/>
              <a:buChar char="❖"/>
            </a:pPr>
            <a:endParaRPr lang="cs-CZ" sz="2400" dirty="0">
              <a:solidFill>
                <a:srgbClr val="111111"/>
              </a:solidFill>
            </a:endParaRPr>
          </a:p>
          <a:p>
            <a:pPr marL="735012" lvl="1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endParaRPr lang="cs-CZ" sz="2400" dirty="0">
              <a:solidFill>
                <a:srgbClr val="111111"/>
              </a:solidFill>
            </a:endParaRPr>
          </a:p>
          <a:p>
            <a:pPr marL="735012" lvl="1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endParaRPr lang="cs-CZ" sz="2400" dirty="0">
              <a:solidFill>
                <a:srgbClr val="111111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613c9f9505_0_102"/>
          <p:cNvSpPr txBox="1">
            <a:spLocks noGrp="1"/>
          </p:cNvSpPr>
          <p:nvPr>
            <p:ph type="title"/>
          </p:nvPr>
        </p:nvSpPr>
        <p:spPr>
          <a:xfrm>
            <a:off x="282925" y="571825"/>
            <a:ext cx="91440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4000" b="1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Literatura</a:t>
            </a:r>
            <a:endParaRPr sz="4000"/>
          </a:p>
        </p:txBody>
      </p:sp>
      <p:sp>
        <p:nvSpPr>
          <p:cNvPr id="345" name="Google Shape;345;g613c9f9505_0_102"/>
          <p:cNvSpPr txBox="1"/>
          <p:nvPr/>
        </p:nvSpPr>
        <p:spPr>
          <a:xfrm>
            <a:off x="282925" y="1659125"/>
            <a:ext cx="8403875" cy="3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just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00"/>
              <a:buChar char="❑"/>
            </a:pPr>
            <a:r>
              <a:rPr lang="cs-CZ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STEINEROVÁ, Jela, Mirka GREŠKOVÁ, Jana ILAVSKÁ. </a:t>
            </a:r>
            <a:r>
              <a:rPr lang="cs-CZ" sz="2400" i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Informačné</a:t>
            </a:r>
            <a:r>
              <a:rPr lang="cs-CZ" sz="2400" i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i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stratégie</a:t>
            </a:r>
            <a:r>
              <a:rPr lang="cs-CZ" sz="2400" i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cs-CZ" sz="2400" i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elektronickom</a:t>
            </a:r>
            <a:r>
              <a:rPr lang="cs-CZ" sz="2400" i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i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prostredí</a:t>
            </a:r>
            <a:r>
              <a:rPr lang="cs-CZ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1. vyd. Bratislava: Univerzita Komenského v Bratislavě, 2010, 190 s. ISBN 9788022328487.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18542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8100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00"/>
              <a:buChar char="❑"/>
            </a:pPr>
            <a:r>
              <a:rPr lang="cs-CZ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Informace z portálu ezdroje.muni.cz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2400" i="0" u="none" strike="noStrike" cap="none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g609c77370a_1_23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g609c77370a_1_235"/>
          <p:cNvSpPr txBox="1"/>
          <p:nvPr/>
        </p:nvSpPr>
        <p:spPr>
          <a:xfrm>
            <a:off x="858525" y="2197425"/>
            <a:ext cx="7471200" cy="34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10"/>
              <a:buFont typeface="Tahoma"/>
              <a:buNone/>
            </a:pPr>
            <a:r>
              <a:rPr lang="cs-CZ" sz="5310" b="1" dirty="0">
                <a:solidFill>
                  <a:schemeClr val="lt1"/>
                </a:solidFill>
              </a:rPr>
              <a:t>Zadání 2. praktického úkolu</a:t>
            </a:r>
            <a:endParaRPr sz="5310" b="1" dirty="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endParaRPr sz="7200" b="1" dirty="0">
              <a:solidFill>
                <a:srgbClr val="FFFFFF"/>
              </a:solidFill>
            </a:endParaRPr>
          </a:p>
        </p:txBody>
      </p:sp>
      <p:pic>
        <p:nvPicPr>
          <p:cNvPr id="4" name="Google Shape;88;p1">
            <a:extLst>
              <a:ext uri="{FF2B5EF4-FFF2-40B4-BE49-F238E27FC236}">
                <a16:creationId xmlns:a16="http://schemas.microsoft.com/office/drawing/2014/main" id="{94CEAA75-26E5-4907-9C68-442BD70CA85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42"/>
            <a:ext cx="9144000" cy="68577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59;g609c77370a_1_242">
            <a:extLst>
              <a:ext uri="{FF2B5EF4-FFF2-40B4-BE49-F238E27FC236}">
                <a16:creationId xmlns:a16="http://schemas.microsoft.com/office/drawing/2014/main" id="{18503148-A911-472A-99CA-AC93331BAB76}"/>
              </a:ext>
            </a:extLst>
          </p:cNvPr>
          <p:cNvSpPr txBox="1"/>
          <p:nvPr/>
        </p:nvSpPr>
        <p:spPr>
          <a:xfrm>
            <a:off x="-19525" y="2226935"/>
            <a:ext cx="91440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b="1" dirty="0">
                <a:solidFill>
                  <a:srgbClr val="0000DC"/>
                </a:solidFill>
              </a:rPr>
              <a:t>Děkujeme vám za pozornost</a:t>
            </a:r>
            <a:endParaRPr sz="4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460;g609c77370a_1_242">
            <a:extLst>
              <a:ext uri="{FF2B5EF4-FFF2-40B4-BE49-F238E27FC236}">
                <a16:creationId xmlns:a16="http://schemas.microsoft.com/office/drawing/2014/main" id="{F9A9EAF9-31AF-4579-8842-763DB838C1B4}"/>
              </a:ext>
            </a:extLst>
          </p:cNvPr>
          <p:cNvSpPr txBox="1"/>
          <p:nvPr/>
        </p:nvSpPr>
        <p:spPr>
          <a:xfrm>
            <a:off x="19825" y="3259306"/>
            <a:ext cx="9144000" cy="11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cs-CZ" sz="3000" b="1" i="0" u="none" strike="noStrike" cap="none" dirty="0">
                <a:solidFill>
                  <a:srgbClr val="0000CC"/>
                </a:solidFill>
              </a:rPr>
              <a:t>Ing. Martina Nedomová, </a:t>
            </a:r>
            <a:r>
              <a:rPr lang="cs-CZ" sz="3000" b="1" i="0" u="none" strike="noStrike" cap="none" dirty="0" err="1">
                <a:solidFill>
                  <a:srgbClr val="0000CC"/>
                </a:solidFill>
              </a:rPr>
              <a:t>DiS</a:t>
            </a:r>
            <a:r>
              <a:rPr lang="cs-CZ" sz="3000" b="1" i="0" u="none" strike="noStrike" cap="none" dirty="0">
                <a:solidFill>
                  <a:srgbClr val="0000CC"/>
                </a:solidFill>
              </a:rPr>
              <a:t>.</a:t>
            </a:r>
            <a:endParaRPr sz="3000" i="0" u="none" strike="noStrike" cap="none" dirty="0">
              <a:solidFill>
                <a:srgbClr val="0000CC"/>
              </a:solidFill>
            </a:endParaRPr>
          </a:p>
          <a:p>
            <a:pPr marL="342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lang="cs-CZ" sz="2800" b="1" i="0" u="sng" strike="noStrike" cap="none" dirty="0">
              <a:solidFill>
                <a:srgbClr val="0000CC"/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2400" b="1" i="0" u="none" strike="noStrike" cap="none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cs-CZ" sz="2400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nedomova</a:t>
            </a:r>
            <a:r>
              <a:rPr lang="cs-CZ" sz="2400" b="1" i="0" u="sng" strike="noStrike" cap="none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@fss.muni.cz</a:t>
            </a:r>
            <a:endParaRPr lang="cs-CZ" sz="2400" i="0" u="none" strike="noStrike" cap="none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i="0" u="none" strike="noStrike" cap="none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613ab93460_0_13"/>
          <p:cNvSpPr txBox="1"/>
          <p:nvPr/>
        </p:nvSpPr>
        <p:spPr>
          <a:xfrm>
            <a:off x="414475" y="459575"/>
            <a:ext cx="8880900" cy="45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462"/>
              </a:spcBef>
              <a:spcAft>
                <a:spcPts val="0"/>
              </a:spcAft>
              <a:buClr>
                <a:srgbClr val="000000"/>
              </a:buClr>
              <a:buSzPts val="2565"/>
              <a:buFont typeface="Arial"/>
              <a:buNone/>
            </a:pPr>
            <a:endParaRPr sz="2565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" name="Google Shape;124;g613ab93460_0_13" descr="ED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5875" y="1196975"/>
            <a:ext cx="4038600" cy="410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g613ab93460_0_13"/>
          <p:cNvSpPr txBox="1"/>
          <p:nvPr/>
        </p:nvSpPr>
        <p:spPr>
          <a:xfrm>
            <a:off x="1730725" y="5299075"/>
            <a:ext cx="5985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cs-CZ" sz="5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discovery.muni.cz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613ab93460_0_20"/>
          <p:cNvSpPr txBox="1"/>
          <p:nvPr/>
        </p:nvSpPr>
        <p:spPr>
          <a:xfrm>
            <a:off x="603681" y="571825"/>
            <a:ext cx="7827937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EBSCO </a:t>
            </a:r>
            <a:r>
              <a:rPr lang="cs-CZ" sz="4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Discovery</a:t>
            </a:r>
            <a:r>
              <a:rPr lang="cs-CZ" sz="4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4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Service</a:t>
            </a:r>
            <a:endParaRPr sz="4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32" name="Google Shape;132;g613ab93460_0_20"/>
          <p:cNvSpPr txBox="1"/>
          <p:nvPr/>
        </p:nvSpPr>
        <p:spPr>
          <a:xfrm>
            <a:off x="414475" y="2137050"/>
            <a:ext cx="8017144" cy="3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❑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Na základě jednoho vyhledávacího  dotazu umožňuje prohledávat více zdrojů současně v rámci jednoho rozhraní</a:t>
            </a: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1397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❑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Podpora vzdáleného přístupu</a:t>
            </a: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1397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❑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Producent fa EBSCO</a:t>
            </a: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2E4E1B0-9B43-4B58-94B1-6BACB7A02F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06" r="679" b="3786"/>
          <a:stretch/>
        </p:blipFill>
        <p:spPr>
          <a:xfrm>
            <a:off x="62143" y="260573"/>
            <a:ext cx="9081857" cy="534255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B43D56B4-C687-4C2A-A094-BA0E548ED6E8}"/>
              </a:ext>
            </a:extLst>
          </p:cNvPr>
          <p:cNvSpPr/>
          <p:nvPr/>
        </p:nvSpPr>
        <p:spPr>
          <a:xfrm>
            <a:off x="2938658" y="1475494"/>
            <a:ext cx="1664413" cy="30822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6D319EA-9E72-471B-B79D-16A649E02E43}"/>
              </a:ext>
            </a:extLst>
          </p:cNvPr>
          <p:cNvSpPr txBox="1"/>
          <p:nvPr/>
        </p:nvSpPr>
        <p:spPr>
          <a:xfrm>
            <a:off x="2547255" y="4315454"/>
            <a:ext cx="4049486" cy="5232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Základní vyhledávání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E5952E7-B041-4AD0-B0C7-108F6288BE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33" r="1429" b="5102"/>
          <a:stretch/>
        </p:blipFill>
        <p:spPr>
          <a:xfrm>
            <a:off x="-1" y="0"/>
            <a:ext cx="9144001" cy="428275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4154268-6AFC-4FBD-BDC2-3B2AEF77E8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14" r="4489" b="4921"/>
          <a:stretch/>
        </p:blipFill>
        <p:spPr>
          <a:xfrm>
            <a:off x="2500604" y="3783205"/>
            <a:ext cx="6568751" cy="307479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DF923F9-A0D8-4846-90C0-5D27D6265C75}"/>
              </a:ext>
            </a:extLst>
          </p:cNvPr>
          <p:cNvSpPr txBox="1"/>
          <p:nvPr/>
        </p:nvSpPr>
        <p:spPr>
          <a:xfrm>
            <a:off x="5738326" y="780521"/>
            <a:ext cx="3135085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Rozšířené vyhledávání</a:t>
            </a:r>
          </a:p>
        </p:txBody>
      </p:sp>
    </p:spTree>
    <p:extLst>
      <p:ext uri="{BB962C8B-B14F-4D97-AF65-F5344CB8AC3E}">
        <p14:creationId xmlns:p14="http://schemas.microsoft.com/office/powerpoint/2010/main" val="308672849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496D02917F9394CB82D798B4AB954B1" ma:contentTypeVersion="13" ma:contentTypeDescription="Vytvoří nový dokument" ma:contentTypeScope="" ma:versionID="d2793d5e7a7e31b9c730d6a98e35fa75">
  <xsd:schema xmlns:xsd="http://www.w3.org/2001/XMLSchema" xmlns:xs="http://www.w3.org/2001/XMLSchema" xmlns:p="http://schemas.microsoft.com/office/2006/metadata/properties" xmlns:ns3="9760918a-8e2c-472e-aaca-b785e18a223b" xmlns:ns4="dcbe863f-a8b4-4616-855d-8d3fff3c62bf" targetNamespace="http://schemas.microsoft.com/office/2006/metadata/properties" ma:root="true" ma:fieldsID="3c8f6c0ab30a791defe0890a592943de" ns3:_="" ns4:_="">
    <xsd:import namespace="9760918a-8e2c-472e-aaca-b785e18a223b"/>
    <xsd:import namespace="dcbe863f-a8b4-4616-855d-8d3fff3c62b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OCR" minOccurs="0"/>
                <xsd:element ref="ns4:MediaServiceLoca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60918a-8e2c-472e-aaca-b785e18a223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odnota hash upozornění na sdílení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be863f-a8b4-4616-855d-8d3fff3c62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9E0D193-118F-42EF-8BF9-190889E7D6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60918a-8e2c-472e-aaca-b785e18a223b"/>
    <ds:schemaRef ds:uri="dcbe863f-a8b4-4616-855d-8d3fff3c62b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B1BCE7D-3268-465B-A662-CF5B8F9710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B4DCA35-0068-49C3-8F6C-4BE530622AD4}">
  <ds:schemaRefs>
    <ds:schemaRef ds:uri="http://schemas.microsoft.com/office/2006/documentManagement/types"/>
    <ds:schemaRef ds:uri="dcbe863f-a8b4-4616-855d-8d3fff3c62bf"/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purl.org/dc/elements/1.1/"/>
    <ds:schemaRef ds:uri="9760918a-8e2c-472e-aaca-b785e18a223b"/>
    <ds:schemaRef ds:uri="http://purl.org/dc/terms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2697</TotalTime>
  <Words>984</Words>
  <Application>Microsoft Office PowerPoint</Application>
  <PresentationFormat>Předvádění na obrazovce (4:3)</PresentationFormat>
  <Paragraphs>185</Paragraphs>
  <Slides>52</Slides>
  <Notes>29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59" baseType="lpstr">
      <vt:lpstr>Arial</vt:lpstr>
      <vt:lpstr>Calibri</vt:lpstr>
      <vt:lpstr>Noto Sans Symbols</vt:lpstr>
      <vt:lpstr>Tahoma</vt:lpstr>
      <vt:lpstr>Verdana</vt:lpstr>
      <vt:lpstr>Wingdings</vt:lpstr>
      <vt:lpstr>Motiv Office</vt:lpstr>
      <vt:lpstr>Základy práce s informačními zdroji pro studenty SPR</vt:lpstr>
      <vt:lpstr>Práce EIZ II. - osnova lekce</vt:lpstr>
      <vt:lpstr>Nový web knihovny FSS MU</vt:lpstr>
      <vt:lpstr>Zkušební přístup do BBC Monitoring  v listopadu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Seznam dostupných časopisů a knih na MU </vt:lpstr>
      <vt:lpstr>Seznam dostupných časopisů a knih na MU – ukázka časopis</vt:lpstr>
      <vt:lpstr> Seznam dostupných časopisů a knih na MU </vt:lpstr>
      <vt:lpstr>Seznam dostupných časopisů a knih na MU – prolinkování do databáze Ebsco - SocINDEX with Full Text</vt:lpstr>
      <vt:lpstr> Seznam dostupných časopisů a knih na MU – ukázka kniha </vt:lpstr>
      <vt:lpstr> Seznam dostupných časopisů a knih  na MU - - prolinkování do databáze Sage knowledge </vt:lpstr>
      <vt:lpstr>Prezentace aplikace PowerPoint</vt:lpstr>
      <vt:lpstr>Prezentace aplikace PowerPoint</vt:lpstr>
      <vt:lpstr>Prezentace aplikace PowerPoint</vt:lpstr>
      <vt:lpstr>Prezentace aplikace PowerPoint</vt:lpstr>
      <vt:lpstr>EBSCO Ebook Academic Collection –zobrazení konkrétního titulu</vt:lpstr>
      <vt:lpstr>Prezentace aplikace PowerPoint</vt:lpstr>
      <vt:lpstr>Prezentace aplikace PowerPoint</vt:lpstr>
      <vt:lpstr>Prezentace aplikace PowerPoint</vt:lpstr>
      <vt:lpstr>Sage Knowledge</vt:lpstr>
      <vt:lpstr>Prezentace aplikace PowerPoint</vt:lpstr>
      <vt:lpstr>Prezentace aplikace PowerPoint</vt:lpstr>
      <vt:lpstr>Prezentace aplikace PowerPoint</vt:lpstr>
      <vt:lpstr>Prezentace aplikace PowerPoint</vt:lpstr>
      <vt:lpstr>Bookport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De Gruyter eBooks – kolekce Social Sciences &amp; Humanities</vt:lpstr>
      <vt:lpstr>De Gruyter eBooks</vt:lpstr>
      <vt:lpstr>Gale Virtual Reference Library</vt:lpstr>
      <vt:lpstr>Prezentace aplikace PowerPoint</vt:lpstr>
      <vt:lpstr>Kde hledat knihy </vt:lpstr>
      <vt:lpstr>Tip na e-knihu </vt:lpstr>
      <vt:lpstr>Prezentace aplikace PowerPoint</vt:lpstr>
      <vt:lpstr>Prezentace aplikace PowerPoint</vt:lpstr>
      <vt:lpstr>Prezentace aplikace PowerPoint</vt:lpstr>
      <vt:lpstr>EBSCO Discovery Service</vt:lpstr>
      <vt:lpstr>Prezentace aplikace PowerPoint</vt:lpstr>
      <vt:lpstr>Literatura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práce s informačními zdroji pro bakalářské studenty ZUR</dc:title>
  <dc:creator>Aneta Pilátová</dc:creator>
  <cp:lastModifiedBy>Martina Nedomová</cp:lastModifiedBy>
  <cp:revision>99</cp:revision>
  <dcterms:created xsi:type="dcterms:W3CDTF">2019-07-22T10:37:01Z</dcterms:created>
  <dcterms:modified xsi:type="dcterms:W3CDTF">2021-11-04T14:32:29Z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0x010100C496D02917F9394CB82D798B4AB954B1</vt:lpwstr>
  </property>
</Properties>
</file>