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16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DA9BAB-1BE5-425B-9954-F993E75B5931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B1B30D3-650B-45BB-85AB-48B4CC38860C}">
      <dgm:prSet/>
      <dgm:spPr/>
      <dgm:t>
        <a:bodyPr/>
        <a:lstStyle/>
        <a:p>
          <a:r>
            <a:rPr lang="cs-CZ"/>
            <a:t>Při formulaci PROČ je nutné, aby bylo:</a:t>
          </a:r>
          <a:endParaRPr lang="en-US"/>
        </a:p>
      </dgm:t>
    </dgm:pt>
    <dgm:pt modelId="{16B54B32-9FCD-4E5F-A4BA-B17329063057}" type="parTrans" cxnId="{01AB80D4-9EEC-430E-B4FD-485E51182C01}">
      <dgm:prSet/>
      <dgm:spPr/>
      <dgm:t>
        <a:bodyPr/>
        <a:lstStyle/>
        <a:p>
          <a:endParaRPr lang="en-US"/>
        </a:p>
      </dgm:t>
    </dgm:pt>
    <dgm:pt modelId="{3DCDAD91-69A7-437E-BF42-1B9C82E2E51E}" type="sibTrans" cxnId="{01AB80D4-9EEC-430E-B4FD-485E51182C01}">
      <dgm:prSet/>
      <dgm:spPr/>
      <dgm:t>
        <a:bodyPr/>
        <a:lstStyle/>
        <a:p>
          <a:endParaRPr lang="en-US"/>
        </a:p>
      </dgm:t>
    </dgm:pt>
    <dgm:pt modelId="{BC139E1F-123B-47A0-86BE-FB6449A7247B}">
      <dgm:prSet/>
      <dgm:spPr/>
      <dgm:t>
        <a:bodyPr/>
        <a:lstStyle/>
        <a:p>
          <a:r>
            <a:rPr lang="cs-CZ"/>
            <a:t>- stručné a jednoduché,</a:t>
          </a:r>
          <a:endParaRPr lang="en-US"/>
        </a:p>
      </dgm:t>
    </dgm:pt>
    <dgm:pt modelId="{53403D52-365E-4BE7-A3C0-07DDB7BA9EC7}" type="parTrans" cxnId="{209DDB44-D08D-4142-8DBA-DDCCB28A378C}">
      <dgm:prSet/>
      <dgm:spPr/>
      <dgm:t>
        <a:bodyPr/>
        <a:lstStyle/>
        <a:p>
          <a:endParaRPr lang="en-US"/>
        </a:p>
      </dgm:t>
    </dgm:pt>
    <dgm:pt modelId="{BD962004-B9F1-43F2-B95C-7E84BB212FC1}" type="sibTrans" cxnId="{209DDB44-D08D-4142-8DBA-DDCCB28A378C}">
      <dgm:prSet/>
      <dgm:spPr/>
      <dgm:t>
        <a:bodyPr/>
        <a:lstStyle/>
        <a:p>
          <a:endParaRPr lang="en-US"/>
        </a:p>
      </dgm:t>
    </dgm:pt>
    <dgm:pt modelId="{3D0C8D3D-D912-4A8B-A7DE-720255BB5950}">
      <dgm:prSet/>
      <dgm:spPr/>
      <dgm:t>
        <a:bodyPr/>
        <a:lstStyle/>
        <a:p>
          <a:r>
            <a:rPr lang="cs-CZ"/>
            <a:t>- zahrnovalo určitou aktivitu,</a:t>
          </a:r>
          <a:endParaRPr lang="en-US"/>
        </a:p>
      </dgm:t>
    </dgm:pt>
    <dgm:pt modelId="{39E581FA-2B75-41A5-924D-A52FC8F02ED2}" type="parTrans" cxnId="{848A4F2F-3AF2-410F-BEB6-51DAA40A70FB}">
      <dgm:prSet/>
      <dgm:spPr/>
      <dgm:t>
        <a:bodyPr/>
        <a:lstStyle/>
        <a:p>
          <a:endParaRPr lang="en-US"/>
        </a:p>
      </dgm:t>
    </dgm:pt>
    <dgm:pt modelId="{4693E9E6-6199-41A0-AE55-D46EF38F3D25}" type="sibTrans" cxnId="{848A4F2F-3AF2-410F-BEB6-51DAA40A70FB}">
      <dgm:prSet/>
      <dgm:spPr/>
      <dgm:t>
        <a:bodyPr/>
        <a:lstStyle/>
        <a:p>
          <a:endParaRPr lang="en-US"/>
        </a:p>
      </dgm:t>
    </dgm:pt>
    <dgm:pt modelId="{3487C3E2-320A-41F4-A588-75E0BDAE9BF7}">
      <dgm:prSet/>
      <dgm:spPr/>
      <dgm:t>
        <a:bodyPr/>
        <a:lstStyle/>
        <a:p>
          <a:r>
            <a:rPr lang="cs-CZ"/>
            <a:t>- obsahovalo účinky pro ostatní</a:t>
          </a:r>
          <a:endParaRPr lang="en-US"/>
        </a:p>
      </dgm:t>
    </dgm:pt>
    <dgm:pt modelId="{BC97A193-30E6-4422-A63C-AECB593E8088}" type="parTrans" cxnId="{080D79C9-0190-4762-BF40-73A38122FBB2}">
      <dgm:prSet/>
      <dgm:spPr/>
      <dgm:t>
        <a:bodyPr/>
        <a:lstStyle/>
        <a:p>
          <a:endParaRPr lang="en-US"/>
        </a:p>
      </dgm:t>
    </dgm:pt>
    <dgm:pt modelId="{669217F1-8384-4200-B4A2-C85421660511}" type="sibTrans" cxnId="{080D79C9-0190-4762-BF40-73A38122FBB2}">
      <dgm:prSet/>
      <dgm:spPr/>
      <dgm:t>
        <a:bodyPr/>
        <a:lstStyle/>
        <a:p>
          <a:endParaRPr lang="en-US"/>
        </a:p>
      </dgm:t>
    </dgm:pt>
    <dgm:pt modelId="{0B703C64-68A5-42FC-96F7-7A9438361036}">
      <dgm:prSet/>
      <dgm:spPr/>
      <dgm:t>
        <a:bodyPr/>
        <a:lstStyle/>
        <a:p>
          <a:r>
            <a:rPr lang="cs-CZ"/>
            <a:t>- bylo formulováno slovy, která s vámi rezonují. </a:t>
          </a:r>
          <a:endParaRPr lang="en-US"/>
        </a:p>
      </dgm:t>
    </dgm:pt>
    <dgm:pt modelId="{01ACC878-2017-46BB-A942-D38DFBC8D787}" type="parTrans" cxnId="{4D5920F0-4B4C-4CAE-9CFA-9941822A5B59}">
      <dgm:prSet/>
      <dgm:spPr/>
      <dgm:t>
        <a:bodyPr/>
        <a:lstStyle/>
        <a:p>
          <a:endParaRPr lang="en-US"/>
        </a:p>
      </dgm:t>
    </dgm:pt>
    <dgm:pt modelId="{5F8439AE-4D96-46C0-AC60-B4EA8DC3A469}" type="sibTrans" cxnId="{4D5920F0-4B4C-4CAE-9CFA-9941822A5B59}">
      <dgm:prSet/>
      <dgm:spPr/>
      <dgm:t>
        <a:bodyPr/>
        <a:lstStyle/>
        <a:p>
          <a:endParaRPr lang="en-US"/>
        </a:p>
      </dgm:t>
    </dgm:pt>
    <dgm:pt modelId="{D1715DF6-4209-4687-B048-33956BBA4609}">
      <dgm:prSet/>
      <dgm:spPr/>
      <dgm:t>
        <a:bodyPr/>
        <a:lstStyle/>
        <a:p>
          <a:r>
            <a:rPr lang="cs-CZ" dirty="0"/>
            <a:t>Chci -------------------------, aby ………………………… .</a:t>
          </a:r>
          <a:endParaRPr lang="en-US" dirty="0"/>
        </a:p>
      </dgm:t>
    </dgm:pt>
    <dgm:pt modelId="{534B78B3-C0C7-4AE6-855C-D24C79084DD0}" type="parTrans" cxnId="{D7600ED4-403F-4E33-802F-81637E77DF69}">
      <dgm:prSet/>
      <dgm:spPr/>
      <dgm:t>
        <a:bodyPr/>
        <a:lstStyle/>
        <a:p>
          <a:endParaRPr lang="en-US"/>
        </a:p>
      </dgm:t>
    </dgm:pt>
    <dgm:pt modelId="{9572613D-0BCD-422F-BFBF-21598B3DFC04}" type="sibTrans" cxnId="{D7600ED4-403F-4E33-802F-81637E77DF69}">
      <dgm:prSet/>
      <dgm:spPr/>
      <dgm:t>
        <a:bodyPr/>
        <a:lstStyle/>
        <a:p>
          <a:endParaRPr lang="en-US"/>
        </a:p>
      </dgm:t>
    </dgm:pt>
    <dgm:pt modelId="{2AB23182-A8E4-46F8-853B-E354C1CDE64F}">
      <dgm:prSet/>
      <dgm:spPr/>
      <dgm:t>
        <a:bodyPr/>
        <a:lstStyle/>
        <a:p>
          <a:r>
            <a:rPr lang="cs-CZ"/>
            <a:t>První mezera představuje váš příspěvek pro život druhých. Druhá mezera představuje význam či dopad vašeho příspěvku. </a:t>
          </a:r>
          <a:endParaRPr lang="en-US"/>
        </a:p>
      </dgm:t>
    </dgm:pt>
    <dgm:pt modelId="{C51874D1-706B-445B-913F-52AB0EE19C93}" type="parTrans" cxnId="{7127E8BD-725B-4A96-B00A-54B511B6D43E}">
      <dgm:prSet/>
      <dgm:spPr/>
      <dgm:t>
        <a:bodyPr/>
        <a:lstStyle/>
        <a:p>
          <a:endParaRPr lang="en-US"/>
        </a:p>
      </dgm:t>
    </dgm:pt>
    <dgm:pt modelId="{E60F64AF-7E32-4215-A52E-452DC48D46B8}" type="sibTrans" cxnId="{7127E8BD-725B-4A96-B00A-54B511B6D43E}">
      <dgm:prSet/>
      <dgm:spPr/>
      <dgm:t>
        <a:bodyPr/>
        <a:lstStyle/>
        <a:p>
          <a:endParaRPr lang="en-US"/>
        </a:p>
      </dgm:t>
    </dgm:pt>
    <dgm:pt modelId="{1E733340-EAE5-4D15-B95D-2E6783AC4F70}" type="pres">
      <dgm:prSet presAssocID="{34DA9BAB-1BE5-425B-9954-F993E75B5931}" presName="Name0" presStyleCnt="0">
        <dgm:presLayoutVars>
          <dgm:dir/>
          <dgm:animLvl val="lvl"/>
          <dgm:resizeHandles val="exact"/>
        </dgm:presLayoutVars>
      </dgm:prSet>
      <dgm:spPr/>
    </dgm:pt>
    <dgm:pt modelId="{804D9239-EF78-4B91-B0CE-DFDBBBE3981E}" type="pres">
      <dgm:prSet presAssocID="{2AB23182-A8E4-46F8-853B-E354C1CDE64F}" presName="boxAndChildren" presStyleCnt="0"/>
      <dgm:spPr/>
    </dgm:pt>
    <dgm:pt modelId="{A7B7970A-7266-4AF0-8587-017B1D2889CC}" type="pres">
      <dgm:prSet presAssocID="{2AB23182-A8E4-46F8-853B-E354C1CDE64F}" presName="parentTextBox" presStyleLbl="node1" presStyleIdx="0" presStyleCnt="3"/>
      <dgm:spPr/>
    </dgm:pt>
    <dgm:pt modelId="{1E34AEE4-C905-4726-B573-BBD47FFFA915}" type="pres">
      <dgm:prSet presAssocID="{9572613D-0BCD-422F-BFBF-21598B3DFC04}" presName="sp" presStyleCnt="0"/>
      <dgm:spPr/>
    </dgm:pt>
    <dgm:pt modelId="{160CDDC6-2C6E-40E5-B5DE-AFDFA9F6F805}" type="pres">
      <dgm:prSet presAssocID="{D1715DF6-4209-4687-B048-33956BBA4609}" presName="arrowAndChildren" presStyleCnt="0"/>
      <dgm:spPr/>
    </dgm:pt>
    <dgm:pt modelId="{668B94AC-DBE1-4453-BAF2-DE330A6BAFD4}" type="pres">
      <dgm:prSet presAssocID="{D1715DF6-4209-4687-B048-33956BBA4609}" presName="parentTextArrow" presStyleLbl="node1" presStyleIdx="1" presStyleCnt="3"/>
      <dgm:spPr/>
    </dgm:pt>
    <dgm:pt modelId="{977C7666-CD16-4AFA-B026-3E3C28C983D0}" type="pres">
      <dgm:prSet presAssocID="{3DCDAD91-69A7-437E-BF42-1B9C82E2E51E}" presName="sp" presStyleCnt="0"/>
      <dgm:spPr/>
    </dgm:pt>
    <dgm:pt modelId="{CF03E487-64EF-4295-8D74-C8381627B4C7}" type="pres">
      <dgm:prSet presAssocID="{EB1B30D3-650B-45BB-85AB-48B4CC38860C}" presName="arrowAndChildren" presStyleCnt="0"/>
      <dgm:spPr/>
    </dgm:pt>
    <dgm:pt modelId="{F1BA9A2E-C4D9-42B6-B955-6C297FA12B5D}" type="pres">
      <dgm:prSet presAssocID="{EB1B30D3-650B-45BB-85AB-48B4CC38860C}" presName="parentTextArrow" presStyleLbl="node1" presStyleIdx="1" presStyleCnt="3"/>
      <dgm:spPr/>
    </dgm:pt>
    <dgm:pt modelId="{40661005-4566-4BA4-B40F-6DCD05AD5B61}" type="pres">
      <dgm:prSet presAssocID="{EB1B30D3-650B-45BB-85AB-48B4CC38860C}" presName="arrow" presStyleLbl="node1" presStyleIdx="2" presStyleCnt="3"/>
      <dgm:spPr/>
    </dgm:pt>
    <dgm:pt modelId="{A7F988F9-F9EA-4451-91B2-9D9220E1060C}" type="pres">
      <dgm:prSet presAssocID="{EB1B30D3-650B-45BB-85AB-48B4CC38860C}" presName="descendantArrow" presStyleCnt="0"/>
      <dgm:spPr/>
    </dgm:pt>
    <dgm:pt modelId="{44AF4316-5CA7-4AE9-BAA0-E682F19887F6}" type="pres">
      <dgm:prSet presAssocID="{BC139E1F-123B-47A0-86BE-FB6449A7247B}" presName="childTextArrow" presStyleLbl="fgAccFollowNode1" presStyleIdx="0" presStyleCnt="4">
        <dgm:presLayoutVars>
          <dgm:bulletEnabled val="1"/>
        </dgm:presLayoutVars>
      </dgm:prSet>
      <dgm:spPr/>
    </dgm:pt>
    <dgm:pt modelId="{1684A9AA-C9C0-412A-9FBD-5D28E496732D}" type="pres">
      <dgm:prSet presAssocID="{3D0C8D3D-D912-4A8B-A7DE-720255BB5950}" presName="childTextArrow" presStyleLbl="fgAccFollowNode1" presStyleIdx="1" presStyleCnt="4">
        <dgm:presLayoutVars>
          <dgm:bulletEnabled val="1"/>
        </dgm:presLayoutVars>
      </dgm:prSet>
      <dgm:spPr/>
    </dgm:pt>
    <dgm:pt modelId="{C7A36AE1-7D60-4554-94E2-1D7386F2369B}" type="pres">
      <dgm:prSet presAssocID="{3487C3E2-320A-41F4-A588-75E0BDAE9BF7}" presName="childTextArrow" presStyleLbl="fgAccFollowNode1" presStyleIdx="2" presStyleCnt="4">
        <dgm:presLayoutVars>
          <dgm:bulletEnabled val="1"/>
        </dgm:presLayoutVars>
      </dgm:prSet>
      <dgm:spPr/>
    </dgm:pt>
    <dgm:pt modelId="{33CE2351-98BD-4BFE-B953-0D77D93065A5}" type="pres">
      <dgm:prSet presAssocID="{0B703C64-68A5-42FC-96F7-7A9438361036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5A1A9809-EAA7-461B-B73E-0E570D2F9E40}" type="presOf" srcId="{D1715DF6-4209-4687-B048-33956BBA4609}" destId="{668B94AC-DBE1-4453-BAF2-DE330A6BAFD4}" srcOrd="0" destOrd="0" presId="urn:microsoft.com/office/officeart/2005/8/layout/process4"/>
    <dgm:cxn modelId="{83436511-42A1-4396-8772-52531E3E77F3}" type="presOf" srcId="{EB1B30D3-650B-45BB-85AB-48B4CC38860C}" destId="{40661005-4566-4BA4-B40F-6DCD05AD5B61}" srcOrd="1" destOrd="0" presId="urn:microsoft.com/office/officeart/2005/8/layout/process4"/>
    <dgm:cxn modelId="{848A4F2F-3AF2-410F-BEB6-51DAA40A70FB}" srcId="{EB1B30D3-650B-45BB-85AB-48B4CC38860C}" destId="{3D0C8D3D-D912-4A8B-A7DE-720255BB5950}" srcOrd="1" destOrd="0" parTransId="{39E581FA-2B75-41A5-924D-A52FC8F02ED2}" sibTransId="{4693E9E6-6199-41A0-AE55-D46EF38F3D25}"/>
    <dgm:cxn modelId="{F04EE13F-19D6-4FD9-B92D-88A2639470DF}" type="presOf" srcId="{BC139E1F-123B-47A0-86BE-FB6449A7247B}" destId="{44AF4316-5CA7-4AE9-BAA0-E682F19887F6}" srcOrd="0" destOrd="0" presId="urn:microsoft.com/office/officeart/2005/8/layout/process4"/>
    <dgm:cxn modelId="{6F8D5E61-3BE9-4C1C-B10A-00F8631C4DD7}" type="presOf" srcId="{2AB23182-A8E4-46F8-853B-E354C1CDE64F}" destId="{A7B7970A-7266-4AF0-8587-017B1D2889CC}" srcOrd="0" destOrd="0" presId="urn:microsoft.com/office/officeart/2005/8/layout/process4"/>
    <dgm:cxn modelId="{209DDB44-D08D-4142-8DBA-DDCCB28A378C}" srcId="{EB1B30D3-650B-45BB-85AB-48B4CC38860C}" destId="{BC139E1F-123B-47A0-86BE-FB6449A7247B}" srcOrd="0" destOrd="0" parTransId="{53403D52-365E-4BE7-A3C0-07DDB7BA9EC7}" sibTransId="{BD962004-B9F1-43F2-B95C-7E84BB212FC1}"/>
    <dgm:cxn modelId="{478FDE64-83AB-4503-AC1A-A136B5BBFEF8}" type="presOf" srcId="{3487C3E2-320A-41F4-A588-75E0BDAE9BF7}" destId="{C7A36AE1-7D60-4554-94E2-1D7386F2369B}" srcOrd="0" destOrd="0" presId="urn:microsoft.com/office/officeart/2005/8/layout/process4"/>
    <dgm:cxn modelId="{C49AF164-BCEB-4E6C-BE17-4A8D0AF40A5D}" type="presOf" srcId="{34DA9BAB-1BE5-425B-9954-F993E75B5931}" destId="{1E733340-EAE5-4D15-B95D-2E6783AC4F70}" srcOrd="0" destOrd="0" presId="urn:microsoft.com/office/officeart/2005/8/layout/process4"/>
    <dgm:cxn modelId="{3E921B70-847E-408F-AD97-5E2DE847D57D}" type="presOf" srcId="{0B703C64-68A5-42FC-96F7-7A9438361036}" destId="{33CE2351-98BD-4BFE-B953-0D77D93065A5}" srcOrd="0" destOrd="0" presId="urn:microsoft.com/office/officeart/2005/8/layout/process4"/>
    <dgm:cxn modelId="{A13B445A-F6CB-4D0D-AF77-D0DF53C5EC6E}" type="presOf" srcId="{EB1B30D3-650B-45BB-85AB-48B4CC38860C}" destId="{F1BA9A2E-C4D9-42B6-B955-6C297FA12B5D}" srcOrd="0" destOrd="0" presId="urn:microsoft.com/office/officeart/2005/8/layout/process4"/>
    <dgm:cxn modelId="{7127E8BD-725B-4A96-B00A-54B511B6D43E}" srcId="{34DA9BAB-1BE5-425B-9954-F993E75B5931}" destId="{2AB23182-A8E4-46F8-853B-E354C1CDE64F}" srcOrd="2" destOrd="0" parTransId="{C51874D1-706B-445B-913F-52AB0EE19C93}" sibTransId="{E60F64AF-7E32-4215-A52E-452DC48D46B8}"/>
    <dgm:cxn modelId="{080D79C9-0190-4762-BF40-73A38122FBB2}" srcId="{EB1B30D3-650B-45BB-85AB-48B4CC38860C}" destId="{3487C3E2-320A-41F4-A588-75E0BDAE9BF7}" srcOrd="2" destOrd="0" parTransId="{BC97A193-30E6-4422-A63C-AECB593E8088}" sibTransId="{669217F1-8384-4200-B4A2-C85421660511}"/>
    <dgm:cxn modelId="{D7600ED4-403F-4E33-802F-81637E77DF69}" srcId="{34DA9BAB-1BE5-425B-9954-F993E75B5931}" destId="{D1715DF6-4209-4687-B048-33956BBA4609}" srcOrd="1" destOrd="0" parTransId="{534B78B3-C0C7-4AE6-855C-D24C79084DD0}" sibTransId="{9572613D-0BCD-422F-BFBF-21598B3DFC04}"/>
    <dgm:cxn modelId="{01AB80D4-9EEC-430E-B4FD-485E51182C01}" srcId="{34DA9BAB-1BE5-425B-9954-F993E75B5931}" destId="{EB1B30D3-650B-45BB-85AB-48B4CC38860C}" srcOrd="0" destOrd="0" parTransId="{16B54B32-9FCD-4E5F-A4BA-B17329063057}" sibTransId="{3DCDAD91-69A7-437E-BF42-1B9C82E2E51E}"/>
    <dgm:cxn modelId="{56F03EEC-029A-4F6F-8D47-91590869852B}" type="presOf" srcId="{3D0C8D3D-D912-4A8B-A7DE-720255BB5950}" destId="{1684A9AA-C9C0-412A-9FBD-5D28E496732D}" srcOrd="0" destOrd="0" presId="urn:microsoft.com/office/officeart/2005/8/layout/process4"/>
    <dgm:cxn modelId="{4D5920F0-4B4C-4CAE-9CFA-9941822A5B59}" srcId="{EB1B30D3-650B-45BB-85AB-48B4CC38860C}" destId="{0B703C64-68A5-42FC-96F7-7A9438361036}" srcOrd="3" destOrd="0" parTransId="{01ACC878-2017-46BB-A942-D38DFBC8D787}" sibTransId="{5F8439AE-4D96-46C0-AC60-B4EA8DC3A469}"/>
    <dgm:cxn modelId="{2015854B-9EC2-45F2-BC07-BCE844FCA832}" type="presParOf" srcId="{1E733340-EAE5-4D15-B95D-2E6783AC4F70}" destId="{804D9239-EF78-4B91-B0CE-DFDBBBE3981E}" srcOrd="0" destOrd="0" presId="urn:microsoft.com/office/officeart/2005/8/layout/process4"/>
    <dgm:cxn modelId="{E8CB18A0-8C24-433C-B7C7-3BE3E161F927}" type="presParOf" srcId="{804D9239-EF78-4B91-B0CE-DFDBBBE3981E}" destId="{A7B7970A-7266-4AF0-8587-017B1D2889CC}" srcOrd="0" destOrd="0" presId="urn:microsoft.com/office/officeart/2005/8/layout/process4"/>
    <dgm:cxn modelId="{3220DAF8-9395-4BA3-A5C3-7055B9CDE69E}" type="presParOf" srcId="{1E733340-EAE5-4D15-B95D-2E6783AC4F70}" destId="{1E34AEE4-C905-4726-B573-BBD47FFFA915}" srcOrd="1" destOrd="0" presId="urn:microsoft.com/office/officeart/2005/8/layout/process4"/>
    <dgm:cxn modelId="{87F8C20B-8061-4EE0-A1BE-5F70FB9BA0D6}" type="presParOf" srcId="{1E733340-EAE5-4D15-B95D-2E6783AC4F70}" destId="{160CDDC6-2C6E-40E5-B5DE-AFDFA9F6F805}" srcOrd="2" destOrd="0" presId="urn:microsoft.com/office/officeart/2005/8/layout/process4"/>
    <dgm:cxn modelId="{E52D53CA-D169-46C5-82FD-EEBDE04F3FA9}" type="presParOf" srcId="{160CDDC6-2C6E-40E5-B5DE-AFDFA9F6F805}" destId="{668B94AC-DBE1-4453-BAF2-DE330A6BAFD4}" srcOrd="0" destOrd="0" presId="urn:microsoft.com/office/officeart/2005/8/layout/process4"/>
    <dgm:cxn modelId="{EDE8F695-A14E-4A38-9F59-AFEFB27DECE2}" type="presParOf" srcId="{1E733340-EAE5-4D15-B95D-2E6783AC4F70}" destId="{977C7666-CD16-4AFA-B026-3E3C28C983D0}" srcOrd="3" destOrd="0" presId="urn:microsoft.com/office/officeart/2005/8/layout/process4"/>
    <dgm:cxn modelId="{FC37E217-94F2-4D62-87FA-5F65DAB4971C}" type="presParOf" srcId="{1E733340-EAE5-4D15-B95D-2E6783AC4F70}" destId="{CF03E487-64EF-4295-8D74-C8381627B4C7}" srcOrd="4" destOrd="0" presId="urn:microsoft.com/office/officeart/2005/8/layout/process4"/>
    <dgm:cxn modelId="{410E5CED-AB38-40C7-B8A3-E3F1CCC33C87}" type="presParOf" srcId="{CF03E487-64EF-4295-8D74-C8381627B4C7}" destId="{F1BA9A2E-C4D9-42B6-B955-6C297FA12B5D}" srcOrd="0" destOrd="0" presId="urn:microsoft.com/office/officeart/2005/8/layout/process4"/>
    <dgm:cxn modelId="{41A99947-12F7-45DC-9217-48E50486B540}" type="presParOf" srcId="{CF03E487-64EF-4295-8D74-C8381627B4C7}" destId="{40661005-4566-4BA4-B40F-6DCD05AD5B61}" srcOrd="1" destOrd="0" presId="urn:microsoft.com/office/officeart/2005/8/layout/process4"/>
    <dgm:cxn modelId="{DEB1A2A3-189F-49FB-917B-DFB03CE538E4}" type="presParOf" srcId="{CF03E487-64EF-4295-8D74-C8381627B4C7}" destId="{A7F988F9-F9EA-4451-91B2-9D9220E1060C}" srcOrd="2" destOrd="0" presId="urn:microsoft.com/office/officeart/2005/8/layout/process4"/>
    <dgm:cxn modelId="{5AB7E296-F850-47C5-8CD2-48704D4FCDA7}" type="presParOf" srcId="{A7F988F9-F9EA-4451-91B2-9D9220E1060C}" destId="{44AF4316-5CA7-4AE9-BAA0-E682F19887F6}" srcOrd="0" destOrd="0" presId="urn:microsoft.com/office/officeart/2005/8/layout/process4"/>
    <dgm:cxn modelId="{0356B878-3E3B-4303-B5FA-42D24020A123}" type="presParOf" srcId="{A7F988F9-F9EA-4451-91B2-9D9220E1060C}" destId="{1684A9AA-C9C0-412A-9FBD-5D28E496732D}" srcOrd="1" destOrd="0" presId="urn:microsoft.com/office/officeart/2005/8/layout/process4"/>
    <dgm:cxn modelId="{DF6A21F9-E495-4ED7-9225-AAF17B6173A6}" type="presParOf" srcId="{A7F988F9-F9EA-4451-91B2-9D9220E1060C}" destId="{C7A36AE1-7D60-4554-94E2-1D7386F2369B}" srcOrd="2" destOrd="0" presId="urn:microsoft.com/office/officeart/2005/8/layout/process4"/>
    <dgm:cxn modelId="{4CCB73A6-582B-4991-99AD-288915D3DB22}" type="presParOf" srcId="{A7F988F9-F9EA-4451-91B2-9D9220E1060C}" destId="{33CE2351-98BD-4BFE-B953-0D77D93065A5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7970A-7266-4AF0-8587-017B1D2889CC}">
      <dsp:nvSpPr>
        <dsp:cNvPr id="0" name=""/>
        <dsp:cNvSpPr/>
      </dsp:nvSpPr>
      <dsp:spPr>
        <a:xfrm>
          <a:off x="0" y="4430271"/>
          <a:ext cx="6513603" cy="14541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První mezera představuje váš příspěvek pro život druhých. Druhá mezera představuje význam či dopad vašeho příspěvku. </a:t>
          </a:r>
          <a:endParaRPr lang="en-US" sz="2500" kern="1200"/>
        </a:p>
      </dsp:txBody>
      <dsp:txXfrm>
        <a:off x="0" y="4430271"/>
        <a:ext cx="6513603" cy="1454114"/>
      </dsp:txXfrm>
    </dsp:sp>
    <dsp:sp modelId="{668B94AC-DBE1-4453-BAF2-DE330A6BAFD4}">
      <dsp:nvSpPr>
        <dsp:cNvPr id="0" name=""/>
        <dsp:cNvSpPr/>
      </dsp:nvSpPr>
      <dsp:spPr>
        <a:xfrm rot="10800000">
          <a:off x="0" y="2215655"/>
          <a:ext cx="6513603" cy="2236427"/>
        </a:xfrm>
        <a:prstGeom prst="upArrowCallou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Chci -------------------------, aby ………………………… .</a:t>
          </a:r>
          <a:endParaRPr lang="en-US" sz="2500" kern="1200" dirty="0"/>
        </a:p>
      </dsp:txBody>
      <dsp:txXfrm rot="10800000">
        <a:off x="0" y="2215655"/>
        <a:ext cx="6513603" cy="1453163"/>
      </dsp:txXfrm>
    </dsp:sp>
    <dsp:sp modelId="{40661005-4566-4BA4-B40F-6DCD05AD5B61}">
      <dsp:nvSpPr>
        <dsp:cNvPr id="0" name=""/>
        <dsp:cNvSpPr/>
      </dsp:nvSpPr>
      <dsp:spPr>
        <a:xfrm rot="10800000">
          <a:off x="0" y="1040"/>
          <a:ext cx="6513603" cy="2236427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Při formulaci PROČ je nutné, aby bylo:</a:t>
          </a:r>
          <a:endParaRPr lang="en-US" sz="2500" kern="1200"/>
        </a:p>
      </dsp:txBody>
      <dsp:txXfrm rot="-10800000">
        <a:off x="0" y="1040"/>
        <a:ext cx="6513603" cy="784986"/>
      </dsp:txXfrm>
    </dsp:sp>
    <dsp:sp modelId="{44AF4316-5CA7-4AE9-BAA0-E682F19887F6}">
      <dsp:nvSpPr>
        <dsp:cNvPr id="0" name=""/>
        <dsp:cNvSpPr/>
      </dsp:nvSpPr>
      <dsp:spPr>
        <a:xfrm>
          <a:off x="0" y="786026"/>
          <a:ext cx="1628400" cy="66869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- stručné a jednoduché,</a:t>
          </a:r>
          <a:endParaRPr lang="en-US" sz="1400" kern="1200"/>
        </a:p>
      </dsp:txBody>
      <dsp:txXfrm>
        <a:off x="0" y="786026"/>
        <a:ext cx="1628400" cy="668691"/>
      </dsp:txXfrm>
    </dsp:sp>
    <dsp:sp modelId="{1684A9AA-C9C0-412A-9FBD-5D28E496732D}">
      <dsp:nvSpPr>
        <dsp:cNvPr id="0" name=""/>
        <dsp:cNvSpPr/>
      </dsp:nvSpPr>
      <dsp:spPr>
        <a:xfrm>
          <a:off x="1628400" y="786026"/>
          <a:ext cx="1628400" cy="668691"/>
        </a:xfrm>
        <a:prstGeom prst="rect">
          <a:avLst/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- zahrnovalo určitou aktivitu,</a:t>
          </a:r>
          <a:endParaRPr lang="en-US" sz="1400" kern="1200"/>
        </a:p>
      </dsp:txBody>
      <dsp:txXfrm>
        <a:off x="1628400" y="786026"/>
        <a:ext cx="1628400" cy="668691"/>
      </dsp:txXfrm>
    </dsp:sp>
    <dsp:sp modelId="{C7A36AE1-7D60-4554-94E2-1D7386F2369B}">
      <dsp:nvSpPr>
        <dsp:cNvPr id="0" name=""/>
        <dsp:cNvSpPr/>
      </dsp:nvSpPr>
      <dsp:spPr>
        <a:xfrm>
          <a:off x="3256801" y="786026"/>
          <a:ext cx="1628400" cy="668691"/>
        </a:xfrm>
        <a:prstGeom prst="rect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- obsahovalo účinky pro ostatní</a:t>
          </a:r>
          <a:endParaRPr lang="en-US" sz="1400" kern="1200"/>
        </a:p>
      </dsp:txBody>
      <dsp:txXfrm>
        <a:off x="3256801" y="786026"/>
        <a:ext cx="1628400" cy="668691"/>
      </dsp:txXfrm>
    </dsp:sp>
    <dsp:sp modelId="{33CE2351-98BD-4BFE-B953-0D77D93065A5}">
      <dsp:nvSpPr>
        <dsp:cNvPr id="0" name=""/>
        <dsp:cNvSpPr/>
      </dsp:nvSpPr>
      <dsp:spPr>
        <a:xfrm>
          <a:off x="4885203" y="786026"/>
          <a:ext cx="1628400" cy="668691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- bylo formulováno slovy, která s vámi rezonují. </a:t>
          </a:r>
          <a:endParaRPr lang="en-US" sz="1400" kern="1200"/>
        </a:p>
      </dsp:txBody>
      <dsp:txXfrm>
        <a:off x="4885203" y="786026"/>
        <a:ext cx="1628400" cy="6686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7A366D-EADB-45C7-A38E-2DBC1F65C0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A0FB43E-499B-4592-879A-2EE221388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9F928C-F52F-4F1C-8E91-AD5448063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0635-F314-40CC-852C-A208BEDD2F6E}" type="datetimeFigureOut">
              <a:rPr lang="cs-CZ" smtClean="0"/>
              <a:t>14.12.2021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28A27C-F2E0-47BD-AC6D-9981C41E6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D44B4C-907C-4C10-91A1-109D9D08A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4831-7E41-4026-B4EE-976EA3CF28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5390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88B29C-9BE4-4DD4-B77D-1B2E90EE4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2D3057F-0997-483E-AC44-C67545710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67015C-F68F-4A54-836C-5EEE99BC4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0635-F314-40CC-852C-A208BEDD2F6E}" type="datetimeFigureOut">
              <a:rPr lang="cs-CZ" smtClean="0"/>
              <a:t>14.12.2021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A567B3-5792-437A-A9B4-189D04049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3377A5-DD74-4AB3-938B-B6F8B4769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4831-7E41-4026-B4EE-976EA3CF28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7088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E6361CF-6F91-4615-AA94-7B3740E1DD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B86AF0D-620E-4CA3-9872-EF9BD0DC4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AFC8F6-8155-414E-91F6-4158ED818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0635-F314-40CC-852C-A208BEDD2F6E}" type="datetimeFigureOut">
              <a:rPr lang="cs-CZ" smtClean="0"/>
              <a:t>14.12.2021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EE3D84-FE87-4292-89F7-D581158E2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2A4BFF-363C-4D72-AB1F-5E1397DE0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4831-7E41-4026-B4EE-976EA3CF28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906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9B93E7-DD92-490F-8D1F-439276DEA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F6C394-952B-4E42-9BDD-0EE0C1265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7D9384-753F-497D-B12A-D5D5E350C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0635-F314-40CC-852C-A208BEDD2F6E}" type="datetimeFigureOut">
              <a:rPr lang="cs-CZ" smtClean="0"/>
              <a:t>14.12.2021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42D807-08B0-46A5-8ECA-673F3C2EA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3F09D8-07B7-4F9F-BD00-C82EFBD65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4831-7E41-4026-B4EE-976EA3CF28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48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5B05DF-B428-4BE3-BC75-64AD94ECF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7B413B4-972A-43D6-A473-CC1556994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5A2401-A7FE-409B-9F16-FC664EAD0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0635-F314-40CC-852C-A208BEDD2F6E}" type="datetimeFigureOut">
              <a:rPr lang="cs-CZ" smtClean="0"/>
              <a:t>14.12.2021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A50F39-333A-4A1A-AE19-121A279B7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36F577-B878-4CD3-8AD1-53F7942DA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4831-7E41-4026-B4EE-976EA3CF28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5722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3772A2-EA1E-41B9-8C77-B0927A3B5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500F61-761F-458C-BF21-F43E174F15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A175F2E-E3DA-4695-B119-ED5B6B8A4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805EB2-F37D-468E-85B1-073B3C15B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0635-F314-40CC-852C-A208BEDD2F6E}" type="datetimeFigureOut">
              <a:rPr lang="cs-CZ" smtClean="0"/>
              <a:t>14.12.2021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B0AC659-94D8-4DE5-8512-63733BB7B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474F8F6-B70E-478F-A949-7D9093F55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4831-7E41-4026-B4EE-976EA3CF28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6964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5E8163-F49F-428D-A927-948BE7B3A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A8C9DC9-E8E2-48FF-98B3-B1B54F2F3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F0B569B-A48E-4AE5-9B9C-823DC4EEE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AAA5631-EBCB-40E0-94A5-E48CAF9450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32E2525-51FD-414C-BB11-C4D8DE701D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383F86E-86D4-4302-B454-93C6AF793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0635-F314-40CC-852C-A208BEDD2F6E}" type="datetimeFigureOut">
              <a:rPr lang="cs-CZ" smtClean="0"/>
              <a:t>14.12.2021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97A1E09-E9C3-47A2-996C-4D9EE730B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A572FC8-7FB3-4633-92BC-A8439A8A7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4831-7E41-4026-B4EE-976EA3CF28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5855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143728-6893-42B6-8C1F-EA675C35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DCD4C19-6FD9-47DB-BB41-7DC6E9D85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0635-F314-40CC-852C-A208BEDD2F6E}" type="datetimeFigureOut">
              <a:rPr lang="cs-CZ" smtClean="0"/>
              <a:t>14.12.2021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DFF6C1-B32F-48D4-9657-85B18C9C9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76B4F13-A436-4A5E-8E88-02E8194B7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4831-7E41-4026-B4EE-976EA3CF28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0984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655B161-1444-43D4-969C-164C34117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0635-F314-40CC-852C-A208BEDD2F6E}" type="datetimeFigureOut">
              <a:rPr lang="cs-CZ" smtClean="0"/>
              <a:t>14.12.2021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E6C3DA4-956C-44A1-95E9-F493265C8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1C0FB2-751E-4FC8-98AA-817C77AC5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4831-7E41-4026-B4EE-976EA3CF28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8300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B9D13B-59B7-4F12-8DB6-BDBF75A4D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80B749-D59D-49B4-A059-3CA38659A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608A674-A262-4B36-8A89-440223074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309B7C9-EE4D-4112-A607-883E9B819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0635-F314-40CC-852C-A208BEDD2F6E}" type="datetimeFigureOut">
              <a:rPr lang="cs-CZ" smtClean="0"/>
              <a:t>14.12.2021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8546B64-44EF-4A89-B252-7B1558141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8BE1DB2-7C4D-4084-BF18-228DECA84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4831-7E41-4026-B4EE-976EA3CF28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2202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850FD4-402C-45B8-B4EC-38395471A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56331DD-9F17-44EB-BBF6-A200293EA6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E547A81-6EE1-4782-B941-1BE215FC8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CF55A6C-6EB4-403F-BF6C-9A83A36D7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0635-F314-40CC-852C-A208BEDD2F6E}" type="datetimeFigureOut">
              <a:rPr lang="cs-CZ" smtClean="0"/>
              <a:t>14.12.2021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7B02D30-5DF4-4056-93DA-EE3BBECEE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31DA4CC-CDFE-433A-9A55-11577BA3B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4831-7E41-4026-B4EE-976EA3CF28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8097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381E968-92A2-4331-A37B-F421CE09F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E3F796E-8E9C-4BF9-B70F-B21268BBA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14679A-7D7E-40B4-86DE-9209CC58EA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10635-F314-40CC-852C-A208BEDD2F6E}" type="datetimeFigureOut">
              <a:rPr lang="cs-CZ" smtClean="0"/>
              <a:t>14.12.2021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85E1387-DD9E-4269-97FB-7457A8B0CF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76DC23-2541-4CA5-AC0F-B0032B9AE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B4831-7E41-4026-B4EE-976EA3CF28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521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simon_sinek_how_great_leaders_inspire_action?language=cs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4875900-7E13-402A-9114-E1685E0E2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>
            <a:normAutofit/>
          </a:bodyPr>
          <a:lstStyle/>
          <a:p>
            <a:r>
              <a:rPr lang="cs-CZ" sz="4800">
                <a:solidFill>
                  <a:srgbClr val="FFFFFF"/>
                </a:solidFill>
              </a:rPr>
              <a:t>Motivace</a:t>
            </a:r>
            <a:endParaRPr lang="cs-CZ" sz="4800" dirty="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1236856-4967-4DB1-8D4E-A1175CAF8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FFFFFF"/>
                </a:solidFill>
              </a:rPr>
              <a:t>Jak najít smysl pro sebe a svůj tým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 descr="Obsah obrázku držení, vsedě, bílá, žena&#10;&#10;Popis byl vytvořen automaticky">
            <a:extLst>
              <a:ext uri="{FF2B5EF4-FFF2-40B4-BE49-F238E27FC236}">
                <a16:creationId xmlns:a16="http://schemas.microsoft.com/office/drawing/2014/main" id="{D4E62242-C8F7-41DE-9B08-BF4F2EE2F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978555"/>
            <a:ext cx="6553545" cy="490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44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2B5DFD1-0A47-402D-8063-55C28FEDF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Formulace vlastního PROČ</a:t>
            </a:r>
          </a:p>
        </p:txBody>
      </p:sp>
      <p:cxnSp>
        <p:nvCxnSpPr>
          <p:cNvPr id="20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90AAA5D-075F-4ECB-87C9-1EE426C639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51206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6516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41A39E8-7799-41F7-841A-F90CABBFDA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9" r="19361" b="-1"/>
          <a:stretch/>
        </p:blipFill>
        <p:spPr>
          <a:xfrm>
            <a:off x="20" y="10"/>
            <a:ext cx="6176054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CBE267-1877-479F-82F0-E4BAA5BCE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2454423" y="0"/>
            <a:ext cx="9737577" cy="6858478"/>
          </a:xfrm>
          <a:custGeom>
            <a:avLst/>
            <a:gdLst>
              <a:gd name="connsiteX0" fmla="*/ 0 w 9737577"/>
              <a:gd name="connsiteY0" fmla="*/ 0 h 6858478"/>
              <a:gd name="connsiteX1" fmla="*/ 268876 w 9737577"/>
              <a:gd name="connsiteY1" fmla="*/ 0 h 6858478"/>
              <a:gd name="connsiteX2" fmla="*/ 1554480 w 9737577"/>
              <a:gd name="connsiteY2" fmla="*/ 0 h 6858478"/>
              <a:gd name="connsiteX3" fmla="*/ 5489397 w 9737577"/>
              <a:gd name="connsiteY3" fmla="*/ 0 h 6858478"/>
              <a:gd name="connsiteX4" fmla="*/ 6555625 w 9737577"/>
              <a:gd name="connsiteY4" fmla="*/ 0 h 6858478"/>
              <a:gd name="connsiteX5" fmla="*/ 6561202 w 9737577"/>
              <a:gd name="connsiteY5" fmla="*/ 0 h 6858478"/>
              <a:gd name="connsiteX6" fmla="*/ 9737577 w 9737577"/>
              <a:gd name="connsiteY6" fmla="*/ 6858478 h 6858478"/>
              <a:gd name="connsiteX7" fmla="*/ 2313022 w 9737577"/>
              <a:gd name="connsiteY7" fmla="*/ 6858478 h 6858478"/>
              <a:gd name="connsiteX8" fmla="*/ 2313282 w 9737577"/>
              <a:gd name="connsiteY8" fmla="*/ 6857916 h 6858478"/>
              <a:gd name="connsiteX9" fmla="*/ 1554480 w 9737577"/>
              <a:gd name="connsiteY9" fmla="*/ 6857916 h 6858478"/>
              <a:gd name="connsiteX10" fmla="*/ 1554480 w 9737577"/>
              <a:gd name="connsiteY10" fmla="*/ 6858000 h 6858478"/>
              <a:gd name="connsiteX11" fmla="*/ 0 w 9737577"/>
              <a:gd name="connsiteY11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37577" h="6858478">
                <a:moveTo>
                  <a:pt x="0" y="0"/>
                </a:moveTo>
                <a:lnTo>
                  <a:pt x="268876" y="0"/>
                </a:lnTo>
                <a:lnTo>
                  <a:pt x="1554480" y="0"/>
                </a:lnTo>
                <a:lnTo>
                  <a:pt x="5489397" y="0"/>
                </a:lnTo>
                <a:lnTo>
                  <a:pt x="6555625" y="0"/>
                </a:lnTo>
                <a:lnTo>
                  <a:pt x="6561202" y="0"/>
                </a:lnTo>
                <a:lnTo>
                  <a:pt x="9737577" y="6858478"/>
                </a:lnTo>
                <a:lnTo>
                  <a:pt x="2313022" y="6858478"/>
                </a:lnTo>
                <a:lnTo>
                  <a:pt x="2313282" y="6857916"/>
                </a:lnTo>
                <a:lnTo>
                  <a:pt x="1554480" y="6857916"/>
                </a:lnTo>
                <a:lnTo>
                  <a:pt x="155448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2EA12E3-1C9E-43D7-ABCC-C16A6ED4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2883049" y="0"/>
            <a:ext cx="9308951" cy="6858478"/>
          </a:xfrm>
          <a:custGeom>
            <a:avLst/>
            <a:gdLst>
              <a:gd name="connsiteX0" fmla="*/ 0 w 9308951"/>
              <a:gd name="connsiteY0" fmla="*/ 0 h 6858478"/>
              <a:gd name="connsiteX1" fmla="*/ 838200 w 9308951"/>
              <a:gd name="connsiteY1" fmla="*/ 0 h 6858478"/>
              <a:gd name="connsiteX2" fmla="*/ 838200 w 9308951"/>
              <a:gd name="connsiteY2" fmla="*/ 479 h 6858478"/>
              <a:gd name="connsiteX3" fmla="*/ 1230899 w 9308951"/>
              <a:gd name="connsiteY3" fmla="*/ 479 h 6858478"/>
              <a:gd name="connsiteX4" fmla="*/ 1230899 w 9308951"/>
              <a:gd name="connsiteY4" fmla="*/ 0 h 6858478"/>
              <a:gd name="connsiteX5" fmla="*/ 5060771 w 9308951"/>
              <a:gd name="connsiteY5" fmla="*/ 0 h 6858478"/>
              <a:gd name="connsiteX6" fmla="*/ 6126999 w 9308951"/>
              <a:gd name="connsiteY6" fmla="*/ 0 h 6858478"/>
              <a:gd name="connsiteX7" fmla="*/ 6132576 w 9308951"/>
              <a:gd name="connsiteY7" fmla="*/ 0 h 6858478"/>
              <a:gd name="connsiteX8" fmla="*/ 9308951 w 9308951"/>
              <a:gd name="connsiteY8" fmla="*/ 6858478 h 6858478"/>
              <a:gd name="connsiteX9" fmla="*/ 1884396 w 9308951"/>
              <a:gd name="connsiteY9" fmla="*/ 6858478 h 6858478"/>
              <a:gd name="connsiteX10" fmla="*/ 1884656 w 9308951"/>
              <a:gd name="connsiteY10" fmla="*/ 6857916 h 6858478"/>
              <a:gd name="connsiteX11" fmla="*/ 1230899 w 9308951"/>
              <a:gd name="connsiteY11" fmla="*/ 6857916 h 6858478"/>
              <a:gd name="connsiteX12" fmla="*/ 1230899 w 9308951"/>
              <a:gd name="connsiteY12" fmla="*/ 6858478 h 6858478"/>
              <a:gd name="connsiteX13" fmla="*/ 651890 w 9308951"/>
              <a:gd name="connsiteY13" fmla="*/ 6858478 h 6858478"/>
              <a:gd name="connsiteX14" fmla="*/ 651890 w 9308951"/>
              <a:gd name="connsiteY14" fmla="*/ 6858000 h 6858478"/>
              <a:gd name="connsiteX15" fmla="*/ 0 w 9308951"/>
              <a:gd name="connsiteY15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308951" h="6858478">
                <a:moveTo>
                  <a:pt x="0" y="0"/>
                </a:moveTo>
                <a:lnTo>
                  <a:pt x="838200" y="0"/>
                </a:lnTo>
                <a:lnTo>
                  <a:pt x="838200" y="479"/>
                </a:lnTo>
                <a:lnTo>
                  <a:pt x="1230899" y="479"/>
                </a:lnTo>
                <a:lnTo>
                  <a:pt x="1230899" y="0"/>
                </a:lnTo>
                <a:lnTo>
                  <a:pt x="5060771" y="0"/>
                </a:lnTo>
                <a:lnTo>
                  <a:pt x="6126999" y="0"/>
                </a:lnTo>
                <a:lnTo>
                  <a:pt x="6132576" y="0"/>
                </a:lnTo>
                <a:lnTo>
                  <a:pt x="9308951" y="6858478"/>
                </a:lnTo>
                <a:lnTo>
                  <a:pt x="1884396" y="6858478"/>
                </a:lnTo>
                <a:lnTo>
                  <a:pt x="1884656" y="6857916"/>
                </a:lnTo>
                <a:lnTo>
                  <a:pt x="1230899" y="6857916"/>
                </a:lnTo>
                <a:lnTo>
                  <a:pt x="1230899" y="6858478"/>
                </a:lnTo>
                <a:lnTo>
                  <a:pt x="651890" y="6858478"/>
                </a:lnTo>
                <a:lnTo>
                  <a:pt x="6518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BD27F1C-94D3-4339-8EAF-6F82D681D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0943" y="365125"/>
            <a:ext cx="544285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700"/>
              <a:t>Motivace v týmech -</a:t>
            </a:r>
            <a:r>
              <a:rPr lang="en-US" altLang="cs-CZ" sz="3700"/>
              <a:t>Co lidi nadchne a co je odrazuje?</a:t>
            </a:r>
            <a:endParaRPr lang="en-US" sz="370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F191E27-5355-4706-B8DF-C1F5517815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0943" y="2022601"/>
            <a:ext cx="5820982" cy="415436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altLang="cs-CZ" sz="2000" b="1" dirty="0">
                <a:solidFill>
                  <a:srgbClr val="FFFF00"/>
                </a:solidFill>
              </a:rPr>
              <a:t>Jak </a:t>
            </a:r>
            <a:r>
              <a:rPr lang="en-US" altLang="cs-CZ" sz="2000" b="1" dirty="0" err="1">
                <a:solidFill>
                  <a:srgbClr val="FFFF00"/>
                </a:solidFill>
              </a:rPr>
              <a:t>přimět</a:t>
            </a:r>
            <a:r>
              <a:rPr lang="en-US" altLang="cs-CZ" sz="2000" b="1" dirty="0">
                <a:solidFill>
                  <a:srgbClr val="FFFF00"/>
                </a:solidFill>
              </a:rPr>
              <a:t> </a:t>
            </a:r>
            <a:r>
              <a:rPr lang="en-US" altLang="cs-CZ" sz="2000" b="1" dirty="0" err="1">
                <a:solidFill>
                  <a:srgbClr val="FFFF00"/>
                </a:solidFill>
              </a:rPr>
              <a:t>lidi</a:t>
            </a:r>
            <a:r>
              <a:rPr lang="en-US" altLang="cs-CZ" sz="2000" b="1" dirty="0">
                <a:solidFill>
                  <a:srgbClr val="FFFF00"/>
                </a:solidFill>
              </a:rPr>
              <a:t>, aby </a:t>
            </a:r>
            <a:r>
              <a:rPr lang="en-US" altLang="cs-CZ" sz="2000" b="1" dirty="0" err="1">
                <a:solidFill>
                  <a:srgbClr val="FFFF00"/>
                </a:solidFill>
              </a:rPr>
              <a:t>dělali</a:t>
            </a:r>
            <a:r>
              <a:rPr lang="en-US" altLang="cs-CZ" sz="2000" b="1" dirty="0">
                <a:solidFill>
                  <a:srgbClr val="FFFF00"/>
                </a:solidFill>
              </a:rPr>
              <a:t> </a:t>
            </a:r>
            <a:r>
              <a:rPr lang="en-US" altLang="cs-CZ" sz="2000" b="1" dirty="0" err="1">
                <a:solidFill>
                  <a:srgbClr val="FFFF00"/>
                </a:solidFill>
              </a:rPr>
              <a:t>věci</a:t>
            </a:r>
            <a:r>
              <a:rPr lang="en-US" altLang="cs-CZ" sz="2000" b="1" dirty="0">
                <a:solidFill>
                  <a:srgbClr val="FFFF00"/>
                </a:solidFill>
              </a:rPr>
              <a:t> </a:t>
            </a:r>
            <a:r>
              <a:rPr lang="en-US" altLang="cs-CZ" sz="2000" b="1" dirty="0" err="1">
                <a:solidFill>
                  <a:srgbClr val="FFFF00"/>
                </a:solidFill>
              </a:rPr>
              <a:t>ochotně</a:t>
            </a:r>
            <a:r>
              <a:rPr lang="en-US" altLang="cs-CZ" sz="2000" b="1" dirty="0"/>
              <a:t>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altLang="cs-CZ" sz="2000" b="1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altLang="cs-CZ" sz="2000" dirty="0" err="1"/>
              <a:t>Základní</a:t>
            </a:r>
            <a:r>
              <a:rPr lang="en-US" altLang="cs-CZ" sz="2000" dirty="0"/>
              <a:t> </a:t>
            </a:r>
            <a:r>
              <a:rPr lang="en-US" altLang="cs-CZ" sz="2000" dirty="0" err="1"/>
              <a:t>otázka</a:t>
            </a:r>
            <a:r>
              <a:rPr lang="en-US" altLang="cs-CZ" sz="2000" dirty="0"/>
              <a:t>: </a:t>
            </a:r>
            <a:r>
              <a:rPr lang="en-US" altLang="cs-CZ" sz="2000" i="1" dirty="0" err="1"/>
              <a:t>Proč</a:t>
            </a:r>
            <a:r>
              <a:rPr lang="en-US" altLang="cs-CZ" sz="2000" i="1" dirty="0"/>
              <a:t> se </a:t>
            </a:r>
            <a:r>
              <a:rPr lang="en-US" altLang="cs-CZ" sz="2000" i="1" dirty="0" err="1"/>
              <a:t>lidé</a:t>
            </a:r>
            <a:r>
              <a:rPr lang="en-US" altLang="cs-CZ" sz="2000" i="1" dirty="0"/>
              <a:t> </a:t>
            </a:r>
            <a:r>
              <a:rPr lang="en-US" altLang="cs-CZ" sz="2000" i="1" dirty="0" err="1"/>
              <a:t>chovají</a:t>
            </a:r>
            <a:r>
              <a:rPr lang="en-US" altLang="cs-CZ" sz="2000" i="1" dirty="0"/>
              <a:t>, jak se </a:t>
            </a:r>
            <a:r>
              <a:rPr lang="en-US" altLang="cs-CZ" sz="2000" i="1" dirty="0" err="1"/>
              <a:t>chovají</a:t>
            </a:r>
            <a:r>
              <a:rPr lang="en-US" altLang="cs-CZ" sz="2000" dirty="0"/>
              <a:t>?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altLang="cs-CZ" sz="2000" dirty="0" err="1"/>
              <a:t>Chování</a:t>
            </a:r>
            <a:r>
              <a:rPr lang="en-US" altLang="cs-CZ" sz="2000" dirty="0"/>
              <a:t> </a:t>
            </a:r>
            <a:r>
              <a:rPr lang="en-US" altLang="cs-CZ" sz="2000" dirty="0" err="1"/>
              <a:t>lídrů</a:t>
            </a:r>
            <a:r>
              <a:rPr lang="en-US" altLang="cs-CZ" sz="2000" dirty="0"/>
              <a:t> je </a:t>
            </a:r>
            <a:r>
              <a:rPr lang="en-US" altLang="cs-CZ" sz="2000" dirty="0" err="1"/>
              <a:t>ovlivněno</a:t>
            </a:r>
            <a:r>
              <a:rPr lang="en-US" altLang="cs-CZ" sz="2000" dirty="0"/>
              <a:t> </a:t>
            </a:r>
            <a:r>
              <a:rPr lang="en-US" altLang="cs-CZ" sz="2000" dirty="0" err="1"/>
              <a:t>interpretací</a:t>
            </a:r>
            <a:r>
              <a:rPr lang="en-US" altLang="cs-CZ" sz="2000" dirty="0"/>
              <a:t> toho co </a:t>
            </a:r>
            <a:r>
              <a:rPr lang="en-US" altLang="cs-CZ" sz="2000" dirty="0" err="1"/>
              <a:t>si</a:t>
            </a:r>
            <a:r>
              <a:rPr lang="en-US" altLang="cs-CZ" sz="2000" dirty="0"/>
              <a:t> o </a:t>
            </a:r>
            <a:r>
              <a:rPr lang="en-US" altLang="cs-CZ" sz="2000" dirty="0" err="1"/>
              <a:t>podřízených</a:t>
            </a:r>
            <a:r>
              <a:rPr lang="en-US" altLang="cs-CZ" sz="2000" dirty="0"/>
              <a:t> </a:t>
            </a:r>
            <a:r>
              <a:rPr lang="en-US" altLang="cs-CZ" sz="2000" dirty="0" err="1"/>
              <a:t>myslí</a:t>
            </a:r>
            <a:r>
              <a:rPr lang="en-US" altLang="cs-CZ" sz="2000" dirty="0"/>
              <a:t> (</a:t>
            </a:r>
            <a:r>
              <a:rPr lang="en-US" altLang="cs-CZ" sz="2000" dirty="0" err="1"/>
              <a:t>proč</a:t>
            </a:r>
            <a:r>
              <a:rPr lang="en-US" altLang="cs-CZ" sz="2000" dirty="0"/>
              <a:t> se </a:t>
            </a:r>
            <a:r>
              <a:rPr lang="en-US" altLang="cs-CZ" sz="2000" dirty="0" err="1"/>
              <a:t>chovají</a:t>
            </a:r>
            <a:r>
              <a:rPr lang="en-US" altLang="cs-CZ" sz="2000" dirty="0"/>
              <a:t> </a:t>
            </a:r>
            <a:r>
              <a:rPr lang="en-US" altLang="cs-CZ" sz="2000" dirty="0" err="1"/>
              <a:t>tak</a:t>
            </a:r>
            <a:r>
              <a:rPr lang="en-US" altLang="cs-CZ" sz="2000" dirty="0"/>
              <a:t>, jak se </a:t>
            </a:r>
            <a:r>
              <a:rPr lang="en-US" altLang="cs-CZ" sz="2000" dirty="0" err="1"/>
              <a:t>chovají</a:t>
            </a:r>
            <a:r>
              <a:rPr lang="en-US" altLang="cs-CZ" sz="2000" dirty="0"/>
              <a:t>).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altLang="cs-CZ" sz="2000" dirty="0" err="1"/>
              <a:t>Základní</a:t>
            </a:r>
            <a:r>
              <a:rPr lang="en-US" altLang="cs-CZ" sz="2000" dirty="0"/>
              <a:t> </a:t>
            </a:r>
            <a:r>
              <a:rPr lang="en-US" altLang="cs-CZ" sz="2000" dirty="0" err="1"/>
              <a:t>předpoklad</a:t>
            </a:r>
            <a:r>
              <a:rPr lang="en-US" altLang="cs-CZ" sz="2000" dirty="0"/>
              <a:t> </a:t>
            </a:r>
            <a:r>
              <a:rPr lang="en-US" altLang="cs-CZ" sz="2000" dirty="0" err="1"/>
              <a:t>při</a:t>
            </a:r>
            <a:r>
              <a:rPr lang="en-US" altLang="cs-CZ" sz="2000" dirty="0"/>
              <a:t> </a:t>
            </a:r>
            <a:r>
              <a:rPr lang="en-US" altLang="cs-CZ" sz="2000" dirty="0" err="1"/>
              <a:t>práci</a:t>
            </a:r>
            <a:r>
              <a:rPr lang="en-US" altLang="cs-CZ" sz="2000" dirty="0"/>
              <a:t> s </a:t>
            </a:r>
            <a:r>
              <a:rPr lang="en-US" altLang="cs-CZ" sz="2000" dirty="0" err="1"/>
              <a:t>lidmi</a:t>
            </a:r>
            <a:r>
              <a:rPr lang="en-US" altLang="cs-CZ" sz="2000" dirty="0"/>
              <a:t>: </a:t>
            </a:r>
            <a:r>
              <a:rPr lang="en-US" altLang="cs-CZ" sz="2000" dirty="0" err="1"/>
              <a:t>Lidé</a:t>
            </a:r>
            <a:r>
              <a:rPr lang="cs-CZ" altLang="cs-CZ" sz="2000" dirty="0"/>
              <a:t> </a:t>
            </a:r>
            <a:r>
              <a:rPr lang="en-US" altLang="cs-CZ" sz="2000" dirty="0"/>
              <a:t>	</a:t>
            </a:r>
            <a:r>
              <a:rPr lang="en-US" altLang="cs-CZ" sz="2000" dirty="0" err="1"/>
              <a:t>jsou</a:t>
            </a:r>
            <a:r>
              <a:rPr lang="en-US" altLang="cs-CZ" sz="2000" dirty="0"/>
              <a:t> </a:t>
            </a:r>
            <a:r>
              <a:rPr lang="en-US" altLang="cs-CZ" sz="2000" dirty="0" err="1"/>
              <a:t>různí</a:t>
            </a:r>
            <a:r>
              <a:rPr lang="en-US" altLang="cs-CZ" sz="2000" dirty="0"/>
              <a:t>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0252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CD6AEC0-CD43-4FAF-90C8-031C33F7C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3277" y="618681"/>
            <a:ext cx="2814091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 sz="3300" b="1" dirty="0" err="1">
                <a:solidFill>
                  <a:srgbClr val="FFFFFF"/>
                </a:solidFill>
              </a:rPr>
              <a:t>Různorodost</a:t>
            </a:r>
            <a:r>
              <a:rPr lang="en-US" altLang="cs-CZ" sz="3300" b="1" dirty="0">
                <a:solidFill>
                  <a:srgbClr val="FFFFFF"/>
                </a:solidFill>
              </a:rPr>
              <a:t> </a:t>
            </a:r>
            <a:r>
              <a:rPr lang="en-US" altLang="cs-CZ" sz="3300" b="1" dirty="0" err="1">
                <a:solidFill>
                  <a:srgbClr val="FFFFFF"/>
                </a:solidFill>
              </a:rPr>
              <a:t>motiv</a:t>
            </a:r>
            <a:r>
              <a:rPr lang="cs-CZ" altLang="cs-CZ" sz="3300" b="1" dirty="0" err="1">
                <a:solidFill>
                  <a:srgbClr val="FFFFFF"/>
                </a:solidFill>
              </a:rPr>
              <a:t>ac</a:t>
            </a:r>
            <a:r>
              <a:rPr lang="en-US" altLang="cs-CZ" sz="3300" b="1" dirty="0">
                <a:solidFill>
                  <a:srgbClr val="FFFFFF"/>
                </a:solidFill>
              </a:rPr>
              <a:t>e</a:t>
            </a:r>
            <a:br>
              <a:rPr lang="en-US" altLang="cs-CZ" sz="3300" b="1" dirty="0">
                <a:solidFill>
                  <a:srgbClr val="FFFFFF"/>
                </a:solidFill>
              </a:rPr>
            </a:br>
            <a:br>
              <a:rPr lang="en-US" altLang="cs-CZ" sz="3300" dirty="0">
                <a:solidFill>
                  <a:srgbClr val="FFFFFF"/>
                </a:solidFill>
              </a:rPr>
            </a:br>
            <a:r>
              <a:rPr lang="en-US" altLang="cs-CZ" sz="3300" dirty="0" err="1">
                <a:solidFill>
                  <a:srgbClr val="FFFFFF"/>
                </a:solidFill>
              </a:rPr>
              <a:t>Motivace</a:t>
            </a:r>
            <a:r>
              <a:rPr lang="en-US" altLang="cs-CZ" sz="3300" dirty="0">
                <a:solidFill>
                  <a:srgbClr val="FFFFFF"/>
                </a:solidFill>
              </a:rPr>
              <a:t> se </a:t>
            </a:r>
            <a:r>
              <a:rPr lang="en-US" altLang="cs-CZ" sz="3300" dirty="0" err="1">
                <a:solidFill>
                  <a:srgbClr val="FFFFFF"/>
                </a:solidFill>
              </a:rPr>
              <a:t>vztahuje</a:t>
            </a:r>
            <a:r>
              <a:rPr lang="en-US" altLang="cs-CZ" sz="3300" dirty="0">
                <a:solidFill>
                  <a:srgbClr val="FFFFFF"/>
                </a:solidFill>
              </a:rPr>
              <a:t> k </a:t>
            </a:r>
            <a:r>
              <a:rPr lang="en-US" altLang="cs-CZ" sz="3300" dirty="0" err="1">
                <a:solidFill>
                  <a:srgbClr val="FFFFFF"/>
                </a:solidFill>
              </a:rPr>
              <a:t>příčinám</a:t>
            </a:r>
            <a:r>
              <a:rPr lang="en-US" altLang="cs-CZ" sz="3300" dirty="0">
                <a:solidFill>
                  <a:srgbClr val="FFFFFF"/>
                </a:solidFill>
              </a:rPr>
              <a:t>, </a:t>
            </a:r>
            <a:r>
              <a:rPr lang="en-US" altLang="cs-CZ" sz="3300" dirty="0" err="1">
                <a:solidFill>
                  <a:srgbClr val="FFFFFF"/>
                </a:solidFill>
              </a:rPr>
              <a:t>nebo</a:t>
            </a:r>
            <a:r>
              <a:rPr lang="en-US" altLang="cs-CZ" sz="3300" dirty="0">
                <a:solidFill>
                  <a:srgbClr val="FFFFFF"/>
                </a:solidFill>
              </a:rPr>
              <a:t>-li k „PROČ </a:t>
            </a:r>
            <a:r>
              <a:rPr lang="en-US" altLang="cs-CZ" sz="3300" dirty="0" err="1">
                <a:solidFill>
                  <a:srgbClr val="FFFFFF"/>
                </a:solidFill>
              </a:rPr>
              <a:t>chování</a:t>
            </a:r>
            <a:r>
              <a:rPr lang="en-US" altLang="cs-CZ" sz="3300" dirty="0">
                <a:solidFill>
                  <a:srgbClr val="FFFFFF"/>
                </a:solidFill>
              </a:rPr>
              <a:t>“.</a:t>
            </a:r>
            <a:br>
              <a:rPr lang="en-US" altLang="cs-CZ" sz="3300" dirty="0">
                <a:solidFill>
                  <a:srgbClr val="FFFFFF"/>
                </a:solidFill>
              </a:rPr>
            </a:br>
            <a:endParaRPr lang="en-US" sz="3300" dirty="0">
              <a:solidFill>
                <a:srgbClr val="FFFFFF"/>
              </a:solidFill>
            </a:endParaRPr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Každý je motivován">
            <a:extLst>
              <a:ext uri="{FF2B5EF4-FFF2-40B4-BE49-F238E27FC236}">
                <a16:creationId xmlns:a16="http://schemas.microsoft.com/office/drawing/2014/main" id="{45A14C59-2089-4100-82EF-AF5896D17F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" b="18028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009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AA36B01-9DD8-4861-BF83-9BCDA2774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182" y="932961"/>
            <a:ext cx="4887685" cy="17774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cs-CZ" sz="4000"/>
              <a:t>Maslowova pyramida lidských potřeb</a:t>
            </a:r>
            <a:endParaRPr lang="en-US" sz="4000"/>
          </a:p>
        </p:txBody>
      </p:sp>
      <p:pic>
        <p:nvPicPr>
          <p:cNvPr id="4" name="Picture 5" descr="ANd9GcTDdVZU3dl1JB0ZcxJCJmIw8hFANTOw8aInm1Ju1BWbAlNazo4g">
            <a:extLst>
              <a:ext uri="{FF2B5EF4-FFF2-40B4-BE49-F238E27FC236}">
                <a16:creationId xmlns:a16="http://schemas.microsoft.com/office/drawing/2014/main" id="{9C768BEE-3D75-45C9-92E0-3C9FC1C7A9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7" r="13479" b="2"/>
          <a:stretch/>
        </p:blipFill>
        <p:spPr bwMode="auto">
          <a:xfrm>
            <a:off x="391903" y="573678"/>
            <a:ext cx="5103206" cy="571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8F36E2-BBE5-43FE-822F-AD8CAE08C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D58E48D0-79D1-4CE2-BDB0-56786DB274EE}"/>
              </a:ext>
            </a:extLst>
          </p:cNvPr>
          <p:cNvSpPr txBox="1"/>
          <p:nvPr/>
        </p:nvSpPr>
        <p:spPr>
          <a:xfrm>
            <a:off x="6688182" y="2894529"/>
            <a:ext cx="5191641" cy="32101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cs-CZ" sz="2000" dirty="0" err="1"/>
              <a:t>Rozlišení</a:t>
            </a:r>
            <a:r>
              <a:rPr lang="en-US" altLang="cs-CZ" sz="2000" dirty="0"/>
              <a:t> </a:t>
            </a:r>
            <a:r>
              <a:rPr lang="en-US" altLang="cs-CZ" sz="2000" dirty="0" err="1"/>
              <a:t>potřeby</a:t>
            </a:r>
            <a:r>
              <a:rPr lang="en-US" altLang="cs-CZ" sz="2000" dirty="0"/>
              <a:t> </a:t>
            </a:r>
            <a:r>
              <a:rPr lang="en-US" altLang="cs-CZ" sz="2000" dirty="0" err="1"/>
              <a:t>deficitu</a:t>
            </a:r>
            <a:r>
              <a:rPr lang="en-US" altLang="cs-CZ" sz="2000" dirty="0"/>
              <a:t> a </a:t>
            </a:r>
            <a:r>
              <a:rPr lang="en-US" altLang="cs-CZ" sz="2000" dirty="0" err="1"/>
              <a:t>potřeby</a:t>
            </a:r>
            <a:r>
              <a:rPr lang="en-US" altLang="cs-CZ" sz="2000" dirty="0"/>
              <a:t> </a:t>
            </a:r>
            <a:r>
              <a:rPr lang="en-US" altLang="cs-CZ" sz="2000" dirty="0" err="1"/>
              <a:t>rozvoje</a:t>
            </a:r>
            <a:r>
              <a:rPr lang="en-US" altLang="cs-CZ" sz="2000" dirty="0"/>
              <a:t>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cs-CZ" altLang="cs-CZ" sz="2000" b="1" dirty="0">
              <a:solidFill>
                <a:srgbClr val="00B050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cs-CZ" sz="2000" b="1" dirty="0" err="1">
                <a:solidFill>
                  <a:srgbClr val="00B050"/>
                </a:solidFill>
              </a:rPr>
              <a:t>Výzva</a:t>
            </a:r>
            <a:r>
              <a:rPr lang="en-US" altLang="cs-CZ" sz="2000" b="1" dirty="0">
                <a:solidFill>
                  <a:srgbClr val="00B050"/>
                </a:solidFill>
              </a:rPr>
              <a:t> pro </a:t>
            </a:r>
            <a:r>
              <a:rPr lang="en-US" altLang="cs-CZ" sz="2000" b="1" dirty="0" err="1">
                <a:solidFill>
                  <a:srgbClr val="00B050"/>
                </a:solidFill>
              </a:rPr>
              <a:t>lídry</a:t>
            </a:r>
            <a:r>
              <a:rPr lang="en-US" altLang="cs-CZ" sz="2000" b="1" dirty="0">
                <a:solidFill>
                  <a:srgbClr val="00B050"/>
                </a:solidFill>
              </a:rPr>
              <a:t>: </a:t>
            </a:r>
            <a:r>
              <a:rPr lang="en-US" altLang="cs-CZ" sz="2000" b="1" dirty="0" err="1">
                <a:solidFill>
                  <a:srgbClr val="00B050"/>
                </a:solidFill>
              </a:rPr>
              <a:t>vytvořit</a:t>
            </a:r>
            <a:r>
              <a:rPr lang="en-US" altLang="cs-CZ" sz="2000" b="1" dirty="0">
                <a:solidFill>
                  <a:srgbClr val="00B050"/>
                </a:solidFill>
              </a:rPr>
              <a:t> </a:t>
            </a:r>
            <a:r>
              <a:rPr lang="en-US" altLang="cs-CZ" sz="2000" b="1" dirty="0" err="1">
                <a:solidFill>
                  <a:srgbClr val="00B050"/>
                </a:solidFill>
              </a:rPr>
              <a:t>prostředí</a:t>
            </a:r>
            <a:r>
              <a:rPr lang="en-US" altLang="cs-CZ" sz="2000" b="1" dirty="0">
                <a:solidFill>
                  <a:srgbClr val="00B050"/>
                </a:solidFill>
              </a:rPr>
              <a:t>, aby </a:t>
            </a:r>
            <a:r>
              <a:rPr lang="en-US" altLang="cs-CZ" sz="2000" b="1" dirty="0" err="1">
                <a:solidFill>
                  <a:srgbClr val="00B050"/>
                </a:solidFill>
              </a:rPr>
              <a:t>podřízení</a:t>
            </a:r>
            <a:r>
              <a:rPr lang="en-US" altLang="cs-CZ" sz="2000" b="1" dirty="0">
                <a:solidFill>
                  <a:srgbClr val="00B050"/>
                </a:solidFill>
              </a:rPr>
              <a:t> </a:t>
            </a:r>
            <a:r>
              <a:rPr lang="en-US" altLang="cs-CZ" sz="2000" b="1" dirty="0" err="1">
                <a:solidFill>
                  <a:srgbClr val="00B050"/>
                </a:solidFill>
              </a:rPr>
              <a:t>pracovali</a:t>
            </a:r>
            <a:r>
              <a:rPr lang="en-US" altLang="cs-CZ" sz="2000" b="1" dirty="0">
                <a:solidFill>
                  <a:srgbClr val="00B050"/>
                </a:solidFill>
              </a:rPr>
              <a:t> ne </a:t>
            </a:r>
            <a:r>
              <a:rPr lang="en-US" altLang="cs-CZ" sz="2000" b="1" dirty="0" err="1">
                <a:solidFill>
                  <a:srgbClr val="00B050"/>
                </a:solidFill>
              </a:rPr>
              <a:t>nejvyšší</a:t>
            </a:r>
            <a:r>
              <a:rPr lang="en-US" altLang="cs-CZ" sz="2000" b="1" dirty="0">
                <a:solidFill>
                  <a:srgbClr val="00B050"/>
                </a:solidFill>
              </a:rPr>
              <a:t> </a:t>
            </a:r>
            <a:r>
              <a:rPr lang="en-US" altLang="cs-CZ" sz="2000" b="1" dirty="0" err="1">
                <a:solidFill>
                  <a:srgbClr val="00B050"/>
                </a:solidFill>
              </a:rPr>
              <a:t>úrovni</a:t>
            </a:r>
            <a:r>
              <a:rPr lang="en-US" altLang="cs-CZ" sz="2000" b="1" dirty="0">
                <a:solidFill>
                  <a:srgbClr val="00B050"/>
                </a:solidFill>
              </a:rPr>
              <a:t> </a:t>
            </a:r>
            <a:r>
              <a:rPr lang="en-US" altLang="cs-CZ" sz="2000" b="1" dirty="0" err="1">
                <a:solidFill>
                  <a:srgbClr val="00B050"/>
                </a:solidFill>
              </a:rPr>
              <a:t>pyramidy</a:t>
            </a:r>
            <a:r>
              <a:rPr lang="en-US" altLang="cs-CZ" sz="2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88028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0D200A1-C3F9-4073-AE84-061A91443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 dirty="0" err="1">
                <a:solidFill>
                  <a:srgbClr val="FFFFFF"/>
                </a:solidFill>
              </a:rPr>
              <a:t>McGregorova</a:t>
            </a:r>
            <a:r>
              <a:rPr lang="en-US" altLang="cs-CZ" dirty="0">
                <a:solidFill>
                  <a:srgbClr val="FFFFFF"/>
                </a:solidFill>
              </a:rPr>
              <a:t> </a:t>
            </a:r>
            <a:r>
              <a:rPr lang="en-US" altLang="cs-CZ" dirty="0" err="1">
                <a:solidFill>
                  <a:srgbClr val="FFFFFF"/>
                </a:solidFill>
              </a:rPr>
              <a:t>teorie</a:t>
            </a:r>
            <a:r>
              <a:rPr lang="en-US" altLang="cs-CZ" dirty="0">
                <a:solidFill>
                  <a:srgbClr val="FFFFFF"/>
                </a:solidFill>
              </a:rPr>
              <a:t> X a Y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4" descr="Pohledy na člověka">
            <a:extLst>
              <a:ext uri="{FF2B5EF4-FFF2-40B4-BE49-F238E27FC236}">
                <a16:creationId xmlns:a16="http://schemas.microsoft.com/office/drawing/2014/main" id="{4E7E159B-3264-4DEE-8AC2-9B04330E65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0" r="1" b="12188"/>
          <a:stretch/>
        </p:blipFill>
        <p:spPr bwMode="auto">
          <a:xfrm>
            <a:off x="327547" y="2454903"/>
            <a:ext cx="7058306" cy="40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6251212-D8C0-4ABB-B671-019EAA009873}"/>
              </a:ext>
            </a:extLst>
          </p:cNvPr>
          <p:cNvSpPr txBox="1"/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FFFFFF"/>
                </a:solidFill>
              </a:rPr>
              <a:t>X: Člověk má vrozenou nechuť k práci, pokud tak dělá, tak kvůli obživě. Peníze samy člověka nepřimějí, aby se snažil. Je zapotřebí hrozba trestu. Člověk chce být veden, nechce přebírat odpovědnost.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FFFFFF"/>
                </a:solidFill>
              </a:rPr>
              <a:t> Y: Člověk má k práci přirozený sklon a práce ho těší. Pracovní činnost je  místem seberealizace. Ztotožňuje se s posláním a cíli podniku. Je loajální a angažuje se ve prospěch plnění těchto cílů. Člověk vyhledává odpovědnost, má přirozenou ctižádost a ambice.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>
                <a:solidFill>
                  <a:srgbClr val="FFFFFF"/>
                </a:solidFill>
              </a:rPr>
              <a:t>Chování lídrů je ovlivněno interpretací toho co si o podřízených myslí (proč se chovají tak, jak se chovají).</a:t>
            </a:r>
          </a:p>
        </p:txBody>
      </p:sp>
    </p:spTree>
    <p:extLst>
      <p:ext uri="{BB962C8B-B14F-4D97-AF65-F5344CB8AC3E}">
        <p14:creationId xmlns:p14="http://schemas.microsoft.com/office/powerpoint/2010/main" val="558908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60C1AC9-F7E2-4557-8B85-EF6C3C37C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 sz="2800"/>
              <a:t>Herzbergova dvoufaktorová teorie</a:t>
            </a:r>
            <a:endParaRPr lang="en-US" sz="28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D137B4F-D8EA-437D-BEEB-35077ECC0DEA}"/>
              </a:ext>
            </a:extLst>
          </p:cNvPr>
          <p:cNvSpPr txBox="1"/>
          <p:nvPr/>
        </p:nvSpPr>
        <p:spPr>
          <a:xfrm>
            <a:off x="715298" y="2359152"/>
            <a:ext cx="3841954" cy="34250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1600" b="1" dirty="0"/>
              <a:t>Hygienické a motivační faktory</a:t>
            </a:r>
            <a:endParaRPr lang="en-US" sz="16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 err="1"/>
              <a:t>Hygienické</a:t>
            </a:r>
            <a:r>
              <a:rPr lang="en-US" sz="1600" b="1" dirty="0"/>
              <a:t> </a:t>
            </a:r>
            <a:r>
              <a:rPr lang="en-US" sz="1600" b="1" dirty="0" err="1"/>
              <a:t>faktory</a:t>
            </a:r>
            <a:r>
              <a:rPr lang="en-US" sz="1600" dirty="0"/>
              <a:t> (</a:t>
            </a:r>
            <a:r>
              <a:rPr lang="en-US" sz="1600" dirty="0" err="1"/>
              <a:t>neuspokojovatele</a:t>
            </a:r>
            <a:r>
              <a:rPr lang="en-US" sz="1600" dirty="0"/>
              <a:t>)</a:t>
            </a:r>
            <a:r>
              <a:rPr lang="cs-CZ" sz="1600" dirty="0"/>
              <a:t>. Takové </a:t>
            </a:r>
            <a:r>
              <a:rPr lang="cs-CZ" sz="1600" dirty="0" err="1"/>
              <a:t>factory</a:t>
            </a:r>
            <a:r>
              <a:rPr lang="cs-CZ" sz="1600" dirty="0"/>
              <a:t>, </a:t>
            </a:r>
            <a:r>
              <a:rPr lang="en-US" sz="1600" dirty="0" err="1"/>
              <a:t>které</a:t>
            </a:r>
            <a:r>
              <a:rPr lang="en-US" sz="1600" dirty="0"/>
              <a:t> </a:t>
            </a:r>
            <a:r>
              <a:rPr lang="en-US" sz="1600" dirty="0" err="1"/>
              <a:t>vyvolávají</a:t>
            </a:r>
            <a:r>
              <a:rPr lang="en-US" sz="1600" dirty="0"/>
              <a:t> </a:t>
            </a:r>
            <a:r>
              <a:rPr lang="en-US" sz="1600" dirty="0" err="1"/>
              <a:t>pracovní</a:t>
            </a:r>
            <a:r>
              <a:rPr lang="en-US" sz="1600" dirty="0"/>
              <a:t> </a:t>
            </a:r>
            <a:r>
              <a:rPr lang="en-US" sz="1600" dirty="0" err="1"/>
              <a:t>nespokojenost</a:t>
            </a:r>
            <a:r>
              <a:rPr lang="en-US" sz="1600" dirty="0"/>
              <a:t> (</a:t>
            </a:r>
            <a:r>
              <a:rPr lang="en-US" sz="1600" dirty="0" err="1"/>
              <a:t>například</a:t>
            </a:r>
            <a:r>
              <a:rPr lang="en-US" sz="1600" dirty="0"/>
              <a:t> </a:t>
            </a:r>
            <a:r>
              <a:rPr lang="en-US" sz="1600" dirty="0" err="1"/>
              <a:t>pracovní</a:t>
            </a:r>
            <a:r>
              <a:rPr lang="en-US" sz="1600" dirty="0"/>
              <a:t> </a:t>
            </a:r>
            <a:r>
              <a:rPr lang="en-US" sz="1600" dirty="0" err="1"/>
              <a:t>podmínky</a:t>
            </a:r>
            <a:r>
              <a:rPr lang="en-US" sz="1600" dirty="0"/>
              <a:t>, </a:t>
            </a:r>
            <a:r>
              <a:rPr lang="en-US" sz="1600" dirty="0" err="1"/>
              <a:t>mezilidské</a:t>
            </a:r>
            <a:r>
              <a:rPr lang="en-US" sz="1600" dirty="0"/>
              <a:t> </a:t>
            </a:r>
            <a:r>
              <a:rPr lang="en-US" sz="1600" dirty="0" err="1"/>
              <a:t>vztahy</a:t>
            </a:r>
            <a:r>
              <a:rPr lang="en-US" sz="1600" dirty="0"/>
              <a:t>, </a:t>
            </a:r>
            <a:r>
              <a:rPr lang="en-US" sz="1600" dirty="0" err="1"/>
              <a:t>platové</a:t>
            </a:r>
            <a:r>
              <a:rPr lang="en-US" sz="1600" dirty="0"/>
              <a:t> </a:t>
            </a:r>
            <a:r>
              <a:rPr lang="en-US" sz="1600" dirty="0" err="1"/>
              <a:t>podmínky</a:t>
            </a:r>
            <a:r>
              <a:rPr lang="en-US" sz="1600" dirty="0"/>
              <a:t>, </a:t>
            </a:r>
            <a:r>
              <a:rPr lang="en-US" sz="1600" dirty="0" err="1"/>
              <a:t>jistota</a:t>
            </a:r>
            <a:r>
              <a:rPr lang="en-US" sz="1600" dirty="0"/>
              <a:t> </a:t>
            </a:r>
            <a:r>
              <a:rPr lang="en-US" sz="1600" dirty="0" err="1"/>
              <a:t>zaměstnání</a:t>
            </a:r>
            <a:r>
              <a:rPr lang="en-US" sz="1600" dirty="0"/>
              <a:t>, </a:t>
            </a:r>
            <a:r>
              <a:rPr lang="en-US" sz="1600" dirty="0" err="1"/>
              <a:t>atd</a:t>
            </a:r>
            <a:r>
              <a:rPr lang="en-US" sz="1600" dirty="0"/>
              <a:t>.)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 err="1"/>
              <a:t>Motivátory</a:t>
            </a:r>
            <a:r>
              <a:rPr lang="en-US" sz="1600" dirty="0"/>
              <a:t> (</a:t>
            </a:r>
            <a:r>
              <a:rPr lang="en-US" sz="1600" dirty="0" err="1"/>
              <a:t>uspokojovatele</a:t>
            </a:r>
            <a:r>
              <a:rPr lang="en-US" sz="1600" dirty="0"/>
              <a:t> a </a:t>
            </a:r>
            <a:r>
              <a:rPr lang="en-US" sz="1600" dirty="0" err="1"/>
              <a:t>motivát</a:t>
            </a:r>
            <a:r>
              <a:rPr lang="cs-CZ" sz="1600" dirty="0" err="1"/>
              <a:t>ory</a:t>
            </a:r>
            <a:r>
              <a:rPr lang="cs-CZ" sz="1600" dirty="0"/>
              <a:t>)</a:t>
            </a:r>
            <a:r>
              <a:rPr lang="en-US" sz="1600" dirty="0"/>
              <a:t> </a:t>
            </a:r>
            <a:r>
              <a:rPr lang="cs-CZ" sz="1600" dirty="0"/>
              <a:t>Takové faktory,</a:t>
            </a:r>
            <a:r>
              <a:rPr lang="en-US" sz="1600" dirty="0"/>
              <a:t> </a:t>
            </a:r>
            <a:r>
              <a:rPr lang="en-US" sz="1600" dirty="0" err="1"/>
              <a:t>které</a:t>
            </a:r>
            <a:r>
              <a:rPr lang="en-US" sz="1600" dirty="0"/>
              <a:t> </a:t>
            </a:r>
            <a:r>
              <a:rPr lang="en-US" sz="1600" dirty="0" err="1"/>
              <a:t>pomohou</a:t>
            </a:r>
            <a:r>
              <a:rPr lang="en-US" sz="1600" dirty="0"/>
              <a:t> </a:t>
            </a:r>
            <a:r>
              <a:rPr lang="en-US" sz="1600" dirty="0" err="1"/>
              <a:t>nabudit</a:t>
            </a:r>
            <a:r>
              <a:rPr lang="en-US" sz="1600" dirty="0"/>
              <a:t> </a:t>
            </a:r>
            <a:r>
              <a:rPr lang="en-US" sz="1600" dirty="0" err="1"/>
              <a:t>motivaci</a:t>
            </a:r>
            <a:r>
              <a:rPr lang="en-US" sz="1600" dirty="0"/>
              <a:t> a </a:t>
            </a:r>
            <a:r>
              <a:rPr lang="en-US" sz="1600" dirty="0" err="1"/>
              <a:t>spokojenost</a:t>
            </a:r>
            <a:r>
              <a:rPr lang="en-US" sz="1600" dirty="0"/>
              <a:t> (</a:t>
            </a:r>
            <a:r>
              <a:rPr lang="en-US" sz="1600" dirty="0" err="1"/>
              <a:t>například</a:t>
            </a:r>
            <a:r>
              <a:rPr lang="en-US" sz="1600" dirty="0"/>
              <a:t> </a:t>
            </a:r>
            <a:r>
              <a:rPr lang="en-US" sz="1600" dirty="0" err="1"/>
              <a:t>úspěch</a:t>
            </a:r>
            <a:r>
              <a:rPr lang="en-US" sz="1600" dirty="0"/>
              <a:t>, </a:t>
            </a:r>
            <a:r>
              <a:rPr lang="en-US" sz="1600" dirty="0" err="1"/>
              <a:t>uznání</a:t>
            </a:r>
            <a:r>
              <a:rPr lang="en-US" sz="1600" dirty="0"/>
              <a:t>, </a:t>
            </a:r>
            <a:r>
              <a:rPr lang="en-US" sz="1600" dirty="0" err="1"/>
              <a:t>profesní</a:t>
            </a:r>
            <a:r>
              <a:rPr lang="en-US" sz="1600" dirty="0"/>
              <a:t> </a:t>
            </a:r>
            <a:r>
              <a:rPr lang="en-US" sz="1600" dirty="0" err="1"/>
              <a:t>růst</a:t>
            </a:r>
            <a:r>
              <a:rPr lang="en-US" sz="1600" dirty="0"/>
              <a:t>, </a:t>
            </a:r>
            <a:r>
              <a:rPr lang="en-US" sz="1600" dirty="0" err="1"/>
              <a:t>odpovědnost</a:t>
            </a:r>
            <a:r>
              <a:rPr lang="en-US" sz="1600" dirty="0"/>
              <a:t>, </a:t>
            </a:r>
            <a:r>
              <a:rPr lang="en-US" sz="1600" dirty="0" err="1"/>
              <a:t>atd</a:t>
            </a:r>
            <a:r>
              <a:rPr lang="en-US" sz="1600" dirty="0"/>
              <a:t>.)</a:t>
            </a:r>
            <a:endParaRPr lang="cs-CZ" sz="1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cs-CZ" sz="1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1600" dirty="0"/>
              <a:t>Nenaplnění </a:t>
            </a:r>
            <a:r>
              <a:rPr lang="cs-CZ" sz="1600" b="1" dirty="0"/>
              <a:t>hygienických faktorů</a:t>
            </a:r>
            <a:r>
              <a:rPr lang="cs-CZ" sz="1600" dirty="0"/>
              <a:t> vyvolá sice pracovní nespokojenost, ale jejich naplnění nevyvolává pocit spokojenosti. Snahou manažerů by mělo být </a:t>
            </a:r>
            <a:r>
              <a:rPr lang="cs-CZ" sz="1600" b="1" dirty="0"/>
              <a:t>naplňování hygienických faktorů, a  doplnit je o motivační faktory, </a:t>
            </a:r>
            <a:r>
              <a:rPr lang="cs-CZ" sz="1600" dirty="0"/>
              <a:t>které poženou výkonnost pracovníků vpřed.</a:t>
            </a:r>
            <a:endParaRPr lang="en-US" sz="1600" dirty="0"/>
          </a:p>
        </p:txBody>
      </p:sp>
      <p:pic>
        <p:nvPicPr>
          <p:cNvPr id="4" name="Picture 4" descr="Herzbergova dvoufaktorová teorie">
            <a:extLst>
              <a:ext uri="{FF2B5EF4-FFF2-40B4-BE49-F238E27FC236}">
                <a16:creationId xmlns:a16="http://schemas.microsoft.com/office/drawing/2014/main" id="{F0EBBBD1-528E-4CA3-9991-30B283E0E7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5298" b="3"/>
          <a:stretch/>
        </p:blipFill>
        <p:spPr bwMode="auto">
          <a:xfrm>
            <a:off x="5124450" y="634382"/>
            <a:ext cx="6657213" cy="549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943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218D51-FC8D-4441-8A7B-0802586F6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578"/>
            <a:ext cx="4595071" cy="1645501"/>
          </a:xfrm>
        </p:spPr>
        <p:txBody>
          <a:bodyPr>
            <a:normAutofit/>
          </a:bodyPr>
          <a:lstStyle/>
          <a:p>
            <a:r>
              <a:rPr lang="cs-CZ" altLang="cs-CZ" sz="3700" dirty="0" err="1"/>
              <a:t>McClellandova</a:t>
            </a:r>
            <a:r>
              <a:rPr lang="cs-CZ" altLang="cs-CZ" sz="3700" dirty="0"/>
              <a:t> teorie získaných potřeb</a:t>
            </a:r>
            <a:br>
              <a:rPr lang="cs-CZ" altLang="cs-CZ" sz="3700" dirty="0"/>
            </a:br>
            <a:endParaRPr lang="cs-CZ" sz="37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49F0B9-3DF1-4271-9A93-D33B91C53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8467"/>
            <a:ext cx="4595071" cy="3628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1900" dirty="0">
                <a:solidFill>
                  <a:schemeClr val="accent4"/>
                </a:solidFill>
              </a:rPr>
              <a:t>Tři typy motivačních potřeb</a:t>
            </a:r>
          </a:p>
          <a:p>
            <a:r>
              <a:rPr lang="cs-CZ" sz="1900" dirty="0"/>
              <a:t>Potřeba moci (mít kontrolu nad druhými)                      </a:t>
            </a:r>
          </a:p>
          <a:p>
            <a:r>
              <a:rPr lang="cs-CZ" sz="1900" dirty="0"/>
              <a:t>Potřeba něčeho dosáhnout (úspěch) </a:t>
            </a:r>
          </a:p>
          <a:p>
            <a:r>
              <a:rPr lang="cs-CZ" sz="1900" dirty="0"/>
              <a:t>Potřeba někam patřit (oblíbenosti) </a:t>
            </a:r>
          </a:p>
          <a:p>
            <a:endParaRPr lang="cs-CZ" sz="1900" dirty="0"/>
          </a:p>
          <a:p>
            <a:endParaRPr lang="cs-CZ" sz="1900" dirty="0"/>
          </a:p>
          <a:p>
            <a:pPr marL="0" indent="0">
              <a:buNone/>
            </a:pPr>
            <a:r>
              <a:rPr lang="cs-CZ" altLang="cs-CZ" sz="1900" dirty="0">
                <a:solidFill>
                  <a:schemeClr val="accent4"/>
                </a:solidFill>
                <a:latin typeface="Arial" panose="020B0604020202020204" pitchFamily="34" charset="0"/>
              </a:rPr>
              <a:t>Všechny tři skupiny pracovníků jsou v organizacích potřebné!</a:t>
            </a:r>
            <a:endParaRPr lang="cs-CZ" sz="1900" dirty="0">
              <a:solidFill>
                <a:schemeClr val="accent4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6100914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MC900370238[1]">
            <a:extLst>
              <a:ext uri="{FF2B5EF4-FFF2-40B4-BE49-F238E27FC236}">
                <a16:creationId xmlns:a16="http://schemas.microsoft.com/office/drawing/2014/main" id="{88200C0E-F658-4F91-9D91-CE9CDEAC8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420908" y="471348"/>
            <a:ext cx="2364317" cy="244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5" descr="MC900196562[1]">
            <a:extLst>
              <a:ext uri="{FF2B5EF4-FFF2-40B4-BE49-F238E27FC236}">
                <a16:creationId xmlns:a16="http://schemas.microsoft.com/office/drawing/2014/main" id="{3839F9D4-8C45-4AE2-882E-65A6FFA7B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02775" y="490618"/>
            <a:ext cx="2364317" cy="240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 descr="MC900089004[1]">
            <a:extLst>
              <a:ext uri="{FF2B5EF4-FFF2-40B4-BE49-F238E27FC236}">
                <a16:creationId xmlns:a16="http://schemas.microsoft.com/office/drawing/2014/main" id="{5B8663F1-40CA-4B27-86FA-D250E7BE1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4896" y="3796452"/>
            <a:ext cx="4838207" cy="255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341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1FC5FD-36B2-4FC2-B12F-9C804FDC4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340605" cy="1146176"/>
          </a:xfrm>
        </p:spPr>
        <p:txBody>
          <a:bodyPr>
            <a:normAutofit/>
          </a:bodyPr>
          <a:lstStyle/>
          <a:p>
            <a:r>
              <a:rPr lang="cs-CZ" sz="3700" dirty="0"/>
              <a:t>Jak objevit zdroj motivace a nikdy se ho nevzdat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0BF962F-4C6F-461E-86F2-C43F56CC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E94A4F7-38E4-45EA-8E2E-CE1B5766B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C2B614-5996-4FAA-9E3C-6A013EB5C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3288"/>
            <a:ext cx="3603171" cy="3639684"/>
          </a:xfrm>
        </p:spPr>
        <p:txBody>
          <a:bodyPr anchor="ctr">
            <a:normAutofit/>
          </a:bodyPr>
          <a:lstStyle/>
          <a:p>
            <a:r>
              <a:rPr lang="cs-CZ" sz="1900">
                <a:solidFill>
                  <a:srgbClr val="FFFFFF"/>
                </a:solidFill>
              </a:rPr>
              <a:t>Je spokojenost jenom privilegium vyvolených?</a:t>
            </a:r>
          </a:p>
          <a:p>
            <a:r>
              <a:rPr lang="cs-CZ" sz="1900">
                <a:solidFill>
                  <a:srgbClr val="FFFFFF"/>
                </a:solidFill>
              </a:rPr>
              <a:t>Snažíme se najít práci, ve které bychom uplatnili svou motivaci. </a:t>
            </a:r>
          </a:p>
          <a:p>
            <a:r>
              <a:rPr lang="cs-CZ" sz="1900">
                <a:solidFill>
                  <a:srgbClr val="FFFFFF"/>
                </a:solidFill>
              </a:rPr>
              <a:t>Usilujeme, abychom dělali co máme rádi, hledáme práci, která nás bude skutečně bavit.</a:t>
            </a:r>
          </a:p>
          <a:p>
            <a:endParaRPr lang="cs-CZ" sz="1900">
              <a:solidFill>
                <a:srgbClr val="FFFFFF"/>
              </a:solidFill>
            </a:endParaRPr>
          </a:p>
          <a:p>
            <a:r>
              <a:rPr lang="cs-CZ" sz="1900">
                <a:solidFill>
                  <a:srgbClr val="FFFFFF"/>
                </a:solidFill>
              </a:rPr>
              <a:t>Ve skutečnosti musí každý z nás objevit vlastní PROČ, která je zdrojem naší motivace  </a:t>
            </a:r>
          </a:p>
          <a:p>
            <a:endParaRPr lang="cs-CZ" sz="1900">
              <a:solidFill>
                <a:srgbClr val="FFFFFF"/>
              </a:solidFill>
            </a:endParaRPr>
          </a:p>
          <a:p>
            <a:endParaRPr lang="cs-CZ" sz="1900">
              <a:solidFill>
                <a:srgbClr val="FFFFFF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6044BE2-17A7-41A3-95B3-2809B41F78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4" r="14009" b="-1"/>
          <a:stretch/>
        </p:blipFill>
        <p:spPr>
          <a:xfrm>
            <a:off x="6183088" y="2670659"/>
            <a:ext cx="5170711" cy="3008930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55584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C219DA4-EA22-4537-AF7F-44DA47362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257" y="4525347"/>
            <a:ext cx="6939722" cy="1737360"/>
          </a:xfrm>
        </p:spPr>
        <p:txBody>
          <a:bodyPr anchor="ctr">
            <a:normAutofit/>
          </a:bodyPr>
          <a:lstStyle/>
          <a:p>
            <a:pPr algn="r"/>
            <a:r>
              <a:rPr lang="cs-CZ" sz="6000"/>
              <a:t>Proč je PROČ důležité?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BE2339B-4E54-4B72-8EB9-C3BDB12ADB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0762" y="4525347"/>
            <a:ext cx="3211288" cy="1737360"/>
          </a:xfrm>
        </p:spPr>
        <p:txBody>
          <a:bodyPr anchor="ctr">
            <a:normAutofit/>
          </a:bodyPr>
          <a:lstStyle/>
          <a:p>
            <a:pPr algn="l"/>
            <a:r>
              <a:rPr lang="cs-CZ" sz="1900"/>
              <a:t>Stalo se někdy, že jsme zapomněli, proč něco děláme? </a:t>
            </a:r>
          </a:p>
          <a:p>
            <a:pPr algn="l"/>
            <a:r>
              <a:rPr lang="cs-CZ" sz="1900"/>
              <a:t>Zjistit smysl toho co děláme je bezpodmínečně nutné proto, abychom u toho vydrželi. 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995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EC4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kreslení&#10;&#10;Popis byl vytvořen automaticky">
            <a:extLst>
              <a:ext uri="{FF2B5EF4-FFF2-40B4-BE49-F238E27FC236}">
                <a16:creationId xmlns:a16="http://schemas.microsoft.com/office/drawing/2014/main" id="{FDB966FF-1F2A-4E14-9E6B-44036C36B9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90" b="1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832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2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5F3ECC1-6B04-4FD0-8830-4BD982721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257" y="4525347"/>
            <a:ext cx="6939722" cy="1737360"/>
          </a:xfrm>
        </p:spPr>
        <p:txBody>
          <a:bodyPr anchor="ctr">
            <a:normAutofit/>
          </a:bodyPr>
          <a:lstStyle/>
          <a:p>
            <a:pPr algn="r"/>
            <a:r>
              <a:rPr lang="cs-CZ" sz="6000" dirty="0"/>
              <a:t>Obtíže s PROČ 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D48ABE5-239D-4081-A61C-01D6138187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0762" y="4525347"/>
            <a:ext cx="3211288" cy="1737360"/>
          </a:xfrm>
        </p:spPr>
        <p:txBody>
          <a:bodyPr anchor="ctr">
            <a:normAutofit/>
          </a:bodyPr>
          <a:lstStyle/>
          <a:p>
            <a:pPr algn="l"/>
            <a:r>
              <a:rPr lang="cs-CZ" sz="1500"/>
              <a:t>Každý z nás má své PROČ!</a:t>
            </a:r>
          </a:p>
          <a:p>
            <a:pPr algn="l"/>
            <a:r>
              <a:rPr lang="cs-CZ" sz="1500"/>
              <a:t>Je to hluboce zakořeněné přesvědčení o tom, co je zdrojem naší vášně, motivace a inspirace.</a:t>
            </a:r>
          </a:p>
          <a:p>
            <a:pPr algn="l"/>
            <a:r>
              <a:rPr lang="cs-CZ" sz="1500"/>
              <a:t>Potíž je v tom, že ho buď neznáme nebo nedovedeme vyjádřit.</a:t>
            </a:r>
          </a:p>
        </p:txBody>
      </p:sp>
      <p:sp>
        <p:nvSpPr>
          <p:cNvPr id="30" name="Oval 24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6F6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F7F8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květina, voda&#10;&#10;Popis byl vytvořen automaticky">
            <a:extLst>
              <a:ext uri="{FF2B5EF4-FFF2-40B4-BE49-F238E27FC236}">
                <a16:creationId xmlns:a16="http://schemas.microsoft.com/office/drawing/2014/main" id="{D794A885-663D-4CA5-8E61-6F351082A7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9" r="1" b="6061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668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9A85A1-8EC0-4C40-8AC5-C7F34C46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cs-CZ" sz="4000" dirty="0"/>
              <a:t>Zlatý kruh</a:t>
            </a:r>
          </a:p>
        </p:txBody>
      </p:sp>
      <p:sp>
        <p:nvSpPr>
          <p:cNvPr id="1032" name="Content Placeholder 1031">
            <a:extLst>
              <a:ext uri="{FF2B5EF4-FFF2-40B4-BE49-F238E27FC236}">
                <a16:creationId xmlns:a16="http://schemas.microsoft.com/office/drawing/2014/main" id="{7D7B45E6-E601-40E9-A26E-E67F73EB2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>
            <a:normAutofit/>
          </a:bodyPr>
          <a:lstStyle/>
          <a:p>
            <a:r>
              <a:rPr lang="cs-CZ" sz="2400" dirty="0"/>
              <a:t>Každá organizace a každý člověk funguje na třech základních úrovních: CO děláme, JAK to děláme a PROČ to děláme. </a:t>
            </a:r>
          </a:p>
          <a:p>
            <a:endParaRPr lang="cs-CZ" sz="2400" dirty="0"/>
          </a:p>
          <a:p>
            <a:r>
              <a:rPr lang="cs-CZ" sz="2400" dirty="0"/>
              <a:t>Nabídka na bázi PROČ má hlubší hodnotu, neboť oslovuje naše emoce – proto má také mnohem větší vliv. Když něco nabízíme, hovořme o také postoje zastává naše firma i my ostatní </a:t>
            </a:r>
            <a:endParaRPr lang="en-US" sz="2400" dirty="0"/>
          </a:p>
        </p:txBody>
      </p:sp>
      <p:pic>
        <p:nvPicPr>
          <p:cNvPr id="1028" name="Picture 4" descr="Výsledek obrázku pro Simon sinek zlatý kruh">
            <a:extLst>
              <a:ext uri="{FF2B5EF4-FFF2-40B4-BE49-F238E27FC236}">
                <a16:creationId xmlns:a16="http://schemas.microsoft.com/office/drawing/2014/main" id="{89643929-A541-4344-9599-1A35E7000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9551" y="318034"/>
            <a:ext cx="4042409" cy="226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ýsledek obrázku pro Simon sinek zlatý kruh">
            <a:extLst>
              <a:ext uri="{FF2B5EF4-FFF2-40B4-BE49-F238E27FC236}">
                <a16:creationId xmlns:a16="http://schemas.microsoft.com/office/drawing/2014/main" id="{649F3D07-3DB5-4481-8D65-CE9C25C5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2587" y="2828925"/>
            <a:ext cx="3496337" cy="338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188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94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E8F3F8F-567E-48C6-B8BA-3B79305C0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cs-CZ" sz="4400">
                <a:solidFill>
                  <a:srgbClr val="FFFFFF"/>
                </a:solidFill>
              </a:rPr>
              <a:t>Zlatý kruh – Simon Sinek</a:t>
            </a:r>
          </a:p>
        </p:txBody>
      </p:sp>
      <p:pic>
        <p:nvPicPr>
          <p:cNvPr id="5" name="Obrázek 4" descr="Obsah obrázku muž, brýle, držení, stojící&#10;&#10;Popis byl vytvořen automaticky">
            <a:extLst>
              <a:ext uri="{FF2B5EF4-FFF2-40B4-BE49-F238E27FC236}">
                <a16:creationId xmlns:a16="http://schemas.microsoft.com/office/drawing/2014/main" id="{56BCC55D-2621-45D9-B9DC-B96AE230EB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8" r="-1" b="-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F25986-FE1B-4A53-8E4A-4D6137110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cs-CZ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cs-CZ" sz="2000" dirty="0">
                <a:solidFill>
                  <a:srgbClr val="FFFFFF"/>
                </a:solidFill>
                <a:hlinkClick r:id="rId3"/>
              </a:rPr>
              <a:t>Začněte s proč</a:t>
            </a:r>
            <a:endParaRPr lang="cs-CZ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cs-CZ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cs-CZ" sz="2000" dirty="0">
                <a:solidFill>
                  <a:srgbClr val="FFFFFF"/>
                </a:solidFill>
              </a:rPr>
              <a:t>https://www.ted.com/talks/simon_sinek_how_great_leaders_inspire_action?language=cs</a:t>
            </a:r>
          </a:p>
        </p:txBody>
      </p:sp>
    </p:spTree>
    <p:extLst>
      <p:ext uri="{BB962C8B-B14F-4D97-AF65-F5344CB8AC3E}">
        <p14:creationId xmlns:p14="http://schemas.microsoft.com/office/powerpoint/2010/main" val="652719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64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2D0F514-81D0-4BDB-914D-7E736DB03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cs-CZ" dirty="0">
                <a:solidFill>
                  <a:srgbClr val="FFFFFF"/>
                </a:solidFill>
              </a:rPr>
              <a:t>Znalost PROČ pomáhá rozumět sobě i druhým  </a:t>
            </a:r>
          </a:p>
        </p:txBody>
      </p:sp>
      <p:pic>
        <p:nvPicPr>
          <p:cNvPr id="5" name="Obrázek 4" descr="Obsah obrázku hledání, hračka, vsedě, velké&#10;&#10;Popis byl vytvořen automaticky">
            <a:extLst>
              <a:ext uri="{FF2B5EF4-FFF2-40B4-BE49-F238E27FC236}">
                <a16:creationId xmlns:a16="http://schemas.microsoft.com/office/drawing/2014/main" id="{CF9B953C-025C-4F85-966E-DA3906F0A6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2" r="1" b="7905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25FA1D-1DB9-4A42-8246-C4B82D429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 lnSpcReduction="10000"/>
          </a:bodyPr>
          <a:lstStyle/>
          <a:p>
            <a:r>
              <a:rPr lang="cs-CZ" sz="2000" dirty="0">
                <a:solidFill>
                  <a:srgbClr val="FFFFFF"/>
                </a:solidFill>
              </a:rPr>
              <a:t>Porozumíme-li vlastnímu proč, budeme schopni formulovat, co nám přináší uspokojení. Lépe pochopíme, co nás motivuje k jednání. </a:t>
            </a:r>
          </a:p>
          <a:p>
            <a:endParaRPr lang="cs-CZ" sz="2000" dirty="0">
              <a:solidFill>
                <a:srgbClr val="FFFFFF"/>
              </a:solidFill>
            </a:endParaRPr>
          </a:p>
          <a:p>
            <a:r>
              <a:rPr lang="cs-CZ" sz="2000" dirty="0">
                <a:solidFill>
                  <a:srgbClr val="FFFFFF"/>
                </a:solidFill>
              </a:rPr>
              <a:t>Znát proč je jako znát vlastní dílek puzzle, u kterého snadno rozpoznáme, jestli se hodí k ostatním.  </a:t>
            </a:r>
          </a:p>
          <a:p>
            <a:endParaRPr lang="cs-CZ" sz="2000" dirty="0">
              <a:solidFill>
                <a:srgbClr val="FFFFFF"/>
              </a:solidFill>
            </a:endParaRPr>
          </a:p>
          <a:p>
            <a:r>
              <a:rPr lang="cs-CZ" sz="2000" dirty="0">
                <a:solidFill>
                  <a:srgbClr val="FFFFFF"/>
                </a:solidFill>
              </a:rPr>
              <a:t>Jednání vycházející ze znalosti proč nám ovlivňuje naši schopnost leadershipu a mění naši každodenní praxí. </a:t>
            </a:r>
          </a:p>
          <a:p>
            <a:endParaRPr lang="cs-CZ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72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ED55067-CBEC-4FFF-A825-000057208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257" y="4525347"/>
            <a:ext cx="6939722" cy="1737360"/>
          </a:xfrm>
        </p:spPr>
        <p:txBody>
          <a:bodyPr anchor="ctr">
            <a:normAutofit/>
          </a:bodyPr>
          <a:lstStyle/>
          <a:p>
            <a:pPr algn="r"/>
            <a:r>
              <a:rPr lang="cs-CZ" sz="6000" dirty="0"/>
              <a:t>Co je naším PROČ?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48BD6E8-1E67-49AE-9EF7-1302EDF40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0762" y="4525347"/>
            <a:ext cx="3211288" cy="1737360"/>
          </a:xfrm>
        </p:spPr>
        <p:txBody>
          <a:bodyPr anchor="ctr">
            <a:normAutofit/>
          </a:bodyPr>
          <a:lstStyle/>
          <a:p>
            <a:pPr algn="l"/>
            <a:r>
              <a:rPr lang="cs-CZ" sz="1500"/>
              <a:t>Každý máme pouze jedno PROČ. Není to prohlášení o našich ambicích – kým chceme být. </a:t>
            </a:r>
          </a:p>
          <a:p>
            <a:pPr algn="l"/>
            <a:r>
              <a:rPr lang="cs-CZ" sz="1500"/>
              <a:t>Naše PROČ vyjadřuje, kým nejlepším jsme ve své přirozenosti. </a:t>
            </a:r>
          </a:p>
          <a:p>
            <a:pPr algn="l"/>
            <a:r>
              <a:rPr lang="cs-CZ" sz="1500"/>
              <a:t>Proč je naším původním příběhem.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5372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777A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hvězda&#10;&#10;Popis byl vytvořen automaticky">
            <a:extLst>
              <a:ext uri="{FF2B5EF4-FFF2-40B4-BE49-F238E27FC236}">
                <a16:creationId xmlns:a16="http://schemas.microsoft.com/office/drawing/2014/main" id="{971BC3FA-B9D2-4EB5-8C5F-C07B05635D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8280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71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F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20361F1-5EA3-4B19-9A6B-E6841B108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Jak objevit své PROČ</a:t>
            </a:r>
          </a:p>
        </p:txBody>
      </p:sp>
      <p:pic>
        <p:nvPicPr>
          <p:cNvPr id="5" name="Obrázek 4" descr="Obsah obrázku osoba, exteriér, voda, ryba&#10;&#10;Popis byl vytvořen automaticky">
            <a:extLst>
              <a:ext uri="{FF2B5EF4-FFF2-40B4-BE49-F238E27FC236}">
                <a16:creationId xmlns:a16="http://schemas.microsoft.com/office/drawing/2014/main" id="{8EE3036F-D003-46EE-8B15-5D6342564C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1" r="-1" b="134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D0BCE1E-486A-48EA-9518-964366552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Musíme pátrat ve své minulosti po nejdůležitějších vláknech – zážitcích, osobách, situacích jenž nás ovlivnily.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Musíme shromáždit nejvýraznější vzpomínky – definovat momenty a hledat mezi nimi spojení.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V těchto vláknech budeme hledat určitý vzor.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Půjde o rýžování zlata v řece minulosti </a:t>
            </a:r>
          </a:p>
        </p:txBody>
      </p:sp>
    </p:spTree>
    <p:extLst>
      <p:ext uri="{BB962C8B-B14F-4D97-AF65-F5344CB8AC3E}">
        <p14:creationId xmlns:p14="http://schemas.microsoft.com/office/powerpoint/2010/main" val="12631725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814</Words>
  <Application>Microsoft Office PowerPoint</Application>
  <PresentationFormat>Širokoúhlá obrazovka</PresentationFormat>
  <Paragraphs>77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Motiv Office</vt:lpstr>
      <vt:lpstr>Motivace</vt:lpstr>
      <vt:lpstr>Jak objevit zdroj motivace a nikdy se ho nevzdat</vt:lpstr>
      <vt:lpstr>Proč je PROČ důležité?</vt:lpstr>
      <vt:lpstr>Obtíže s PROČ  </vt:lpstr>
      <vt:lpstr>Zlatý kruh</vt:lpstr>
      <vt:lpstr>Zlatý kruh – Simon Sinek</vt:lpstr>
      <vt:lpstr>Znalost PROČ pomáhá rozumět sobě i druhým  </vt:lpstr>
      <vt:lpstr>Co je naším PROČ?</vt:lpstr>
      <vt:lpstr>Jak objevit své PROČ</vt:lpstr>
      <vt:lpstr>Formulace vlastního PROČ</vt:lpstr>
      <vt:lpstr>Motivace v týmech -Co lidi nadchne a co je odrazuje?</vt:lpstr>
      <vt:lpstr>Různorodost motivace  Motivace se vztahuje k příčinám, nebo-li k „PROČ chování“. </vt:lpstr>
      <vt:lpstr>Maslowova pyramida lidských potřeb</vt:lpstr>
      <vt:lpstr>McGregorova teorie X a Y</vt:lpstr>
      <vt:lpstr>Herzbergova dvoufaktorová teorie</vt:lpstr>
      <vt:lpstr>McClellandova teorie získaných potřeb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Motivace</dc:title>
  <dc:creator>Jitka MI Navrátilová</dc:creator>
  <cp:lastModifiedBy>Jitka MI Navrátilová</cp:lastModifiedBy>
  <cp:revision>5</cp:revision>
  <dcterms:created xsi:type="dcterms:W3CDTF">2020-12-16T07:52:08Z</dcterms:created>
  <dcterms:modified xsi:type="dcterms:W3CDTF">2021-12-14T15:09:57Z</dcterms:modified>
</cp:coreProperties>
</file>