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42" d="100"/>
          <a:sy n="42" d="100"/>
        </p:scale>
        <p:origin x="39" y="48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_rels/data2.xml.rels><?xml version="1.0" encoding="UTF-8" standalone="yes"?>
<Relationships xmlns="http://schemas.openxmlformats.org/package/2006/relationships"><Relationship Id="rId3" Type="http://schemas.openxmlformats.org/officeDocument/2006/relationships/hyperlink" Target="http://www.cappeu.com/" TargetMode="External"/><Relationship Id="rId2" Type="http://schemas.openxmlformats.org/officeDocument/2006/relationships/hyperlink" Target="http://www.discprifile.com/" TargetMode="External"/><Relationship Id="rId1" Type="http://schemas.openxmlformats.org/officeDocument/2006/relationships/hyperlink" Target="http://www.myersbriggs.org/" TargetMode="External"/></Relationships>
</file>

<file path=ppt/diagrams/_rels/drawing2.xml.rels><?xml version="1.0" encoding="UTF-8" standalone="yes"?>
<Relationships xmlns="http://schemas.openxmlformats.org/package/2006/relationships"><Relationship Id="rId3" Type="http://schemas.openxmlformats.org/officeDocument/2006/relationships/hyperlink" Target="http://www.cappeu.com/" TargetMode="External"/><Relationship Id="rId2" Type="http://schemas.openxmlformats.org/officeDocument/2006/relationships/hyperlink" Target="http://www.discprifile.com/" TargetMode="External"/><Relationship Id="rId1" Type="http://schemas.openxmlformats.org/officeDocument/2006/relationships/hyperlink" Target="http://www.myersbriggs.org/" TargetMode="Externa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75E03B7-707C-4369-B070-BB8915392C63}" type="doc">
      <dgm:prSet loTypeId="urn:microsoft.com/office/officeart/2005/8/layout/vList2" loCatId="list" qsTypeId="urn:microsoft.com/office/officeart/2005/8/quickstyle/simple4" qsCatId="simple" csTypeId="urn:microsoft.com/office/officeart/2005/8/colors/colorful5" csCatId="colorful" phldr="1"/>
      <dgm:spPr/>
      <dgm:t>
        <a:bodyPr/>
        <a:lstStyle/>
        <a:p>
          <a:endParaRPr lang="en-US"/>
        </a:p>
      </dgm:t>
    </dgm:pt>
    <dgm:pt modelId="{CDDF66ED-6AE4-4D07-9E48-03940F90750E}">
      <dgm:prSet/>
      <dgm:spPr/>
      <dgm:t>
        <a:bodyPr/>
        <a:lstStyle/>
        <a:p>
          <a:r>
            <a:rPr lang="cs-CZ"/>
            <a:t>Nástroje k sebehodnocení:</a:t>
          </a:r>
          <a:endParaRPr lang="en-US"/>
        </a:p>
      </dgm:t>
    </dgm:pt>
    <dgm:pt modelId="{FC551F92-9958-4AD3-B238-129301C9240D}" type="parTrans" cxnId="{9D26B7E2-C0E8-4C49-9F89-750BA87758BA}">
      <dgm:prSet/>
      <dgm:spPr/>
      <dgm:t>
        <a:bodyPr/>
        <a:lstStyle/>
        <a:p>
          <a:endParaRPr lang="en-US"/>
        </a:p>
      </dgm:t>
    </dgm:pt>
    <dgm:pt modelId="{9CD2F70D-B6AE-4ABF-A820-96BF507D9108}" type="sibTrans" cxnId="{9D26B7E2-C0E8-4C49-9F89-750BA87758BA}">
      <dgm:prSet/>
      <dgm:spPr/>
      <dgm:t>
        <a:bodyPr/>
        <a:lstStyle/>
        <a:p>
          <a:endParaRPr lang="en-US"/>
        </a:p>
      </dgm:t>
    </dgm:pt>
    <dgm:pt modelId="{15B49DB4-9EA9-467D-AF46-B719D591A001}">
      <dgm:prSet/>
      <dgm:spPr/>
      <dgm:t>
        <a:bodyPr/>
        <a:lstStyle/>
        <a:p>
          <a:r>
            <a:rPr lang="cs-CZ"/>
            <a:t>StrengthsFinder 2.0 – identifikuje 5 nejdůležitějších vlastností, pro které máte talent. Talent je přirozená tendence člověka pro určitý vzorec uvažování, prožívání nebo chování, který může být využit.</a:t>
          </a:r>
          <a:endParaRPr lang="en-US"/>
        </a:p>
      </dgm:t>
    </dgm:pt>
    <dgm:pt modelId="{8551EE97-9D7D-4CBF-8756-A2789D2CAF59}" type="parTrans" cxnId="{54DAF2B2-6D75-4EE3-9946-BE85D41D409C}">
      <dgm:prSet/>
      <dgm:spPr/>
      <dgm:t>
        <a:bodyPr/>
        <a:lstStyle/>
        <a:p>
          <a:endParaRPr lang="en-US"/>
        </a:p>
      </dgm:t>
    </dgm:pt>
    <dgm:pt modelId="{5E76C124-7893-42A0-A1B8-47D4393D055F}" type="sibTrans" cxnId="{54DAF2B2-6D75-4EE3-9946-BE85D41D409C}">
      <dgm:prSet/>
      <dgm:spPr/>
      <dgm:t>
        <a:bodyPr/>
        <a:lstStyle/>
        <a:p>
          <a:endParaRPr lang="en-US"/>
        </a:p>
      </dgm:t>
    </dgm:pt>
    <dgm:pt modelId="{8DC252FE-7DB9-4219-81DB-F68DC26026EA}">
      <dgm:prSet/>
      <dgm:spPr/>
      <dgm:t>
        <a:bodyPr/>
        <a:lstStyle/>
        <a:p>
          <a:r>
            <a:rPr lang="cs-CZ" dirty="0"/>
            <a:t>Dotazník VIA (hodnoty v akci) – zjišťuje, které naše základní povahové  vlastnosti nás motivují a určují způsob, jak uvažujeme, prožíváme své emoce a jak se chováme (www.viacharacter.org)</a:t>
          </a:r>
          <a:endParaRPr lang="en-US" dirty="0"/>
        </a:p>
      </dgm:t>
    </dgm:pt>
    <dgm:pt modelId="{820B870F-ACE4-4CC4-A929-0D399AF10C40}" type="parTrans" cxnId="{EF2D3EAB-1BB6-4963-AFF7-84A413A195CC}">
      <dgm:prSet/>
      <dgm:spPr/>
      <dgm:t>
        <a:bodyPr/>
        <a:lstStyle/>
        <a:p>
          <a:endParaRPr lang="en-US"/>
        </a:p>
      </dgm:t>
    </dgm:pt>
    <dgm:pt modelId="{DB68B963-B36F-4074-B989-23202447DE14}" type="sibTrans" cxnId="{EF2D3EAB-1BB6-4963-AFF7-84A413A195CC}">
      <dgm:prSet/>
      <dgm:spPr/>
      <dgm:t>
        <a:bodyPr/>
        <a:lstStyle/>
        <a:p>
          <a:endParaRPr lang="en-US"/>
        </a:p>
      </dgm:t>
    </dgm:pt>
    <dgm:pt modelId="{52B4BC0E-D92D-4002-9576-DE9E874A7D63}" type="pres">
      <dgm:prSet presAssocID="{275E03B7-707C-4369-B070-BB8915392C63}" presName="linear" presStyleCnt="0">
        <dgm:presLayoutVars>
          <dgm:animLvl val="lvl"/>
          <dgm:resizeHandles val="exact"/>
        </dgm:presLayoutVars>
      </dgm:prSet>
      <dgm:spPr/>
    </dgm:pt>
    <dgm:pt modelId="{E8E705EE-2601-4368-9CF7-237AF6ED21D6}" type="pres">
      <dgm:prSet presAssocID="{CDDF66ED-6AE4-4D07-9E48-03940F90750E}" presName="parentText" presStyleLbl="node1" presStyleIdx="0" presStyleCnt="1">
        <dgm:presLayoutVars>
          <dgm:chMax val="0"/>
          <dgm:bulletEnabled val="1"/>
        </dgm:presLayoutVars>
      </dgm:prSet>
      <dgm:spPr/>
    </dgm:pt>
    <dgm:pt modelId="{9DA71E93-E03F-4D38-BA7B-455E581A397A}" type="pres">
      <dgm:prSet presAssocID="{CDDF66ED-6AE4-4D07-9E48-03940F90750E}" presName="childText" presStyleLbl="revTx" presStyleIdx="0" presStyleCnt="1">
        <dgm:presLayoutVars>
          <dgm:bulletEnabled val="1"/>
        </dgm:presLayoutVars>
      </dgm:prSet>
      <dgm:spPr/>
    </dgm:pt>
  </dgm:ptLst>
  <dgm:cxnLst>
    <dgm:cxn modelId="{C2A84A11-4EBD-4C85-8B0B-0C5BDA55116E}" type="presOf" srcId="{15B49DB4-9EA9-467D-AF46-B719D591A001}" destId="{9DA71E93-E03F-4D38-BA7B-455E581A397A}" srcOrd="0" destOrd="0" presId="urn:microsoft.com/office/officeart/2005/8/layout/vList2"/>
    <dgm:cxn modelId="{361DB154-87A3-452C-B50C-B6903644FB4E}" type="presOf" srcId="{8DC252FE-7DB9-4219-81DB-F68DC26026EA}" destId="{9DA71E93-E03F-4D38-BA7B-455E581A397A}" srcOrd="0" destOrd="1" presId="urn:microsoft.com/office/officeart/2005/8/layout/vList2"/>
    <dgm:cxn modelId="{14B91059-9079-4C86-9CFF-C634AF23C7F1}" type="presOf" srcId="{275E03B7-707C-4369-B070-BB8915392C63}" destId="{52B4BC0E-D92D-4002-9576-DE9E874A7D63}" srcOrd="0" destOrd="0" presId="urn:microsoft.com/office/officeart/2005/8/layout/vList2"/>
    <dgm:cxn modelId="{EF2D3EAB-1BB6-4963-AFF7-84A413A195CC}" srcId="{CDDF66ED-6AE4-4D07-9E48-03940F90750E}" destId="{8DC252FE-7DB9-4219-81DB-F68DC26026EA}" srcOrd="1" destOrd="0" parTransId="{820B870F-ACE4-4CC4-A929-0D399AF10C40}" sibTransId="{DB68B963-B36F-4074-B989-23202447DE14}"/>
    <dgm:cxn modelId="{54DAF2B2-6D75-4EE3-9946-BE85D41D409C}" srcId="{CDDF66ED-6AE4-4D07-9E48-03940F90750E}" destId="{15B49DB4-9EA9-467D-AF46-B719D591A001}" srcOrd="0" destOrd="0" parTransId="{8551EE97-9D7D-4CBF-8756-A2789D2CAF59}" sibTransId="{5E76C124-7893-42A0-A1B8-47D4393D055F}"/>
    <dgm:cxn modelId="{653C35D1-F9B5-4692-9302-B05B93B509F8}" type="presOf" srcId="{CDDF66ED-6AE4-4D07-9E48-03940F90750E}" destId="{E8E705EE-2601-4368-9CF7-237AF6ED21D6}" srcOrd="0" destOrd="0" presId="urn:microsoft.com/office/officeart/2005/8/layout/vList2"/>
    <dgm:cxn modelId="{9D26B7E2-C0E8-4C49-9F89-750BA87758BA}" srcId="{275E03B7-707C-4369-B070-BB8915392C63}" destId="{CDDF66ED-6AE4-4D07-9E48-03940F90750E}" srcOrd="0" destOrd="0" parTransId="{FC551F92-9958-4AD3-B238-129301C9240D}" sibTransId="{9CD2F70D-B6AE-4ABF-A820-96BF507D9108}"/>
    <dgm:cxn modelId="{1949EAC2-8E90-492D-81A7-1E702B18E840}" type="presParOf" srcId="{52B4BC0E-D92D-4002-9576-DE9E874A7D63}" destId="{E8E705EE-2601-4368-9CF7-237AF6ED21D6}" srcOrd="0" destOrd="0" presId="urn:microsoft.com/office/officeart/2005/8/layout/vList2"/>
    <dgm:cxn modelId="{A03BDFF6-8FDC-4190-B76B-DF17D91200F9}" type="presParOf" srcId="{52B4BC0E-D92D-4002-9576-DE9E874A7D63}" destId="{9DA71E93-E03F-4D38-BA7B-455E581A397A}"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ECB4AE3-2905-4C13-B737-C09BC47B6E47}"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A7BEC450-08CE-48C7-81C3-5DF752618C7A}">
      <dgm:prSet/>
      <dgm:spPr/>
      <dgm:t>
        <a:bodyPr/>
        <a:lstStyle/>
        <a:p>
          <a:r>
            <a:rPr lang="cs-CZ"/>
            <a:t>Nástroje k sebehodnocení:</a:t>
          </a:r>
          <a:endParaRPr lang="en-US"/>
        </a:p>
      </dgm:t>
    </dgm:pt>
    <dgm:pt modelId="{D214D7BD-B02C-46B7-A8E5-145679321E1D}" type="parTrans" cxnId="{CA4F0738-FBBD-4742-90C0-003F82B4098A}">
      <dgm:prSet/>
      <dgm:spPr/>
      <dgm:t>
        <a:bodyPr/>
        <a:lstStyle/>
        <a:p>
          <a:endParaRPr lang="en-US"/>
        </a:p>
      </dgm:t>
    </dgm:pt>
    <dgm:pt modelId="{A8BE7ED0-EC46-4895-924F-79DE965A1FA2}" type="sibTrans" cxnId="{CA4F0738-FBBD-4742-90C0-003F82B4098A}">
      <dgm:prSet/>
      <dgm:spPr/>
      <dgm:t>
        <a:bodyPr/>
        <a:lstStyle/>
        <a:p>
          <a:endParaRPr lang="en-US"/>
        </a:p>
      </dgm:t>
    </dgm:pt>
    <dgm:pt modelId="{75FB1F65-534D-41E2-85BC-A6FF1892CA47}">
      <dgm:prSet/>
      <dgm:spPr/>
      <dgm:t>
        <a:bodyPr/>
        <a:lstStyle/>
        <a:p>
          <a:r>
            <a:rPr lang="cs-CZ"/>
            <a:t>3) Systém MBTI (indikátor osobnostních typů podle Myersové a Briggsové) – tento systém měří tendence v chování ve čtyřech oblastech (extroverze nebo introverze, smysly nebo intuice, myšlení nebo cítění, usuzování nebo vnímání) </a:t>
          </a:r>
          <a:r>
            <a:rPr lang="cs-CZ">
              <a:hlinkClick xmlns:r="http://schemas.openxmlformats.org/officeDocument/2006/relationships" r:id="rId1"/>
            </a:rPr>
            <a:t>www.myersbriggs.org</a:t>
          </a:r>
          <a:endParaRPr lang="en-US"/>
        </a:p>
      </dgm:t>
    </dgm:pt>
    <dgm:pt modelId="{3A25C0D3-B1B1-446B-9127-A7DDCA3BCD1A}" type="parTrans" cxnId="{E9BE9BB9-B168-4D7F-A19C-CB646F066AFE}">
      <dgm:prSet/>
      <dgm:spPr/>
      <dgm:t>
        <a:bodyPr/>
        <a:lstStyle/>
        <a:p>
          <a:endParaRPr lang="en-US"/>
        </a:p>
      </dgm:t>
    </dgm:pt>
    <dgm:pt modelId="{14000682-1A71-48F5-B3C0-55FAD3490483}" type="sibTrans" cxnId="{E9BE9BB9-B168-4D7F-A19C-CB646F066AFE}">
      <dgm:prSet/>
      <dgm:spPr/>
      <dgm:t>
        <a:bodyPr/>
        <a:lstStyle/>
        <a:p>
          <a:endParaRPr lang="en-US"/>
        </a:p>
      </dgm:t>
    </dgm:pt>
    <dgm:pt modelId="{7FF5773A-3AA8-4367-BBBB-CB26B73EEB74}">
      <dgm:prSet/>
      <dgm:spPr/>
      <dgm:t>
        <a:bodyPr/>
        <a:lstStyle/>
        <a:p>
          <a:r>
            <a:rPr lang="cs-CZ"/>
            <a:t>4) Model DISC – zkoumá 4 aspekty chování: dominanci, vliv, stálost a dodržování pravidel. </a:t>
          </a:r>
          <a:r>
            <a:rPr lang="cs-CZ">
              <a:hlinkClick xmlns:r="http://schemas.openxmlformats.org/officeDocument/2006/relationships" r:id="rId2"/>
            </a:rPr>
            <a:t>www.discprifile.com</a:t>
          </a:r>
          <a:endParaRPr lang="en-US"/>
        </a:p>
      </dgm:t>
    </dgm:pt>
    <dgm:pt modelId="{B84E4E0F-936E-4C1D-92D5-E7D2DB94A9D1}" type="parTrans" cxnId="{93EBDC18-D1AB-4682-B25D-2E5778BB2B94}">
      <dgm:prSet/>
      <dgm:spPr/>
      <dgm:t>
        <a:bodyPr/>
        <a:lstStyle/>
        <a:p>
          <a:endParaRPr lang="en-US"/>
        </a:p>
      </dgm:t>
    </dgm:pt>
    <dgm:pt modelId="{9CF061B9-EC84-4F83-91B7-9984D7B99BE5}" type="sibTrans" cxnId="{93EBDC18-D1AB-4682-B25D-2E5778BB2B94}">
      <dgm:prSet/>
      <dgm:spPr/>
      <dgm:t>
        <a:bodyPr/>
        <a:lstStyle/>
        <a:p>
          <a:endParaRPr lang="en-US"/>
        </a:p>
      </dgm:t>
    </dgm:pt>
    <dgm:pt modelId="{5CEAE136-D128-4D38-A414-739E55A3EB5C}">
      <dgm:prSet/>
      <dgm:spPr/>
      <dgm:t>
        <a:bodyPr/>
        <a:lstStyle/>
        <a:p>
          <a:r>
            <a:rPr lang="cs-CZ"/>
            <a:t>5. Realise2 – ukazuje na základní čtyři rysy: uplatňované silné stránky, neuplatňované silné stránky, naučená chování a slabé stránky. </a:t>
          </a:r>
          <a:r>
            <a:rPr lang="cs-CZ">
              <a:hlinkClick xmlns:r="http://schemas.openxmlformats.org/officeDocument/2006/relationships" r:id="rId3"/>
            </a:rPr>
            <a:t>www.cappeu.com</a:t>
          </a:r>
          <a:endParaRPr lang="en-US"/>
        </a:p>
      </dgm:t>
    </dgm:pt>
    <dgm:pt modelId="{7CDC1310-1D9F-4290-B887-A4EFB54B9B85}" type="parTrans" cxnId="{676C4839-4D25-4F6E-8B8D-0C50111BF61B}">
      <dgm:prSet/>
      <dgm:spPr/>
      <dgm:t>
        <a:bodyPr/>
        <a:lstStyle/>
        <a:p>
          <a:endParaRPr lang="en-US"/>
        </a:p>
      </dgm:t>
    </dgm:pt>
    <dgm:pt modelId="{0798A07D-A576-4A5A-BD48-7591C78B0946}" type="sibTrans" cxnId="{676C4839-4D25-4F6E-8B8D-0C50111BF61B}">
      <dgm:prSet/>
      <dgm:spPr/>
      <dgm:t>
        <a:bodyPr/>
        <a:lstStyle/>
        <a:p>
          <a:endParaRPr lang="en-US"/>
        </a:p>
      </dgm:t>
    </dgm:pt>
    <dgm:pt modelId="{742A4B8B-7E46-4599-83CB-7599432E395A}" type="pres">
      <dgm:prSet presAssocID="{8ECB4AE3-2905-4C13-B737-C09BC47B6E47}" presName="vert0" presStyleCnt="0">
        <dgm:presLayoutVars>
          <dgm:dir/>
          <dgm:animOne val="branch"/>
          <dgm:animLvl val="lvl"/>
        </dgm:presLayoutVars>
      </dgm:prSet>
      <dgm:spPr/>
    </dgm:pt>
    <dgm:pt modelId="{0093F585-42C4-4C4D-B1BF-4E658472F4DE}" type="pres">
      <dgm:prSet presAssocID="{A7BEC450-08CE-48C7-81C3-5DF752618C7A}" presName="thickLine" presStyleLbl="alignNode1" presStyleIdx="0" presStyleCnt="4"/>
      <dgm:spPr/>
    </dgm:pt>
    <dgm:pt modelId="{AD542E18-9796-477E-BB30-B52795B4518A}" type="pres">
      <dgm:prSet presAssocID="{A7BEC450-08CE-48C7-81C3-5DF752618C7A}" presName="horz1" presStyleCnt="0"/>
      <dgm:spPr/>
    </dgm:pt>
    <dgm:pt modelId="{2DBCB856-A51D-4B29-89F5-17FB41F533F5}" type="pres">
      <dgm:prSet presAssocID="{A7BEC450-08CE-48C7-81C3-5DF752618C7A}" presName="tx1" presStyleLbl="revTx" presStyleIdx="0" presStyleCnt="4"/>
      <dgm:spPr/>
    </dgm:pt>
    <dgm:pt modelId="{3F5744A9-9456-4068-B254-901C550145B8}" type="pres">
      <dgm:prSet presAssocID="{A7BEC450-08CE-48C7-81C3-5DF752618C7A}" presName="vert1" presStyleCnt="0"/>
      <dgm:spPr/>
    </dgm:pt>
    <dgm:pt modelId="{969C5E6C-1514-4963-8FFB-3EAD60F0ADA0}" type="pres">
      <dgm:prSet presAssocID="{75FB1F65-534D-41E2-85BC-A6FF1892CA47}" presName="thickLine" presStyleLbl="alignNode1" presStyleIdx="1" presStyleCnt="4"/>
      <dgm:spPr/>
    </dgm:pt>
    <dgm:pt modelId="{2C08E632-A002-41B8-9B1B-44055C4E2B85}" type="pres">
      <dgm:prSet presAssocID="{75FB1F65-534D-41E2-85BC-A6FF1892CA47}" presName="horz1" presStyleCnt="0"/>
      <dgm:spPr/>
    </dgm:pt>
    <dgm:pt modelId="{BB72F09F-374A-454E-B98D-662664E3062D}" type="pres">
      <dgm:prSet presAssocID="{75FB1F65-534D-41E2-85BC-A6FF1892CA47}" presName="tx1" presStyleLbl="revTx" presStyleIdx="1" presStyleCnt="4"/>
      <dgm:spPr/>
    </dgm:pt>
    <dgm:pt modelId="{CA7E3986-E9AA-4AA7-B282-767E4FCD23D3}" type="pres">
      <dgm:prSet presAssocID="{75FB1F65-534D-41E2-85BC-A6FF1892CA47}" presName="vert1" presStyleCnt="0"/>
      <dgm:spPr/>
    </dgm:pt>
    <dgm:pt modelId="{C4631D34-B065-46FF-8058-8A372B6BB50D}" type="pres">
      <dgm:prSet presAssocID="{7FF5773A-3AA8-4367-BBBB-CB26B73EEB74}" presName="thickLine" presStyleLbl="alignNode1" presStyleIdx="2" presStyleCnt="4"/>
      <dgm:spPr/>
    </dgm:pt>
    <dgm:pt modelId="{2E95E925-BA1B-400F-BA7D-65C3F60EDAB9}" type="pres">
      <dgm:prSet presAssocID="{7FF5773A-3AA8-4367-BBBB-CB26B73EEB74}" presName="horz1" presStyleCnt="0"/>
      <dgm:spPr/>
    </dgm:pt>
    <dgm:pt modelId="{B2F0153D-CE2B-4758-A847-0E6B9C7122C2}" type="pres">
      <dgm:prSet presAssocID="{7FF5773A-3AA8-4367-BBBB-CB26B73EEB74}" presName="tx1" presStyleLbl="revTx" presStyleIdx="2" presStyleCnt="4"/>
      <dgm:spPr/>
    </dgm:pt>
    <dgm:pt modelId="{83B9D675-8450-4CF0-A248-CBFF8543E802}" type="pres">
      <dgm:prSet presAssocID="{7FF5773A-3AA8-4367-BBBB-CB26B73EEB74}" presName="vert1" presStyleCnt="0"/>
      <dgm:spPr/>
    </dgm:pt>
    <dgm:pt modelId="{27977A48-7535-433B-9184-9B8A90FAAE5B}" type="pres">
      <dgm:prSet presAssocID="{5CEAE136-D128-4D38-A414-739E55A3EB5C}" presName="thickLine" presStyleLbl="alignNode1" presStyleIdx="3" presStyleCnt="4"/>
      <dgm:spPr/>
    </dgm:pt>
    <dgm:pt modelId="{6063F82A-1A28-4983-9FBC-C419BD3908F3}" type="pres">
      <dgm:prSet presAssocID="{5CEAE136-D128-4D38-A414-739E55A3EB5C}" presName="horz1" presStyleCnt="0"/>
      <dgm:spPr/>
    </dgm:pt>
    <dgm:pt modelId="{B04B0CD5-583A-4D7F-B5A2-63AFF86937AD}" type="pres">
      <dgm:prSet presAssocID="{5CEAE136-D128-4D38-A414-739E55A3EB5C}" presName="tx1" presStyleLbl="revTx" presStyleIdx="3" presStyleCnt="4"/>
      <dgm:spPr/>
    </dgm:pt>
    <dgm:pt modelId="{9E91CC11-ACFF-4C52-BAEF-DDAA2908C560}" type="pres">
      <dgm:prSet presAssocID="{5CEAE136-D128-4D38-A414-739E55A3EB5C}" presName="vert1" presStyleCnt="0"/>
      <dgm:spPr/>
    </dgm:pt>
  </dgm:ptLst>
  <dgm:cxnLst>
    <dgm:cxn modelId="{93EBDC18-D1AB-4682-B25D-2E5778BB2B94}" srcId="{8ECB4AE3-2905-4C13-B737-C09BC47B6E47}" destId="{7FF5773A-3AA8-4367-BBBB-CB26B73EEB74}" srcOrd="2" destOrd="0" parTransId="{B84E4E0F-936E-4C1D-92D5-E7D2DB94A9D1}" sibTransId="{9CF061B9-EC84-4F83-91B7-9984D7B99BE5}"/>
    <dgm:cxn modelId="{0A57BB34-AE40-42A4-A05E-A11BE0FCE4EF}" type="presOf" srcId="{5CEAE136-D128-4D38-A414-739E55A3EB5C}" destId="{B04B0CD5-583A-4D7F-B5A2-63AFF86937AD}" srcOrd="0" destOrd="0" presId="urn:microsoft.com/office/officeart/2008/layout/LinedList"/>
    <dgm:cxn modelId="{CA4F0738-FBBD-4742-90C0-003F82B4098A}" srcId="{8ECB4AE3-2905-4C13-B737-C09BC47B6E47}" destId="{A7BEC450-08CE-48C7-81C3-5DF752618C7A}" srcOrd="0" destOrd="0" parTransId="{D214D7BD-B02C-46B7-A8E5-145679321E1D}" sibTransId="{A8BE7ED0-EC46-4895-924F-79DE965A1FA2}"/>
    <dgm:cxn modelId="{676C4839-4D25-4F6E-8B8D-0C50111BF61B}" srcId="{8ECB4AE3-2905-4C13-B737-C09BC47B6E47}" destId="{5CEAE136-D128-4D38-A414-739E55A3EB5C}" srcOrd="3" destOrd="0" parTransId="{7CDC1310-1D9F-4290-B887-A4EFB54B9B85}" sibTransId="{0798A07D-A576-4A5A-BD48-7591C78B0946}"/>
    <dgm:cxn modelId="{FFE3526C-2A02-4713-9000-CF5268608424}" type="presOf" srcId="{75FB1F65-534D-41E2-85BC-A6FF1892CA47}" destId="{BB72F09F-374A-454E-B98D-662664E3062D}" srcOrd="0" destOrd="0" presId="urn:microsoft.com/office/officeart/2008/layout/LinedList"/>
    <dgm:cxn modelId="{8CE34770-7EC6-43AB-8934-F2C13662465E}" type="presOf" srcId="{7FF5773A-3AA8-4367-BBBB-CB26B73EEB74}" destId="{B2F0153D-CE2B-4758-A847-0E6B9C7122C2}" srcOrd="0" destOrd="0" presId="urn:microsoft.com/office/officeart/2008/layout/LinedList"/>
    <dgm:cxn modelId="{CC85DBA5-3B4C-4413-BEE2-5B9E205E867F}" type="presOf" srcId="{8ECB4AE3-2905-4C13-B737-C09BC47B6E47}" destId="{742A4B8B-7E46-4599-83CB-7599432E395A}" srcOrd="0" destOrd="0" presId="urn:microsoft.com/office/officeart/2008/layout/LinedList"/>
    <dgm:cxn modelId="{E9BE9BB9-B168-4D7F-A19C-CB646F066AFE}" srcId="{8ECB4AE3-2905-4C13-B737-C09BC47B6E47}" destId="{75FB1F65-534D-41E2-85BC-A6FF1892CA47}" srcOrd="1" destOrd="0" parTransId="{3A25C0D3-B1B1-446B-9127-A7DDCA3BCD1A}" sibTransId="{14000682-1A71-48F5-B3C0-55FAD3490483}"/>
    <dgm:cxn modelId="{BC1C3FE5-7035-43B6-8363-A173E777F968}" type="presOf" srcId="{A7BEC450-08CE-48C7-81C3-5DF752618C7A}" destId="{2DBCB856-A51D-4B29-89F5-17FB41F533F5}" srcOrd="0" destOrd="0" presId="urn:microsoft.com/office/officeart/2008/layout/LinedList"/>
    <dgm:cxn modelId="{8F73F335-8794-46E3-9295-E433473CA42F}" type="presParOf" srcId="{742A4B8B-7E46-4599-83CB-7599432E395A}" destId="{0093F585-42C4-4C4D-B1BF-4E658472F4DE}" srcOrd="0" destOrd="0" presId="urn:microsoft.com/office/officeart/2008/layout/LinedList"/>
    <dgm:cxn modelId="{28A73B58-78C9-4E7F-BB47-BBB522E9A8B6}" type="presParOf" srcId="{742A4B8B-7E46-4599-83CB-7599432E395A}" destId="{AD542E18-9796-477E-BB30-B52795B4518A}" srcOrd="1" destOrd="0" presId="urn:microsoft.com/office/officeart/2008/layout/LinedList"/>
    <dgm:cxn modelId="{27727C36-4149-477A-BFF6-D2D8C93D46DC}" type="presParOf" srcId="{AD542E18-9796-477E-BB30-B52795B4518A}" destId="{2DBCB856-A51D-4B29-89F5-17FB41F533F5}" srcOrd="0" destOrd="0" presId="urn:microsoft.com/office/officeart/2008/layout/LinedList"/>
    <dgm:cxn modelId="{BD8DF146-B87C-4E9D-9299-F843EE9F09F5}" type="presParOf" srcId="{AD542E18-9796-477E-BB30-B52795B4518A}" destId="{3F5744A9-9456-4068-B254-901C550145B8}" srcOrd="1" destOrd="0" presId="urn:microsoft.com/office/officeart/2008/layout/LinedList"/>
    <dgm:cxn modelId="{CF6D48BD-003C-4B6E-B99C-77F6A64BD710}" type="presParOf" srcId="{742A4B8B-7E46-4599-83CB-7599432E395A}" destId="{969C5E6C-1514-4963-8FFB-3EAD60F0ADA0}" srcOrd="2" destOrd="0" presId="urn:microsoft.com/office/officeart/2008/layout/LinedList"/>
    <dgm:cxn modelId="{EB7DA9DC-04A0-4D32-9D3A-65D9418866C3}" type="presParOf" srcId="{742A4B8B-7E46-4599-83CB-7599432E395A}" destId="{2C08E632-A002-41B8-9B1B-44055C4E2B85}" srcOrd="3" destOrd="0" presId="urn:microsoft.com/office/officeart/2008/layout/LinedList"/>
    <dgm:cxn modelId="{4F8EB145-B184-42FC-B763-BFD720943E72}" type="presParOf" srcId="{2C08E632-A002-41B8-9B1B-44055C4E2B85}" destId="{BB72F09F-374A-454E-B98D-662664E3062D}" srcOrd="0" destOrd="0" presId="urn:microsoft.com/office/officeart/2008/layout/LinedList"/>
    <dgm:cxn modelId="{C1B894D5-968C-4CF3-8F65-59D83F8A123C}" type="presParOf" srcId="{2C08E632-A002-41B8-9B1B-44055C4E2B85}" destId="{CA7E3986-E9AA-4AA7-B282-767E4FCD23D3}" srcOrd="1" destOrd="0" presId="urn:microsoft.com/office/officeart/2008/layout/LinedList"/>
    <dgm:cxn modelId="{37D1510F-9636-4EC5-8204-BDC5E91B7387}" type="presParOf" srcId="{742A4B8B-7E46-4599-83CB-7599432E395A}" destId="{C4631D34-B065-46FF-8058-8A372B6BB50D}" srcOrd="4" destOrd="0" presId="urn:microsoft.com/office/officeart/2008/layout/LinedList"/>
    <dgm:cxn modelId="{2F1191F0-49FA-4FFC-8450-97A27716AE98}" type="presParOf" srcId="{742A4B8B-7E46-4599-83CB-7599432E395A}" destId="{2E95E925-BA1B-400F-BA7D-65C3F60EDAB9}" srcOrd="5" destOrd="0" presId="urn:microsoft.com/office/officeart/2008/layout/LinedList"/>
    <dgm:cxn modelId="{733D121F-BC5C-45AB-95F6-0907EE88EDD7}" type="presParOf" srcId="{2E95E925-BA1B-400F-BA7D-65C3F60EDAB9}" destId="{B2F0153D-CE2B-4758-A847-0E6B9C7122C2}" srcOrd="0" destOrd="0" presId="urn:microsoft.com/office/officeart/2008/layout/LinedList"/>
    <dgm:cxn modelId="{FFC290A1-F0FB-4B93-90B9-4353F4461366}" type="presParOf" srcId="{2E95E925-BA1B-400F-BA7D-65C3F60EDAB9}" destId="{83B9D675-8450-4CF0-A248-CBFF8543E802}" srcOrd="1" destOrd="0" presId="urn:microsoft.com/office/officeart/2008/layout/LinedList"/>
    <dgm:cxn modelId="{624CC5F6-0D27-4A5E-81F4-BE1F8017E45C}" type="presParOf" srcId="{742A4B8B-7E46-4599-83CB-7599432E395A}" destId="{27977A48-7535-433B-9184-9B8A90FAAE5B}" srcOrd="6" destOrd="0" presId="urn:microsoft.com/office/officeart/2008/layout/LinedList"/>
    <dgm:cxn modelId="{61E38728-E5AF-4BAD-972C-E51871A6B8A6}" type="presParOf" srcId="{742A4B8B-7E46-4599-83CB-7599432E395A}" destId="{6063F82A-1A28-4983-9FBC-C419BD3908F3}" srcOrd="7" destOrd="0" presId="urn:microsoft.com/office/officeart/2008/layout/LinedList"/>
    <dgm:cxn modelId="{21988DFB-4CC9-4468-9E94-157D0412D4A8}" type="presParOf" srcId="{6063F82A-1A28-4983-9FBC-C419BD3908F3}" destId="{B04B0CD5-583A-4D7F-B5A2-63AFF86937AD}" srcOrd="0" destOrd="0" presId="urn:microsoft.com/office/officeart/2008/layout/LinedList"/>
    <dgm:cxn modelId="{22867E8D-69C1-4DF9-BCBE-67DA8A2ABA81}" type="presParOf" srcId="{6063F82A-1A28-4983-9FBC-C419BD3908F3}" destId="{9E91CC11-ACFF-4C52-BAEF-DDAA2908C560}"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E705EE-2601-4368-9CF7-237AF6ED21D6}">
      <dsp:nvSpPr>
        <dsp:cNvPr id="0" name=""/>
        <dsp:cNvSpPr/>
      </dsp:nvSpPr>
      <dsp:spPr>
        <a:xfrm>
          <a:off x="0" y="238122"/>
          <a:ext cx="6513603" cy="863460"/>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cs-CZ" sz="3600" kern="1200"/>
            <a:t>Nástroje k sebehodnocení:</a:t>
          </a:r>
          <a:endParaRPr lang="en-US" sz="3600" kern="1200"/>
        </a:p>
      </dsp:txBody>
      <dsp:txXfrm>
        <a:off x="42151" y="280273"/>
        <a:ext cx="6429301" cy="779158"/>
      </dsp:txXfrm>
    </dsp:sp>
    <dsp:sp modelId="{9DA71E93-E03F-4D38-BA7B-455E581A397A}">
      <dsp:nvSpPr>
        <dsp:cNvPr id="0" name=""/>
        <dsp:cNvSpPr/>
      </dsp:nvSpPr>
      <dsp:spPr>
        <a:xfrm>
          <a:off x="0" y="1101582"/>
          <a:ext cx="6513603" cy="4545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6807" tIns="45720" rIns="256032" bIns="45720" numCol="1" spcCol="1270" anchor="t" anchorCtr="0">
          <a:noAutofit/>
        </a:bodyPr>
        <a:lstStyle/>
        <a:p>
          <a:pPr marL="285750" lvl="1" indent="-285750" algn="l" defTabSz="1244600">
            <a:lnSpc>
              <a:spcPct val="90000"/>
            </a:lnSpc>
            <a:spcBef>
              <a:spcPct val="0"/>
            </a:spcBef>
            <a:spcAft>
              <a:spcPct val="20000"/>
            </a:spcAft>
            <a:buChar char="•"/>
          </a:pPr>
          <a:r>
            <a:rPr lang="cs-CZ" sz="2800" kern="1200"/>
            <a:t>StrengthsFinder 2.0 – identifikuje 5 nejdůležitějších vlastností, pro které máte talent. Talent je přirozená tendence člověka pro určitý vzorec uvažování, prožívání nebo chování, který může být využit.</a:t>
          </a:r>
          <a:endParaRPr lang="en-US" sz="2800" kern="1200"/>
        </a:p>
        <a:p>
          <a:pPr marL="285750" lvl="1" indent="-285750" algn="l" defTabSz="1244600">
            <a:lnSpc>
              <a:spcPct val="90000"/>
            </a:lnSpc>
            <a:spcBef>
              <a:spcPct val="0"/>
            </a:spcBef>
            <a:spcAft>
              <a:spcPct val="20000"/>
            </a:spcAft>
            <a:buChar char="•"/>
          </a:pPr>
          <a:r>
            <a:rPr lang="cs-CZ" sz="2800" kern="1200" dirty="0"/>
            <a:t>Dotazník VIA (hodnoty v akci) – zjišťuje, které naše základní povahové  vlastnosti nás motivují a určují způsob, jak uvažujeme, prožíváme své emoce a jak se chováme (www.viacharacter.org)</a:t>
          </a:r>
          <a:endParaRPr lang="en-US" sz="2800" kern="1200" dirty="0"/>
        </a:p>
      </dsp:txBody>
      <dsp:txXfrm>
        <a:off x="0" y="1101582"/>
        <a:ext cx="6513603" cy="45457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93F585-42C4-4C4D-B1BF-4E658472F4DE}">
      <dsp:nvSpPr>
        <dsp:cNvPr id="0" name=""/>
        <dsp:cNvSpPr/>
      </dsp:nvSpPr>
      <dsp:spPr>
        <a:xfrm>
          <a:off x="0" y="0"/>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DBCB856-A51D-4B29-89F5-17FB41F533F5}">
      <dsp:nvSpPr>
        <dsp:cNvPr id="0" name=""/>
        <dsp:cNvSpPr/>
      </dsp:nvSpPr>
      <dsp:spPr>
        <a:xfrm>
          <a:off x="0" y="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cs-CZ" sz="1800" kern="1200"/>
            <a:t>Nástroje k sebehodnocení:</a:t>
          </a:r>
          <a:endParaRPr lang="en-US" sz="1800" kern="1200"/>
        </a:p>
      </dsp:txBody>
      <dsp:txXfrm>
        <a:off x="0" y="0"/>
        <a:ext cx="6492875" cy="1276350"/>
      </dsp:txXfrm>
    </dsp:sp>
    <dsp:sp modelId="{969C5E6C-1514-4963-8FFB-3EAD60F0ADA0}">
      <dsp:nvSpPr>
        <dsp:cNvPr id="0" name=""/>
        <dsp:cNvSpPr/>
      </dsp:nvSpPr>
      <dsp:spPr>
        <a:xfrm>
          <a:off x="0" y="1276350"/>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B72F09F-374A-454E-B98D-662664E3062D}">
      <dsp:nvSpPr>
        <dsp:cNvPr id="0" name=""/>
        <dsp:cNvSpPr/>
      </dsp:nvSpPr>
      <dsp:spPr>
        <a:xfrm>
          <a:off x="0" y="12763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cs-CZ" sz="1800" kern="1200"/>
            <a:t>3) Systém MBTI (indikátor osobnostních typů podle Myersové a Briggsové) – tento systém měří tendence v chování ve čtyřech oblastech (extroverze nebo introverze, smysly nebo intuice, myšlení nebo cítění, usuzování nebo vnímání) </a:t>
          </a:r>
          <a:r>
            <a:rPr lang="cs-CZ" sz="1800" kern="1200">
              <a:hlinkClick xmlns:r="http://schemas.openxmlformats.org/officeDocument/2006/relationships" r:id="rId1"/>
            </a:rPr>
            <a:t>www.myersbriggs.org</a:t>
          </a:r>
          <a:endParaRPr lang="en-US" sz="1800" kern="1200"/>
        </a:p>
      </dsp:txBody>
      <dsp:txXfrm>
        <a:off x="0" y="1276350"/>
        <a:ext cx="6492875" cy="1276350"/>
      </dsp:txXfrm>
    </dsp:sp>
    <dsp:sp modelId="{C4631D34-B065-46FF-8058-8A372B6BB50D}">
      <dsp:nvSpPr>
        <dsp:cNvPr id="0" name=""/>
        <dsp:cNvSpPr/>
      </dsp:nvSpPr>
      <dsp:spPr>
        <a:xfrm>
          <a:off x="0" y="2552700"/>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2F0153D-CE2B-4758-A847-0E6B9C7122C2}">
      <dsp:nvSpPr>
        <dsp:cNvPr id="0" name=""/>
        <dsp:cNvSpPr/>
      </dsp:nvSpPr>
      <dsp:spPr>
        <a:xfrm>
          <a:off x="0" y="255270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cs-CZ" sz="1800" kern="1200"/>
            <a:t>4) Model DISC – zkoumá 4 aspekty chování: dominanci, vliv, stálost a dodržování pravidel. </a:t>
          </a:r>
          <a:r>
            <a:rPr lang="cs-CZ" sz="1800" kern="1200">
              <a:hlinkClick xmlns:r="http://schemas.openxmlformats.org/officeDocument/2006/relationships" r:id="rId2"/>
            </a:rPr>
            <a:t>www.discprifile.com</a:t>
          </a:r>
          <a:endParaRPr lang="en-US" sz="1800" kern="1200"/>
        </a:p>
      </dsp:txBody>
      <dsp:txXfrm>
        <a:off x="0" y="2552700"/>
        <a:ext cx="6492875" cy="1276350"/>
      </dsp:txXfrm>
    </dsp:sp>
    <dsp:sp modelId="{27977A48-7535-433B-9184-9B8A90FAAE5B}">
      <dsp:nvSpPr>
        <dsp:cNvPr id="0" name=""/>
        <dsp:cNvSpPr/>
      </dsp:nvSpPr>
      <dsp:spPr>
        <a:xfrm>
          <a:off x="0" y="3829050"/>
          <a:ext cx="6492875"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04B0CD5-583A-4D7F-B5A2-63AFF86937AD}">
      <dsp:nvSpPr>
        <dsp:cNvPr id="0" name=""/>
        <dsp:cNvSpPr/>
      </dsp:nvSpPr>
      <dsp:spPr>
        <a:xfrm>
          <a:off x="0" y="38290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cs-CZ" sz="1800" kern="1200"/>
            <a:t>5. Realise2 – ukazuje na základní čtyři rysy: uplatňované silné stránky, neuplatňované silné stránky, naučená chování a slabé stránky. </a:t>
          </a:r>
          <a:r>
            <a:rPr lang="cs-CZ" sz="1800" kern="1200">
              <a:hlinkClick xmlns:r="http://schemas.openxmlformats.org/officeDocument/2006/relationships" r:id="rId3"/>
            </a:rPr>
            <a:t>www.cappeu.com</a:t>
          </a:r>
          <a:endParaRPr lang="en-US" sz="1800" kern="1200"/>
        </a:p>
      </dsp:txBody>
      <dsp:txXfrm>
        <a:off x="0" y="3829050"/>
        <a:ext cx="6492875" cy="127635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0514E7-AAED-4170-900F-E653831FF3A6}"/>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9C0E66E6-9C45-4831-947C-6369B6940C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5DA71FE8-9F09-4E6E-BFF3-84CB05631499}"/>
              </a:ext>
            </a:extLst>
          </p:cNvPr>
          <p:cNvSpPr>
            <a:spLocks noGrp="1"/>
          </p:cNvSpPr>
          <p:nvPr>
            <p:ph type="dt" sz="half" idx="10"/>
          </p:nvPr>
        </p:nvSpPr>
        <p:spPr/>
        <p:txBody>
          <a:bodyPr/>
          <a:lstStyle/>
          <a:p>
            <a:fld id="{3BD0E037-E332-4751-97AF-C41125B7A0AD}" type="datetimeFigureOut">
              <a:rPr lang="cs-CZ" smtClean="0"/>
              <a:t>24.10.2018</a:t>
            </a:fld>
            <a:endParaRPr lang="cs-CZ"/>
          </a:p>
        </p:txBody>
      </p:sp>
      <p:sp>
        <p:nvSpPr>
          <p:cNvPr id="5" name="Zástupný symbol pro zápatí 4">
            <a:extLst>
              <a:ext uri="{FF2B5EF4-FFF2-40B4-BE49-F238E27FC236}">
                <a16:creationId xmlns:a16="http://schemas.microsoft.com/office/drawing/2014/main" id="{B2B85C87-61BF-498E-BACE-D7A859047F4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6D0E004-E65F-4194-A94D-4E21CFF55B08}"/>
              </a:ext>
            </a:extLst>
          </p:cNvPr>
          <p:cNvSpPr>
            <a:spLocks noGrp="1"/>
          </p:cNvSpPr>
          <p:nvPr>
            <p:ph type="sldNum" sz="quarter" idx="12"/>
          </p:nvPr>
        </p:nvSpPr>
        <p:spPr/>
        <p:txBody>
          <a:bodyPr/>
          <a:lstStyle/>
          <a:p>
            <a:fld id="{358C90A9-5839-405A-87AC-32766120F047}" type="slidenum">
              <a:rPr lang="cs-CZ" smtClean="0"/>
              <a:t>‹#›</a:t>
            </a:fld>
            <a:endParaRPr lang="cs-CZ"/>
          </a:p>
        </p:txBody>
      </p:sp>
    </p:spTree>
    <p:extLst>
      <p:ext uri="{BB962C8B-B14F-4D97-AF65-F5344CB8AC3E}">
        <p14:creationId xmlns:p14="http://schemas.microsoft.com/office/powerpoint/2010/main" val="41816144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F76CAF-87A0-405B-8838-FF47ABE57397}"/>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36C13E92-BFD4-48FE-B153-F6CF200849E8}"/>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54581C2-50A6-4457-A029-BA8D29FD319E}"/>
              </a:ext>
            </a:extLst>
          </p:cNvPr>
          <p:cNvSpPr>
            <a:spLocks noGrp="1"/>
          </p:cNvSpPr>
          <p:nvPr>
            <p:ph type="dt" sz="half" idx="10"/>
          </p:nvPr>
        </p:nvSpPr>
        <p:spPr/>
        <p:txBody>
          <a:bodyPr/>
          <a:lstStyle/>
          <a:p>
            <a:fld id="{3BD0E037-E332-4751-97AF-C41125B7A0AD}" type="datetimeFigureOut">
              <a:rPr lang="cs-CZ" smtClean="0"/>
              <a:t>24.10.2018</a:t>
            </a:fld>
            <a:endParaRPr lang="cs-CZ"/>
          </a:p>
        </p:txBody>
      </p:sp>
      <p:sp>
        <p:nvSpPr>
          <p:cNvPr id="5" name="Zástupný symbol pro zápatí 4">
            <a:extLst>
              <a:ext uri="{FF2B5EF4-FFF2-40B4-BE49-F238E27FC236}">
                <a16:creationId xmlns:a16="http://schemas.microsoft.com/office/drawing/2014/main" id="{E59CFB24-3AA3-427B-BA8E-FE20FCF7B59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CF27C88-C0D3-41B2-9C45-7A4A3E09F1F9}"/>
              </a:ext>
            </a:extLst>
          </p:cNvPr>
          <p:cNvSpPr>
            <a:spLocks noGrp="1"/>
          </p:cNvSpPr>
          <p:nvPr>
            <p:ph type="sldNum" sz="quarter" idx="12"/>
          </p:nvPr>
        </p:nvSpPr>
        <p:spPr/>
        <p:txBody>
          <a:bodyPr/>
          <a:lstStyle/>
          <a:p>
            <a:fld id="{358C90A9-5839-405A-87AC-32766120F047}" type="slidenum">
              <a:rPr lang="cs-CZ" smtClean="0"/>
              <a:t>‹#›</a:t>
            </a:fld>
            <a:endParaRPr lang="cs-CZ"/>
          </a:p>
        </p:txBody>
      </p:sp>
    </p:spTree>
    <p:extLst>
      <p:ext uri="{BB962C8B-B14F-4D97-AF65-F5344CB8AC3E}">
        <p14:creationId xmlns:p14="http://schemas.microsoft.com/office/powerpoint/2010/main" val="1962693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14C18091-7FBB-42C7-A6CD-8B7353869FA0}"/>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0677A657-7268-46B6-956A-9E86AD7671B4}"/>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3B6F67F-DB40-484A-88D6-517504C8C61F}"/>
              </a:ext>
            </a:extLst>
          </p:cNvPr>
          <p:cNvSpPr>
            <a:spLocks noGrp="1"/>
          </p:cNvSpPr>
          <p:nvPr>
            <p:ph type="dt" sz="half" idx="10"/>
          </p:nvPr>
        </p:nvSpPr>
        <p:spPr/>
        <p:txBody>
          <a:bodyPr/>
          <a:lstStyle/>
          <a:p>
            <a:fld id="{3BD0E037-E332-4751-97AF-C41125B7A0AD}" type="datetimeFigureOut">
              <a:rPr lang="cs-CZ" smtClean="0"/>
              <a:t>24.10.2018</a:t>
            </a:fld>
            <a:endParaRPr lang="cs-CZ"/>
          </a:p>
        </p:txBody>
      </p:sp>
      <p:sp>
        <p:nvSpPr>
          <p:cNvPr id="5" name="Zástupný symbol pro zápatí 4">
            <a:extLst>
              <a:ext uri="{FF2B5EF4-FFF2-40B4-BE49-F238E27FC236}">
                <a16:creationId xmlns:a16="http://schemas.microsoft.com/office/drawing/2014/main" id="{D0238078-A9A9-4529-882B-E08B9601D62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FFBD2F5-6532-46BB-84E2-799DCADCB5A2}"/>
              </a:ext>
            </a:extLst>
          </p:cNvPr>
          <p:cNvSpPr>
            <a:spLocks noGrp="1"/>
          </p:cNvSpPr>
          <p:nvPr>
            <p:ph type="sldNum" sz="quarter" idx="12"/>
          </p:nvPr>
        </p:nvSpPr>
        <p:spPr/>
        <p:txBody>
          <a:bodyPr/>
          <a:lstStyle/>
          <a:p>
            <a:fld id="{358C90A9-5839-405A-87AC-32766120F047}" type="slidenum">
              <a:rPr lang="cs-CZ" smtClean="0"/>
              <a:t>‹#›</a:t>
            </a:fld>
            <a:endParaRPr lang="cs-CZ"/>
          </a:p>
        </p:txBody>
      </p:sp>
    </p:spTree>
    <p:extLst>
      <p:ext uri="{BB962C8B-B14F-4D97-AF65-F5344CB8AC3E}">
        <p14:creationId xmlns:p14="http://schemas.microsoft.com/office/powerpoint/2010/main" val="2974056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DD5FE7-7A5A-414E-8078-D32BD1F23304}"/>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A33AEA4C-3FC4-461A-8969-EDDD97B88020}"/>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80576A8-64B6-41FC-88D9-083D8F9D1405}"/>
              </a:ext>
            </a:extLst>
          </p:cNvPr>
          <p:cNvSpPr>
            <a:spLocks noGrp="1"/>
          </p:cNvSpPr>
          <p:nvPr>
            <p:ph type="dt" sz="half" idx="10"/>
          </p:nvPr>
        </p:nvSpPr>
        <p:spPr/>
        <p:txBody>
          <a:bodyPr/>
          <a:lstStyle/>
          <a:p>
            <a:fld id="{3BD0E037-E332-4751-97AF-C41125B7A0AD}" type="datetimeFigureOut">
              <a:rPr lang="cs-CZ" smtClean="0"/>
              <a:t>24.10.2018</a:t>
            </a:fld>
            <a:endParaRPr lang="cs-CZ"/>
          </a:p>
        </p:txBody>
      </p:sp>
      <p:sp>
        <p:nvSpPr>
          <p:cNvPr id="5" name="Zástupný symbol pro zápatí 4">
            <a:extLst>
              <a:ext uri="{FF2B5EF4-FFF2-40B4-BE49-F238E27FC236}">
                <a16:creationId xmlns:a16="http://schemas.microsoft.com/office/drawing/2014/main" id="{9ACB9570-B076-43C7-AB61-77B37B4CA01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0EA3239-24E3-44DC-BDAD-680AEBEB3A4E}"/>
              </a:ext>
            </a:extLst>
          </p:cNvPr>
          <p:cNvSpPr>
            <a:spLocks noGrp="1"/>
          </p:cNvSpPr>
          <p:nvPr>
            <p:ph type="sldNum" sz="quarter" idx="12"/>
          </p:nvPr>
        </p:nvSpPr>
        <p:spPr/>
        <p:txBody>
          <a:bodyPr/>
          <a:lstStyle/>
          <a:p>
            <a:fld id="{358C90A9-5839-405A-87AC-32766120F047}" type="slidenum">
              <a:rPr lang="cs-CZ" smtClean="0"/>
              <a:t>‹#›</a:t>
            </a:fld>
            <a:endParaRPr lang="cs-CZ"/>
          </a:p>
        </p:txBody>
      </p:sp>
    </p:spTree>
    <p:extLst>
      <p:ext uri="{BB962C8B-B14F-4D97-AF65-F5344CB8AC3E}">
        <p14:creationId xmlns:p14="http://schemas.microsoft.com/office/powerpoint/2010/main" val="38562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55D055-E640-4023-8225-E882A899A8E3}"/>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377DCF33-68B7-4812-B8A5-496B532C5BB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21E5FE5F-CF88-408C-BE2D-1BC939B5320E}"/>
              </a:ext>
            </a:extLst>
          </p:cNvPr>
          <p:cNvSpPr>
            <a:spLocks noGrp="1"/>
          </p:cNvSpPr>
          <p:nvPr>
            <p:ph type="dt" sz="half" idx="10"/>
          </p:nvPr>
        </p:nvSpPr>
        <p:spPr/>
        <p:txBody>
          <a:bodyPr/>
          <a:lstStyle/>
          <a:p>
            <a:fld id="{3BD0E037-E332-4751-97AF-C41125B7A0AD}" type="datetimeFigureOut">
              <a:rPr lang="cs-CZ" smtClean="0"/>
              <a:t>24.10.2018</a:t>
            </a:fld>
            <a:endParaRPr lang="cs-CZ"/>
          </a:p>
        </p:txBody>
      </p:sp>
      <p:sp>
        <p:nvSpPr>
          <p:cNvPr id="5" name="Zástupný symbol pro zápatí 4">
            <a:extLst>
              <a:ext uri="{FF2B5EF4-FFF2-40B4-BE49-F238E27FC236}">
                <a16:creationId xmlns:a16="http://schemas.microsoft.com/office/drawing/2014/main" id="{C7FC432D-EDBF-4A20-944B-72708FD8FF8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301374D-4B34-4D6D-88AB-443FF3973F00}"/>
              </a:ext>
            </a:extLst>
          </p:cNvPr>
          <p:cNvSpPr>
            <a:spLocks noGrp="1"/>
          </p:cNvSpPr>
          <p:nvPr>
            <p:ph type="sldNum" sz="quarter" idx="12"/>
          </p:nvPr>
        </p:nvSpPr>
        <p:spPr/>
        <p:txBody>
          <a:bodyPr/>
          <a:lstStyle/>
          <a:p>
            <a:fld id="{358C90A9-5839-405A-87AC-32766120F047}" type="slidenum">
              <a:rPr lang="cs-CZ" smtClean="0"/>
              <a:t>‹#›</a:t>
            </a:fld>
            <a:endParaRPr lang="cs-CZ"/>
          </a:p>
        </p:txBody>
      </p:sp>
    </p:spTree>
    <p:extLst>
      <p:ext uri="{BB962C8B-B14F-4D97-AF65-F5344CB8AC3E}">
        <p14:creationId xmlns:p14="http://schemas.microsoft.com/office/powerpoint/2010/main" val="3942102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F2B08C-3989-4C49-8BCF-478D079F1D4C}"/>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44BB37F2-B19E-405D-80BF-590BEF352C66}"/>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5DDB5904-8961-4AE8-BFB2-40E7EC274002}"/>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716D475B-8FAD-4230-B56E-E7AA72369E96}"/>
              </a:ext>
            </a:extLst>
          </p:cNvPr>
          <p:cNvSpPr>
            <a:spLocks noGrp="1"/>
          </p:cNvSpPr>
          <p:nvPr>
            <p:ph type="dt" sz="half" idx="10"/>
          </p:nvPr>
        </p:nvSpPr>
        <p:spPr/>
        <p:txBody>
          <a:bodyPr/>
          <a:lstStyle/>
          <a:p>
            <a:fld id="{3BD0E037-E332-4751-97AF-C41125B7A0AD}" type="datetimeFigureOut">
              <a:rPr lang="cs-CZ" smtClean="0"/>
              <a:t>24.10.2018</a:t>
            </a:fld>
            <a:endParaRPr lang="cs-CZ"/>
          </a:p>
        </p:txBody>
      </p:sp>
      <p:sp>
        <p:nvSpPr>
          <p:cNvPr id="6" name="Zástupný symbol pro zápatí 5">
            <a:extLst>
              <a:ext uri="{FF2B5EF4-FFF2-40B4-BE49-F238E27FC236}">
                <a16:creationId xmlns:a16="http://schemas.microsoft.com/office/drawing/2014/main" id="{7529751A-2BF2-4725-9B73-B4A3B59A5205}"/>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45269E6F-1FB4-406A-ABEF-87A07B69B019}"/>
              </a:ext>
            </a:extLst>
          </p:cNvPr>
          <p:cNvSpPr>
            <a:spLocks noGrp="1"/>
          </p:cNvSpPr>
          <p:nvPr>
            <p:ph type="sldNum" sz="quarter" idx="12"/>
          </p:nvPr>
        </p:nvSpPr>
        <p:spPr/>
        <p:txBody>
          <a:bodyPr/>
          <a:lstStyle/>
          <a:p>
            <a:fld id="{358C90A9-5839-405A-87AC-32766120F047}" type="slidenum">
              <a:rPr lang="cs-CZ" smtClean="0"/>
              <a:t>‹#›</a:t>
            </a:fld>
            <a:endParaRPr lang="cs-CZ"/>
          </a:p>
        </p:txBody>
      </p:sp>
    </p:spTree>
    <p:extLst>
      <p:ext uri="{BB962C8B-B14F-4D97-AF65-F5344CB8AC3E}">
        <p14:creationId xmlns:p14="http://schemas.microsoft.com/office/powerpoint/2010/main" val="3718111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11B647-DF23-415B-B59C-8721DFB8278E}"/>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CC84891D-2EC0-4915-8E69-E9F711EDA1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853028DB-D72A-4CB5-AACE-71763E8AC846}"/>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342441F4-DB22-4AFC-AC0E-7E46DDC79B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551C8256-5B8E-47C7-BF6C-39121E35FD5F}"/>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A722A2BC-7B27-4090-A522-D1776794AF38}"/>
              </a:ext>
            </a:extLst>
          </p:cNvPr>
          <p:cNvSpPr>
            <a:spLocks noGrp="1"/>
          </p:cNvSpPr>
          <p:nvPr>
            <p:ph type="dt" sz="half" idx="10"/>
          </p:nvPr>
        </p:nvSpPr>
        <p:spPr/>
        <p:txBody>
          <a:bodyPr/>
          <a:lstStyle/>
          <a:p>
            <a:fld id="{3BD0E037-E332-4751-97AF-C41125B7A0AD}" type="datetimeFigureOut">
              <a:rPr lang="cs-CZ" smtClean="0"/>
              <a:t>24.10.2018</a:t>
            </a:fld>
            <a:endParaRPr lang="cs-CZ"/>
          </a:p>
        </p:txBody>
      </p:sp>
      <p:sp>
        <p:nvSpPr>
          <p:cNvPr id="8" name="Zástupný symbol pro zápatí 7">
            <a:extLst>
              <a:ext uri="{FF2B5EF4-FFF2-40B4-BE49-F238E27FC236}">
                <a16:creationId xmlns:a16="http://schemas.microsoft.com/office/drawing/2014/main" id="{42C4953A-76A3-4A1A-9B64-BF636BBEFD99}"/>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AA471528-3038-4B18-8ECE-F1F4FC2A8290}"/>
              </a:ext>
            </a:extLst>
          </p:cNvPr>
          <p:cNvSpPr>
            <a:spLocks noGrp="1"/>
          </p:cNvSpPr>
          <p:nvPr>
            <p:ph type="sldNum" sz="quarter" idx="12"/>
          </p:nvPr>
        </p:nvSpPr>
        <p:spPr/>
        <p:txBody>
          <a:bodyPr/>
          <a:lstStyle/>
          <a:p>
            <a:fld id="{358C90A9-5839-405A-87AC-32766120F047}" type="slidenum">
              <a:rPr lang="cs-CZ" smtClean="0"/>
              <a:t>‹#›</a:t>
            </a:fld>
            <a:endParaRPr lang="cs-CZ"/>
          </a:p>
        </p:txBody>
      </p:sp>
    </p:spTree>
    <p:extLst>
      <p:ext uri="{BB962C8B-B14F-4D97-AF65-F5344CB8AC3E}">
        <p14:creationId xmlns:p14="http://schemas.microsoft.com/office/powerpoint/2010/main" val="4055911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DFDF30-134E-426F-BB70-9E01079477B5}"/>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BD7C4E75-220F-4B6E-90E2-31A86F33EF1D}"/>
              </a:ext>
            </a:extLst>
          </p:cNvPr>
          <p:cNvSpPr>
            <a:spLocks noGrp="1"/>
          </p:cNvSpPr>
          <p:nvPr>
            <p:ph type="dt" sz="half" idx="10"/>
          </p:nvPr>
        </p:nvSpPr>
        <p:spPr/>
        <p:txBody>
          <a:bodyPr/>
          <a:lstStyle/>
          <a:p>
            <a:fld id="{3BD0E037-E332-4751-97AF-C41125B7A0AD}" type="datetimeFigureOut">
              <a:rPr lang="cs-CZ" smtClean="0"/>
              <a:t>24.10.2018</a:t>
            </a:fld>
            <a:endParaRPr lang="cs-CZ"/>
          </a:p>
        </p:txBody>
      </p:sp>
      <p:sp>
        <p:nvSpPr>
          <p:cNvPr id="4" name="Zástupný symbol pro zápatí 3">
            <a:extLst>
              <a:ext uri="{FF2B5EF4-FFF2-40B4-BE49-F238E27FC236}">
                <a16:creationId xmlns:a16="http://schemas.microsoft.com/office/drawing/2014/main" id="{7A877A62-21F8-4E55-AD07-3668074DDF29}"/>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06A025A2-7624-4715-B6C9-5BF05B03D549}"/>
              </a:ext>
            </a:extLst>
          </p:cNvPr>
          <p:cNvSpPr>
            <a:spLocks noGrp="1"/>
          </p:cNvSpPr>
          <p:nvPr>
            <p:ph type="sldNum" sz="quarter" idx="12"/>
          </p:nvPr>
        </p:nvSpPr>
        <p:spPr/>
        <p:txBody>
          <a:bodyPr/>
          <a:lstStyle/>
          <a:p>
            <a:fld id="{358C90A9-5839-405A-87AC-32766120F047}" type="slidenum">
              <a:rPr lang="cs-CZ" smtClean="0"/>
              <a:t>‹#›</a:t>
            </a:fld>
            <a:endParaRPr lang="cs-CZ"/>
          </a:p>
        </p:txBody>
      </p:sp>
    </p:spTree>
    <p:extLst>
      <p:ext uri="{BB962C8B-B14F-4D97-AF65-F5344CB8AC3E}">
        <p14:creationId xmlns:p14="http://schemas.microsoft.com/office/powerpoint/2010/main" val="1732463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A8B11F6F-3A71-4E59-8BE8-93852DCCFCD6}"/>
              </a:ext>
            </a:extLst>
          </p:cNvPr>
          <p:cNvSpPr>
            <a:spLocks noGrp="1"/>
          </p:cNvSpPr>
          <p:nvPr>
            <p:ph type="dt" sz="half" idx="10"/>
          </p:nvPr>
        </p:nvSpPr>
        <p:spPr/>
        <p:txBody>
          <a:bodyPr/>
          <a:lstStyle/>
          <a:p>
            <a:fld id="{3BD0E037-E332-4751-97AF-C41125B7A0AD}" type="datetimeFigureOut">
              <a:rPr lang="cs-CZ" smtClean="0"/>
              <a:t>24.10.2018</a:t>
            </a:fld>
            <a:endParaRPr lang="cs-CZ"/>
          </a:p>
        </p:txBody>
      </p:sp>
      <p:sp>
        <p:nvSpPr>
          <p:cNvPr id="3" name="Zástupný symbol pro zápatí 2">
            <a:extLst>
              <a:ext uri="{FF2B5EF4-FFF2-40B4-BE49-F238E27FC236}">
                <a16:creationId xmlns:a16="http://schemas.microsoft.com/office/drawing/2014/main" id="{83E8EA05-04D5-4E00-B44A-624777C8C2DF}"/>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3D86FB04-A6D4-4AB0-9C74-7B29843D1E37}"/>
              </a:ext>
            </a:extLst>
          </p:cNvPr>
          <p:cNvSpPr>
            <a:spLocks noGrp="1"/>
          </p:cNvSpPr>
          <p:nvPr>
            <p:ph type="sldNum" sz="quarter" idx="12"/>
          </p:nvPr>
        </p:nvSpPr>
        <p:spPr/>
        <p:txBody>
          <a:bodyPr/>
          <a:lstStyle/>
          <a:p>
            <a:fld id="{358C90A9-5839-405A-87AC-32766120F047}" type="slidenum">
              <a:rPr lang="cs-CZ" smtClean="0"/>
              <a:t>‹#›</a:t>
            </a:fld>
            <a:endParaRPr lang="cs-CZ"/>
          </a:p>
        </p:txBody>
      </p:sp>
    </p:spTree>
    <p:extLst>
      <p:ext uri="{BB962C8B-B14F-4D97-AF65-F5344CB8AC3E}">
        <p14:creationId xmlns:p14="http://schemas.microsoft.com/office/powerpoint/2010/main" val="319172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C98FF1-B255-4FDA-8C02-E40B55DAD2F1}"/>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D741BF75-8156-46F9-A9F2-CD7FC4BA46C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1426E125-099F-4D33-B50E-B80019114E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E03BBB59-5EEC-49A5-AB6D-C5394C75D37B}"/>
              </a:ext>
            </a:extLst>
          </p:cNvPr>
          <p:cNvSpPr>
            <a:spLocks noGrp="1"/>
          </p:cNvSpPr>
          <p:nvPr>
            <p:ph type="dt" sz="half" idx="10"/>
          </p:nvPr>
        </p:nvSpPr>
        <p:spPr/>
        <p:txBody>
          <a:bodyPr/>
          <a:lstStyle/>
          <a:p>
            <a:fld id="{3BD0E037-E332-4751-97AF-C41125B7A0AD}" type="datetimeFigureOut">
              <a:rPr lang="cs-CZ" smtClean="0"/>
              <a:t>24.10.2018</a:t>
            </a:fld>
            <a:endParaRPr lang="cs-CZ"/>
          </a:p>
        </p:txBody>
      </p:sp>
      <p:sp>
        <p:nvSpPr>
          <p:cNvPr id="6" name="Zástupný symbol pro zápatí 5">
            <a:extLst>
              <a:ext uri="{FF2B5EF4-FFF2-40B4-BE49-F238E27FC236}">
                <a16:creationId xmlns:a16="http://schemas.microsoft.com/office/drawing/2014/main" id="{7C997B8F-9420-4DE4-A6CD-FB89999FA9B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06BEE19-A29D-4C23-ACFC-8A0752B57EAD}"/>
              </a:ext>
            </a:extLst>
          </p:cNvPr>
          <p:cNvSpPr>
            <a:spLocks noGrp="1"/>
          </p:cNvSpPr>
          <p:nvPr>
            <p:ph type="sldNum" sz="quarter" idx="12"/>
          </p:nvPr>
        </p:nvSpPr>
        <p:spPr/>
        <p:txBody>
          <a:bodyPr/>
          <a:lstStyle/>
          <a:p>
            <a:fld id="{358C90A9-5839-405A-87AC-32766120F047}" type="slidenum">
              <a:rPr lang="cs-CZ" smtClean="0"/>
              <a:t>‹#›</a:t>
            </a:fld>
            <a:endParaRPr lang="cs-CZ"/>
          </a:p>
        </p:txBody>
      </p:sp>
    </p:spTree>
    <p:extLst>
      <p:ext uri="{BB962C8B-B14F-4D97-AF65-F5344CB8AC3E}">
        <p14:creationId xmlns:p14="http://schemas.microsoft.com/office/powerpoint/2010/main" val="3303515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76ECCB-4D92-43BF-B4A0-EA25D8E0638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15113359-660C-47A2-9D29-1419C2E093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EA51DA12-539D-4699-A6B9-918DD62EFA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19656BFA-5E4B-4E34-9281-AEEDC7F51F64}"/>
              </a:ext>
            </a:extLst>
          </p:cNvPr>
          <p:cNvSpPr>
            <a:spLocks noGrp="1"/>
          </p:cNvSpPr>
          <p:nvPr>
            <p:ph type="dt" sz="half" idx="10"/>
          </p:nvPr>
        </p:nvSpPr>
        <p:spPr/>
        <p:txBody>
          <a:bodyPr/>
          <a:lstStyle/>
          <a:p>
            <a:fld id="{3BD0E037-E332-4751-97AF-C41125B7A0AD}" type="datetimeFigureOut">
              <a:rPr lang="cs-CZ" smtClean="0"/>
              <a:t>24.10.2018</a:t>
            </a:fld>
            <a:endParaRPr lang="cs-CZ"/>
          </a:p>
        </p:txBody>
      </p:sp>
      <p:sp>
        <p:nvSpPr>
          <p:cNvPr id="6" name="Zástupný symbol pro zápatí 5">
            <a:extLst>
              <a:ext uri="{FF2B5EF4-FFF2-40B4-BE49-F238E27FC236}">
                <a16:creationId xmlns:a16="http://schemas.microsoft.com/office/drawing/2014/main" id="{A9F75E4F-BE73-4F94-8216-A4611974B64C}"/>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28E74A8-8D68-4429-8CB1-481A4020ECFC}"/>
              </a:ext>
            </a:extLst>
          </p:cNvPr>
          <p:cNvSpPr>
            <a:spLocks noGrp="1"/>
          </p:cNvSpPr>
          <p:nvPr>
            <p:ph type="sldNum" sz="quarter" idx="12"/>
          </p:nvPr>
        </p:nvSpPr>
        <p:spPr/>
        <p:txBody>
          <a:bodyPr/>
          <a:lstStyle/>
          <a:p>
            <a:fld id="{358C90A9-5839-405A-87AC-32766120F047}" type="slidenum">
              <a:rPr lang="cs-CZ" smtClean="0"/>
              <a:t>‹#›</a:t>
            </a:fld>
            <a:endParaRPr lang="cs-CZ"/>
          </a:p>
        </p:txBody>
      </p:sp>
    </p:spTree>
    <p:extLst>
      <p:ext uri="{BB962C8B-B14F-4D97-AF65-F5344CB8AC3E}">
        <p14:creationId xmlns:p14="http://schemas.microsoft.com/office/powerpoint/2010/main" val="1504236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BEECF6E9-ED2C-47DD-8623-CB87218CBB8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33D148D7-8842-465D-96E9-25F9DE6C66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D169A73-E489-4DA6-88D9-5F6D0DCB20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D0E037-E332-4751-97AF-C41125B7A0AD}" type="datetimeFigureOut">
              <a:rPr lang="cs-CZ" smtClean="0"/>
              <a:t>24.10.2018</a:t>
            </a:fld>
            <a:endParaRPr lang="cs-CZ"/>
          </a:p>
        </p:txBody>
      </p:sp>
      <p:sp>
        <p:nvSpPr>
          <p:cNvPr id="5" name="Zástupný symbol pro zápatí 4">
            <a:extLst>
              <a:ext uri="{FF2B5EF4-FFF2-40B4-BE49-F238E27FC236}">
                <a16:creationId xmlns:a16="http://schemas.microsoft.com/office/drawing/2014/main" id="{3FFE0ADE-B5A6-4550-AF53-99DF1EB138A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4CB95324-DA3D-4CCC-A4B2-399E8BD408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8C90A9-5839-405A-87AC-32766120F047}" type="slidenum">
              <a:rPr lang="cs-CZ" smtClean="0"/>
              <a:t>‹#›</a:t>
            </a:fld>
            <a:endParaRPr lang="cs-CZ"/>
          </a:p>
        </p:txBody>
      </p:sp>
    </p:spTree>
    <p:extLst>
      <p:ext uri="{BB962C8B-B14F-4D97-AF65-F5344CB8AC3E}">
        <p14:creationId xmlns:p14="http://schemas.microsoft.com/office/powerpoint/2010/main" val="26977998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5B32A67F-3598-4A13-8552-DA884FFCCE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CCCCEA8C-4F9B-4714-9D72-9CF771E5BED3}"/>
              </a:ext>
            </a:extLst>
          </p:cNvPr>
          <p:cNvSpPr>
            <a:spLocks noGrp="1"/>
          </p:cNvSpPr>
          <p:nvPr>
            <p:ph type="ctrTitle"/>
          </p:nvPr>
        </p:nvSpPr>
        <p:spPr>
          <a:xfrm>
            <a:off x="804673" y="3320859"/>
            <a:ext cx="4573475" cy="2076333"/>
          </a:xfrm>
        </p:spPr>
        <p:txBody>
          <a:bodyPr anchor="t">
            <a:normAutofit/>
          </a:bodyPr>
          <a:lstStyle/>
          <a:p>
            <a:pPr algn="l"/>
            <a:r>
              <a:rPr lang="cs-CZ" sz="4800">
                <a:solidFill>
                  <a:schemeClr val="bg1"/>
                </a:solidFill>
              </a:rPr>
              <a:t>Odemykání silných stránek</a:t>
            </a:r>
          </a:p>
        </p:txBody>
      </p:sp>
      <p:sp>
        <p:nvSpPr>
          <p:cNvPr id="3" name="Podnadpis 2">
            <a:extLst>
              <a:ext uri="{FF2B5EF4-FFF2-40B4-BE49-F238E27FC236}">
                <a16:creationId xmlns:a16="http://schemas.microsoft.com/office/drawing/2014/main" id="{9587584E-D9E2-4245-BF38-12B0BC523961}"/>
              </a:ext>
            </a:extLst>
          </p:cNvPr>
          <p:cNvSpPr>
            <a:spLocks noGrp="1"/>
          </p:cNvSpPr>
          <p:nvPr>
            <p:ph type="subTitle" idx="1"/>
          </p:nvPr>
        </p:nvSpPr>
        <p:spPr>
          <a:xfrm>
            <a:off x="804673" y="2348680"/>
            <a:ext cx="4662678" cy="972180"/>
          </a:xfrm>
        </p:spPr>
        <p:txBody>
          <a:bodyPr anchor="b">
            <a:normAutofit/>
          </a:bodyPr>
          <a:lstStyle/>
          <a:p>
            <a:pPr algn="l"/>
            <a:r>
              <a:rPr lang="cs-CZ" sz="2000" dirty="0">
                <a:solidFill>
                  <a:schemeClr val="bg1"/>
                </a:solidFill>
              </a:rPr>
              <a:t>Práce s potenciálem </a:t>
            </a:r>
          </a:p>
        </p:txBody>
      </p:sp>
      <p:sp>
        <p:nvSpPr>
          <p:cNvPr id="17" name="Freeform: Shape 16">
            <a:extLst>
              <a:ext uri="{FF2B5EF4-FFF2-40B4-BE49-F238E27FC236}">
                <a16:creationId xmlns:a16="http://schemas.microsoft.com/office/drawing/2014/main" id="{BCC55ACC-A2F6-403C-A3A4-D59B3734D4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57312" y="381000"/>
            <a:ext cx="6334689" cy="6477000"/>
          </a:xfrm>
          <a:custGeom>
            <a:avLst/>
            <a:gdLst>
              <a:gd name="connsiteX0" fmla="*/ 3561588 w 6334689"/>
              <a:gd name="connsiteY0" fmla="*/ 0 h 6477000"/>
              <a:gd name="connsiteX1" fmla="*/ 6309883 w 6334689"/>
              <a:gd name="connsiteY1" fmla="*/ 1296087 h 6477000"/>
              <a:gd name="connsiteX2" fmla="*/ 6334689 w 6334689"/>
              <a:gd name="connsiteY2" fmla="*/ 1329261 h 6477000"/>
              <a:gd name="connsiteX3" fmla="*/ 6334689 w 6334689"/>
              <a:gd name="connsiteY3" fmla="*/ 5793916 h 6477000"/>
              <a:gd name="connsiteX4" fmla="*/ 6309883 w 6334689"/>
              <a:gd name="connsiteY4" fmla="*/ 5827089 h 6477000"/>
              <a:gd name="connsiteX5" fmla="*/ 5760467 w 6334689"/>
              <a:gd name="connsiteY5" fmla="*/ 6363539 h 6477000"/>
              <a:gd name="connsiteX6" fmla="*/ 5607796 w 6334689"/>
              <a:gd name="connsiteY6" fmla="*/ 6477000 h 6477000"/>
              <a:gd name="connsiteX7" fmla="*/ 1519571 w 6334689"/>
              <a:gd name="connsiteY7" fmla="*/ 6477000 h 6477000"/>
              <a:gd name="connsiteX8" fmla="*/ 1296088 w 6334689"/>
              <a:gd name="connsiteY8" fmla="*/ 6309883 h 6477000"/>
              <a:gd name="connsiteX9" fmla="*/ 0 w 6334689"/>
              <a:gd name="connsiteY9" fmla="*/ 3561588 h 6477000"/>
              <a:gd name="connsiteX10" fmla="*/ 3561588 w 6334689"/>
              <a:gd name="connsiteY10" fmla="*/ 0 h 647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334689" h="6477000">
                <a:moveTo>
                  <a:pt x="3561588" y="0"/>
                </a:moveTo>
                <a:cubicBezTo>
                  <a:pt x="4668032" y="0"/>
                  <a:pt x="5656635" y="504534"/>
                  <a:pt x="6309883" y="1296087"/>
                </a:cubicBezTo>
                <a:lnTo>
                  <a:pt x="6334689" y="1329261"/>
                </a:lnTo>
                <a:lnTo>
                  <a:pt x="6334689" y="5793916"/>
                </a:lnTo>
                <a:lnTo>
                  <a:pt x="6309883" y="5827089"/>
                </a:lnTo>
                <a:cubicBezTo>
                  <a:pt x="6146571" y="6024977"/>
                  <a:pt x="5962299" y="6204927"/>
                  <a:pt x="5760467" y="6363539"/>
                </a:cubicBezTo>
                <a:lnTo>
                  <a:pt x="5607796" y="6477000"/>
                </a:lnTo>
                <a:lnTo>
                  <a:pt x="1519571" y="6477000"/>
                </a:lnTo>
                <a:lnTo>
                  <a:pt x="1296088" y="6309883"/>
                </a:lnTo>
                <a:cubicBezTo>
                  <a:pt x="504535" y="5656635"/>
                  <a:pt x="0" y="4668032"/>
                  <a:pt x="0" y="3561588"/>
                </a:cubicBezTo>
                <a:cubicBezTo>
                  <a:pt x="0" y="1594577"/>
                  <a:pt x="1594577" y="0"/>
                  <a:pt x="3561588" y="0"/>
                </a:cubicBez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Freeform: Shape 18">
            <a:extLst>
              <a:ext uri="{FF2B5EF4-FFF2-40B4-BE49-F238E27FC236}">
                <a16:creationId xmlns:a16="http://schemas.microsoft.com/office/drawing/2014/main" id="{598EBA13-C937-430B-9523-439FE21096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21086" y="544777"/>
            <a:ext cx="6170914" cy="6313225"/>
          </a:xfrm>
          <a:custGeom>
            <a:avLst/>
            <a:gdLst>
              <a:gd name="connsiteX0" fmla="*/ 3397813 w 6170914"/>
              <a:gd name="connsiteY0" fmla="*/ 0 h 6313225"/>
              <a:gd name="connsiteX1" fmla="*/ 6019731 w 6170914"/>
              <a:gd name="connsiteY1" fmla="*/ 1236489 h 6313225"/>
              <a:gd name="connsiteX2" fmla="*/ 6170914 w 6170914"/>
              <a:gd name="connsiteY2" fmla="*/ 1438663 h 6313225"/>
              <a:gd name="connsiteX3" fmla="*/ 6170914 w 6170914"/>
              <a:gd name="connsiteY3" fmla="*/ 5356963 h 6313225"/>
              <a:gd name="connsiteX4" fmla="*/ 6019731 w 6170914"/>
              <a:gd name="connsiteY4" fmla="*/ 5559138 h 6313225"/>
              <a:gd name="connsiteX5" fmla="*/ 5194591 w 6170914"/>
              <a:gd name="connsiteY5" fmla="*/ 6282226 h 6313225"/>
              <a:gd name="connsiteX6" fmla="*/ 5141791 w 6170914"/>
              <a:gd name="connsiteY6" fmla="*/ 6313225 h 6313225"/>
              <a:gd name="connsiteX7" fmla="*/ 1659199 w 6170914"/>
              <a:gd name="connsiteY7" fmla="*/ 6313225 h 6313225"/>
              <a:gd name="connsiteX8" fmla="*/ 1498064 w 6170914"/>
              <a:gd name="connsiteY8" fmla="*/ 6215333 h 6313225"/>
              <a:gd name="connsiteX9" fmla="*/ 0 w 6170914"/>
              <a:gd name="connsiteY9" fmla="*/ 3397813 h 6313225"/>
              <a:gd name="connsiteX10" fmla="*/ 3397813 w 6170914"/>
              <a:gd name="connsiteY10" fmla="*/ 0 h 6313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0914" h="6313225">
                <a:moveTo>
                  <a:pt x="3397813" y="0"/>
                </a:moveTo>
                <a:cubicBezTo>
                  <a:pt x="4453378" y="0"/>
                  <a:pt x="5396522" y="481334"/>
                  <a:pt x="6019731" y="1236489"/>
                </a:cubicBezTo>
                <a:lnTo>
                  <a:pt x="6170914" y="1438663"/>
                </a:lnTo>
                <a:lnTo>
                  <a:pt x="6170914" y="5356963"/>
                </a:lnTo>
                <a:lnTo>
                  <a:pt x="6019731" y="5559138"/>
                </a:lnTo>
                <a:cubicBezTo>
                  <a:pt x="5786028" y="5842321"/>
                  <a:pt x="5507333" y="6086998"/>
                  <a:pt x="5194591" y="6282226"/>
                </a:cubicBezTo>
                <a:lnTo>
                  <a:pt x="5141791" y="6313225"/>
                </a:lnTo>
                <a:lnTo>
                  <a:pt x="1659199" y="6313225"/>
                </a:lnTo>
                <a:lnTo>
                  <a:pt x="1498064" y="6215333"/>
                </a:lnTo>
                <a:cubicBezTo>
                  <a:pt x="594240" y="5604721"/>
                  <a:pt x="0" y="4570663"/>
                  <a:pt x="0" y="3397813"/>
                </a:cubicBezTo>
                <a:cubicBezTo>
                  <a:pt x="0" y="1521253"/>
                  <a:pt x="1521253" y="0"/>
                  <a:pt x="339781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Obrázek 4" descr="Obsah obrázku klipart&#10;&#10;Popis vygenerován s velmi vysokou mírou spolehlivosti">
            <a:extLst>
              <a:ext uri="{FF2B5EF4-FFF2-40B4-BE49-F238E27FC236}">
                <a16:creationId xmlns:a16="http://schemas.microsoft.com/office/drawing/2014/main" id="{EB2E565D-3969-4644-95B9-372C15FD081E}"/>
              </a:ext>
            </a:extLst>
          </p:cNvPr>
          <p:cNvPicPr>
            <a:picLocks noChangeAspect="1"/>
          </p:cNvPicPr>
          <p:nvPr/>
        </p:nvPicPr>
        <p:blipFill rotWithShape="1">
          <a:blip r:embed="rId2">
            <a:extLst>
              <a:ext uri="{28A0092B-C50C-407E-A947-70E740481C1C}">
                <a14:useLocalDpi xmlns:a14="http://schemas.microsoft.com/office/drawing/2010/main" val="0"/>
              </a:ext>
            </a:extLst>
          </a:blip>
          <a:srcRect l="2254" r="1" b="1"/>
          <a:stretch/>
        </p:blipFill>
        <p:spPr>
          <a:xfrm>
            <a:off x="7210424" y="1795800"/>
            <a:ext cx="4333875" cy="4433814"/>
          </a:xfrm>
          <a:prstGeom prst="rect">
            <a:avLst/>
          </a:prstGeom>
        </p:spPr>
      </p:pic>
    </p:spTree>
    <p:extLst>
      <p:ext uri="{BB962C8B-B14F-4D97-AF65-F5344CB8AC3E}">
        <p14:creationId xmlns:p14="http://schemas.microsoft.com/office/powerpoint/2010/main" val="183099308"/>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Nadpis 1">
            <a:extLst>
              <a:ext uri="{FF2B5EF4-FFF2-40B4-BE49-F238E27FC236}">
                <a16:creationId xmlns:a16="http://schemas.microsoft.com/office/drawing/2014/main" id="{DE65C305-E0AB-4F83-A8C5-2442185EC6C4}"/>
              </a:ext>
            </a:extLst>
          </p:cNvPr>
          <p:cNvSpPr>
            <a:spLocks noGrp="1"/>
          </p:cNvSpPr>
          <p:nvPr>
            <p:ph type="title"/>
          </p:nvPr>
        </p:nvSpPr>
        <p:spPr>
          <a:xfrm>
            <a:off x="863029" y="1012004"/>
            <a:ext cx="3416158" cy="4795408"/>
          </a:xfrm>
        </p:spPr>
        <p:txBody>
          <a:bodyPr>
            <a:normAutofit/>
          </a:bodyPr>
          <a:lstStyle/>
          <a:p>
            <a:r>
              <a:rPr lang="cs-CZ">
                <a:solidFill>
                  <a:srgbClr val="FFFFFF"/>
                </a:solidFill>
              </a:rPr>
              <a:t>Vypracování vlastního profilu silných stránek</a:t>
            </a:r>
          </a:p>
        </p:txBody>
      </p:sp>
      <p:graphicFrame>
        <p:nvGraphicFramePr>
          <p:cNvPr id="5" name="Zástupný symbol pro obsah 2">
            <a:extLst>
              <a:ext uri="{FF2B5EF4-FFF2-40B4-BE49-F238E27FC236}">
                <a16:creationId xmlns:a16="http://schemas.microsoft.com/office/drawing/2014/main" id="{7F224D10-F751-4868-8920-DAF8DE5E46B9}"/>
              </a:ext>
            </a:extLst>
          </p:cNvPr>
          <p:cNvGraphicFramePr>
            <a:graphicFrameLocks noGrp="1"/>
          </p:cNvGraphicFramePr>
          <p:nvPr>
            <p:ph idx="1"/>
            <p:extLst>
              <p:ext uri="{D42A27DB-BD31-4B8C-83A1-F6EECF244321}">
                <p14:modId xmlns:p14="http://schemas.microsoft.com/office/powerpoint/2010/main" val="926457542"/>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80215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27" name="Group 11">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5"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6"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Nadpis 1">
            <a:extLst>
              <a:ext uri="{FF2B5EF4-FFF2-40B4-BE49-F238E27FC236}">
                <a16:creationId xmlns:a16="http://schemas.microsoft.com/office/drawing/2014/main" id="{F6847BA9-3491-456A-978A-D90B56E5EEFC}"/>
              </a:ext>
            </a:extLst>
          </p:cNvPr>
          <p:cNvSpPr>
            <a:spLocks noGrp="1"/>
          </p:cNvSpPr>
          <p:nvPr>
            <p:ph type="title"/>
          </p:nvPr>
        </p:nvSpPr>
        <p:spPr>
          <a:xfrm>
            <a:off x="535020" y="685800"/>
            <a:ext cx="2780271" cy="5105400"/>
          </a:xfrm>
        </p:spPr>
        <p:txBody>
          <a:bodyPr>
            <a:normAutofit/>
          </a:bodyPr>
          <a:lstStyle/>
          <a:p>
            <a:r>
              <a:rPr lang="cs-CZ" sz="4000">
                <a:solidFill>
                  <a:srgbClr val="FFFFFF"/>
                </a:solidFill>
              </a:rPr>
              <a:t>Vypracování vlastního profilu silných stránek</a:t>
            </a:r>
          </a:p>
        </p:txBody>
      </p:sp>
      <p:graphicFrame>
        <p:nvGraphicFramePr>
          <p:cNvPr id="5" name="Zástupný symbol pro obsah 2">
            <a:extLst>
              <a:ext uri="{FF2B5EF4-FFF2-40B4-BE49-F238E27FC236}">
                <a16:creationId xmlns:a16="http://schemas.microsoft.com/office/drawing/2014/main" id="{AE200E41-C1D2-4BCD-8A46-1D5E96A044DD}"/>
              </a:ext>
            </a:extLst>
          </p:cNvPr>
          <p:cNvGraphicFramePr>
            <a:graphicFrameLocks noGrp="1"/>
          </p:cNvGraphicFramePr>
          <p:nvPr>
            <p:ph idx="1"/>
            <p:extLst>
              <p:ext uri="{D42A27DB-BD31-4B8C-83A1-F6EECF244321}">
                <p14:modId xmlns:p14="http://schemas.microsoft.com/office/powerpoint/2010/main" val="813790648"/>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402694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56C20283-73E0-40EC-8AD8-057F581F64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28">
            <a:extLst>
              <a:ext uri="{FF2B5EF4-FFF2-40B4-BE49-F238E27FC236}">
                <a16:creationId xmlns:a16="http://schemas.microsoft.com/office/drawing/2014/main" id="{3FCC729B-E528-40C3-82D3-BA4375575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960120" y="0"/>
            <a:ext cx="11218661" cy="6858000"/>
          </a:xfrm>
          <a:custGeom>
            <a:avLst/>
            <a:gdLst>
              <a:gd name="connsiteX0" fmla="*/ 0 w 11218661"/>
              <a:gd name="connsiteY0" fmla="*/ 0 h 6858000"/>
              <a:gd name="connsiteX1" fmla="*/ 8042507 w 11218661"/>
              <a:gd name="connsiteY1" fmla="*/ 0 h 6858000"/>
              <a:gd name="connsiteX2" fmla="*/ 11218661 w 11218661"/>
              <a:gd name="connsiteY2" fmla="*/ 6858000 h 6858000"/>
              <a:gd name="connsiteX3" fmla="*/ 0 w 1121866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218661" h="6858000">
                <a:moveTo>
                  <a:pt x="0" y="0"/>
                </a:moveTo>
                <a:lnTo>
                  <a:pt x="8042507" y="0"/>
                </a:lnTo>
                <a:lnTo>
                  <a:pt x="11218661" y="6858000"/>
                </a:lnTo>
                <a:lnTo>
                  <a:pt x="0" y="685800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26">
            <a:extLst>
              <a:ext uri="{FF2B5EF4-FFF2-40B4-BE49-F238E27FC236}">
                <a16:creationId xmlns:a16="http://schemas.microsoft.com/office/drawing/2014/main" id="{58F1FB8D-1842-4A04-998D-6CF047AB27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420248" y="0"/>
            <a:ext cx="10771752" cy="6858000"/>
          </a:xfrm>
          <a:custGeom>
            <a:avLst/>
            <a:gdLst>
              <a:gd name="connsiteX0" fmla="*/ 0 w 10771752"/>
              <a:gd name="connsiteY0" fmla="*/ 0 h 6858000"/>
              <a:gd name="connsiteX1" fmla="*/ 7595598 w 10771752"/>
              <a:gd name="connsiteY1" fmla="*/ 0 h 6858000"/>
              <a:gd name="connsiteX2" fmla="*/ 10771752 w 10771752"/>
              <a:gd name="connsiteY2" fmla="*/ 6858000 h 6858000"/>
              <a:gd name="connsiteX3" fmla="*/ 0 w 1077175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771752" h="6858000">
                <a:moveTo>
                  <a:pt x="0" y="0"/>
                </a:moveTo>
                <a:lnTo>
                  <a:pt x="7595598" y="0"/>
                </a:lnTo>
                <a:lnTo>
                  <a:pt x="10771752" y="6858000"/>
                </a:lnTo>
                <a:lnTo>
                  <a:pt x="0" y="685800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32805482-DEDC-4BDD-9C6A-0815B1F07FA0}"/>
              </a:ext>
            </a:extLst>
          </p:cNvPr>
          <p:cNvSpPr>
            <a:spLocks noGrp="1"/>
          </p:cNvSpPr>
          <p:nvPr>
            <p:ph type="title"/>
          </p:nvPr>
        </p:nvSpPr>
        <p:spPr>
          <a:xfrm>
            <a:off x="4384039" y="365125"/>
            <a:ext cx="7164493" cy="1325563"/>
          </a:xfrm>
        </p:spPr>
        <p:txBody>
          <a:bodyPr>
            <a:normAutofit/>
          </a:bodyPr>
          <a:lstStyle/>
          <a:p>
            <a:r>
              <a:rPr lang="cs-CZ" dirty="0"/>
              <a:t>Naše silné stránky očima druhých</a:t>
            </a:r>
          </a:p>
        </p:txBody>
      </p:sp>
      <p:pic>
        <p:nvPicPr>
          <p:cNvPr id="5" name="Obrázek 4">
            <a:extLst>
              <a:ext uri="{FF2B5EF4-FFF2-40B4-BE49-F238E27FC236}">
                <a16:creationId xmlns:a16="http://schemas.microsoft.com/office/drawing/2014/main" id="{967B6A75-FBD2-44BB-98E6-191A7F54DE6E}"/>
              </a:ext>
            </a:extLst>
          </p:cNvPr>
          <p:cNvPicPr>
            <a:picLocks noChangeAspect="1"/>
          </p:cNvPicPr>
          <p:nvPr/>
        </p:nvPicPr>
        <p:blipFill rotWithShape="1">
          <a:blip r:embed="rId2">
            <a:extLst>
              <a:ext uri="{28A0092B-C50C-407E-A947-70E740481C1C}">
                <a14:useLocalDpi xmlns:a14="http://schemas.microsoft.com/office/drawing/2010/main" val="0"/>
              </a:ext>
            </a:extLst>
          </a:blip>
          <a:srcRect l="8620" r="15651" b="1"/>
          <a:stretch/>
        </p:blipFill>
        <p:spPr>
          <a:xfrm>
            <a:off x="480060" y="1648694"/>
            <a:ext cx="3425957" cy="3560130"/>
          </a:xfrm>
          <a:prstGeom prst="rect">
            <a:avLst/>
          </a:prstGeom>
        </p:spPr>
      </p:pic>
      <p:sp>
        <p:nvSpPr>
          <p:cNvPr id="3" name="Zástupný symbol pro obsah 2">
            <a:extLst>
              <a:ext uri="{FF2B5EF4-FFF2-40B4-BE49-F238E27FC236}">
                <a16:creationId xmlns:a16="http://schemas.microsoft.com/office/drawing/2014/main" id="{F7D0DCAF-EB58-4376-B9FB-9CACBF0B872B}"/>
              </a:ext>
            </a:extLst>
          </p:cNvPr>
          <p:cNvSpPr>
            <a:spLocks noGrp="1"/>
          </p:cNvSpPr>
          <p:nvPr>
            <p:ph idx="1"/>
          </p:nvPr>
        </p:nvSpPr>
        <p:spPr>
          <a:xfrm>
            <a:off x="4387515" y="2022601"/>
            <a:ext cx="7161017" cy="4154361"/>
          </a:xfrm>
        </p:spPr>
        <p:txBody>
          <a:bodyPr>
            <a:normAutofit/>
          </a:bodyPr>
          <a:lstStyle/>
          <a:p>
            <a:r>
              <a:rPr lang="cs-CZ" sz="2000" dirty="0"/>
              <a:t>Pokud chceme získat objektivní pohled na své silné stránky, potřebujeme také zpětnou stránku od druhých.</a:t>
            </a:r>
          </a:p>
          <a:p>
            <a:pPr marL="0" indent="0">
              <a:buNone/>
            </a:pPr>
            <a:r>
              <a:rPr lang="cs-CZ" sz="2000" dirty="0"/>
              <a:t>Postup: </a:t>
            </a:r>
          </a:p>
          <a:p>
            <a:pPr marL="0" indent="0">
              <a:buNone/>
            </a:pPr>
            <a:r>
              <a:rPr lang="cs-CZ" sz="2000" dirty="0"/>
              <a:t>1) Vyberte zdroje (široké spektrum lidí – cca 5 až 10)</a:t>
            </a:r>
          </a:p>
          <a:p>
            <a:pPr marL="0" indent="0">
              <a:buNone/>
            </a:pPr>
            <a:r>
              <a:rPr lang="cs-CZ" sz="2000" dirty="0"/>
              <a:t>2) Získejte zpětnou vazbu prostřednictvím dotazníku (např.: Jaké jsou podle vás moje silné stránky? Které z nich nejvíce využívám? Můžu některé ze svých silných stránek využívat více, aby moje práce měla větší přínos? Jaké jsou podle vás moje zásadní slabé stránky, které ohrožují moji výkonnost? Máte návrhy kde a jak mohu voje silné stránky využít na maximum?</a:t>
            </a:r>
          </a:p>
          <a:p>
            <a:pPr marL="0" indent="0">
              <a:buNone/>
            </a:pPr>
            <a:r>
              <a:rPr lang="cs-CZ" sz="2000" dirty="0"/>
              <a:t>Ukázka solných stránek leaderů pro plnění úkolů.		</a:t>
            </a:r>
          </a:p>
          <a:p>
            <a:pPr marL="0" indent="0">
              <a:buNone/>
            </a:pPr>
            <a:endParaRPr lang="cs-CZ" sz="2000" dirty="0"/>
          </a:p>
        </p:txBody>
      </p:sp>
    </p:spTree>
    <p:extLst>
      <p:ext uri="{BB962C8B-B14F-4D97-AF65-F5344CB8AC3E}">
        <p14:creationId xmlns:p14="http://schemas.microsoft.com/office/powerpoint/2010/main" val="4205787768"/>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68A4132F-DEC6-4332-A00C-A11AD4519B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Obrázek 4" descr="Obsah obrázku snímek obrazovky&#10;&#10;Popis vygenerován s velmi vysokou mírou spolehlivosti">
            <a:extLst>
              <a:ext uri="{FF2B5EF4-FFF2-40B4-BE49-F238E27FC236}">
                <a16:creationId xmlns:a16="http://schemas.microsoft.com/office/drawing/2014/main" id="{42512CCD-284E-4835-8919-56567D6FF2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92985" y="2503168"/>
            <a:ext cx="4260814" cy="2670510"/>
          </a:xfrm>
          <a:prstGeom prst="rect">
            <a:avLst/>
          </a:prstGeom>
        </p:spPr>
      </p:pic>
      <p:sp>
        <p:nvSpPr>
          <p:cNvPr id="19" name="Freeform: Shape 18">
            <a:extLst>
              <a:ext uri="{FF2B5EF4-FFF2-40B4-BE49-F238E27FC236}">
                <a16:creationId xmlns:a16="http://schemas.microsoft.com/office/drawing/2014/main" id="{64965EAE-E41A-435F-B993-07E824B6C9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0"/>
            <a:ext cx="7539895"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Shape 20">
            <a:extLst>
              <a:ext uri="{FF2B5EF4-FFF2-40B4-BE49-F238E27FC236}">
                <a16:creationId xmlns:a16="http://schemas.microsoft.com/office/drawing/2014/main" id="{152F8994-E6D4-4311-9548-C3607BC436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7092985"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7E75B5D0-B225-4FD6-96BA-6731FC6170C7}"/>
              </a:ext>
            </a:extLst>
          </p:cNvPr>
          <p:cNvSpPr>
            <a:spLocks noGrp="1"/>
          </p:cNvSpPr>
          <p:nvPr>
            <p:ph type="title"/>
          </p:nvPr>
        </p:nvSpPr>
        <p:spPr>
          <a:xfrm>
            <a:off x="838199" y="365125"/>
            <a:ext cx="5529943" cy="1325563"/>
          </a:xfrm>
        </p:spPr>
        <p:txBody>
          <a:bodyPr>
            <a:normAutofit/>
          </a:bodyPr>
          <a:lstStyle/>
          <a:p>
            <a:r>
              <a:rPr lang="cs-CZ" dirty="0"/>
              <a:t>Naše silné stránky očima druhých</a:t>
            </a:r>
          </a:p>
        </p:txBody>
      </p:sp>
      <p:sp>
        <p:nvSpPr>
          <p:cNvPr id="3" name="Zástupný symbol pro obsah 2">
            <a:extLst>
              <a:ext uri="{FF2B5EF4-FFF2-40B4-BE49-F238E27FC236}">
                <a16:creationId xmlns:a16="http://schemas.microsoft.com/office/drawing/2014/main" id="{CD8AA81A-C464-4BD5-AF11-34C2DC9F1BDA}"/>
              </a:ext>
            </a:extLst>
          </p:cNvPr>
          <p:cNvSpPr>
            <a:spLocks noGrp="1"/>
          </p:cNvSpPr>
          <p:nvPr>
            <p:ph idx="1"/>
          </p:nvPr>
        </p:nvSpPr>
        <p:spPr>
          <a:xfrm>
            <a:off x="838199" y="1825625"/>
            <a:ext cx="4128169" cy="3399518"/>
          </a:xfrm>
        </p:spPr>
        <p:txBody>
          <a:bodyPr>
            <a:normAutofit/>
          </a:bodyPr>
          <a:lstStyle/>
          <a:p>
            <a:r>
              <a:rPr lang="cs-CZ" sz="2000" dirty="0"/>
              <a:t>3) Analyzujte shromážděná data</a:t>
            </a:r>
          </a:p>
          <a:p>
            <a:pPr marL="0" indent="0">
              <a:buNone/>
            </a:pPr>
            <a:r>
              <a:rPr lang="cs-CZ" sz="2000" dirty="0"/>
              <a:t>Pokuste se rozpoznat obecné vzorce a témata, která se opakují. Objevíte pravděpodobně i méně pozitivní vlastnosti, o kterých jste neměli tušení.</a:t>
            </a:r>
          </a:p>
          <a:p>
            <a:pPr marL="0" indent="0">
              <a:buNone/>
            </a:pPr>
            <a:r>
              <a:rPr lang="cs-CZ" sz="2000" dirty="0"/>
              <a:t>4) Vytvořte svůj profil – jeden z nejpodnětnějších modelů k poznání sebe sama a lidské interakce.</a:t>
            </a:r>
          </a:p>
          <a:p>
            <a:pPr marL="0" indent="0">
              <a:buNone/>
            </a:pPr>
            <a:endParaRPr lang="cs-CZ" sz="2000" dirty="0"/>
          </a:p>
        </p:txBody>
      </p:sp>
    </p:spTree>
    <p:extLst>
      <p:ext uri="{BB962C8B-B14F-4D97-AF65-F5344CB8AC3E}">
        <p14:creationId xmlns:p14="http://schemas.microsoft.com/office/powerpoint/2010/main" val="2747704306"/>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618845-1679-44F7-9867-87D28791CCA0}"/>
              </a:ext>
            </a:extLst>
          </p:cNvPr>
          <p:cNvSpPr>
            <a:spLocks noGrp="1"/>
          </p:cNvSpPr>
          <p:nvPr>
            <p:ph type="title"/>
          </p:nvPr>
        </p:nvSpPr>
        <p:spPr>
          <a:xfrm>
            <a:off x="762001" y="803325"/>
            <a:ext cx="5314536" cy="1325563"/>
          </a:xfrm>
        </p:spPr>
        <p:txBody>
          <a:bodyPr>
            <a:normAutofit/>
          </a:bodyPr>
          <a:lstStyle/>
          <a:p>
            <a:r>
              <a:rPr lang="cs-CZ" dirty="0"/>
              <a:t>Příběhy z našeho života</a:t>
            </a:r>
          </a:p>
        </p:txBody>
      </p:sp>
      <p:sp>
        <p:nvSpPr>
          <p:cNvPr id="3" name="Zástupný symbol pro obsah 2">
            <a:extLst>
              <a:ext uri="{FF2B5EF4-FFF2-40B4-BE49-F238E27FC236}">
                <a16:creationId xmlns:a16="http://schemas.microsoft.com/office/drawing/2014/main" id="{616B2F17-D5E5-41B2-AC0D-0705B457EA26}"/>
              </a:ext>
            </a:extLst>
          </p:cNvPr>
          <p:cNvSpPr>
            <a:spLocks noGrp="1"/>
          </p:cNvSpPr>
          <p:nvPr>
            <p:ph idx="1"/>
          </p:nvPr>
        </p:nvSpPr>
        <p:spPr>
          <a:xfrm>
            <a:off x="762000" y="2279018"/>
            <a:ext cx="5314543" cy="3375920"/>
          </a:xfrm>
        </p:spPr>
        <p:txBody>
          <a:bodyPr anchor="t">
            <a:normAutofit/>
          </a:bodyPr>
          <a:lstStyle/>
          <a:p>
            <a:r>
              <a:rPr lang="cs-CZ" sz="1800"/>
              <a:t>Cca 75 procent našich silných stránek je z vrozeného talentu a 25 procent jich získáváme prostřednictvím zážitků a interakcí.</a:t>
            </a:r>
          </a:p>
          <a:p>
            <a:r>
              <a:rPr lang="cs-CZ" sz="1800"/>
              <a:t>1) Naše vzpomínky z dětství – v dětství můžeme objevit zapomenuté zárodky našeho potenciálu. </a:t>
            </a:r>
          </a:p>
          <a:p>
            <a:r>
              <a:rPr lang="cs-CZ" sz="1800"/>
              <a:t>2) Naše předchozí zaměstnání a úspěchy (co se nám tehdy povedlo, za co jsme byli pochváleni…)</a:t>
            </a:r>
          </a:p>
          <a:p>
            <a:r>
              <a:rPr lang="cs-CZ" sz="1800"/>
              <a:t>3) Naše chyby a slepá místa</a:t>
            </a:r>
          </a:p>
        </p:txBody>
      </p:sp>
      <p:sp>
        <p:nvSpPr>
          <p:cNvPr id="10" name="Freeform: Shape 9">
            <a:extLst>
              <a:ext uri="{FF2B5EF4-FFF2-40B4-BE49-F238E27FC236}">
                <a16:creationId xmlns:a16="http://schemas.microsoft.com/office/drawing/2014/main" id="{CF62D2A7-8207-488C-9F46-316BA81A16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8278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52AC6D7F-F068-4E11-BB06-F601D89BB9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50141" y="-2"/>
            <a:ext cx="5441859" cy="5654940"/>
          </a:xfrm>
          <a:custGeom>
            <a:avLst/>
            <a:gdLst>
              <a:gd name="connsiteX0" fmla="*/ 1041368 w 5441859"/>
              <a:gd name="connsiteY0" fmla="*/ 0 h 5654940"/>
              <a:gd name="connsiteX1" fmla="*/ 5441859 w 5441859"/>
              <a:gd name="connsiteY1" fmla="*/ 0 h 5654940"/>
              <a:gd name="connsiteX2" fmla="*/ 5441859 w 5441859"/>
              <a:gd name="connsiteY2" fmla="*/ 4820612 h 5654940"/>
              <a:gd name="connsiteX3" fmla="*/ 5285166 w 5441859"/>
              <a:gd name="connsiteY3" fmla="*/ 4957981 h 5654940"/>
              <a:gd name="connsiteX4" fmla="*/ 3267719 w 5441859"/>
              <a:gd name="connsiteY4" fmla="*/ 5654940 h 5654940"/>
              <a:gd name="connsiteX5" fmla="*/ 0 w 5441859"/>
              <a:gd name="connsiteY5" fmla="*/ 2387221 h 5654940"/>
              <a:gd name="connsiteX6" fmla="*/ 957093 w 5441859"/>
              <a:gd name="connsiteY6" fmla="*/ 76595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1859" h="5654940">
                <a:moveTo>
                  <a:pt x="1041368" y="0"/>
                </a:moveTo>
                <a:lnTo>
                  <a:pt x="5441859" y="0"/>
                </a:lnTo>
                <a:lnTo>
                  <a:pt x="5441859" y="4820612"/>
                </a:lnTo>
                <a:lnTo>
                  <a:pt x="5285166" y="4957981"/>
                </a:lnTo>
                <a:cubicBezTo>
                  <a:pt x="4729628" y="5394557"/>
                  <a:pt x="4029081" y="5654940"/>
                  <a:pt x="3267719" y="5654940"/>
                </a:cubicBezTo>
                <a:cubicBezTo>
                  <a:pt x="1463008" y="5654940"/>
                  <a:pt x="0" y="4191932"/>
                  <a:pt x="0" y="2387221"/>
                </a:cubicBezTo>
                <a:cubicBezTo>
                  <a:pt x="0" y="1484866"/>
                  <a:pt x="365752" y="667936"/>
                  <a:pt x="957093" y="76595"/>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Obrázek 4" descr="Obsah obrázku exteriér, tráva&#10;&#10;Popis vygenerován s vysokou mírou spolehlivosti">
            <a:extLst>
              <a:ext uri="{FF2B5EF4-FFF2-40B4-BE49-F238E27FC236}">
                <a16:creationId xmlns:a16="http://schemas.microsoft.com/office/drawing/2014/main" id="{D5B7EC31-CE40-45CA-A3A4-9161AEDF51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4057" y="1119434"/>
            <a:ext cx="3796790" cy="2843927"/>
          </a:xfrm>
          <a:prstGeom prst="rect">
            <a:avLst/>
          </a:prstGeom>
        </p:spPr>
      </p:pic>
    </p:spTree>
    <p:extLst>
      <p:ext uri="{BB962C8B-B14F-4D97-AF65-F5344CB8AC3E}">
        <p14:creationId xmlns:p14="http://schemas.microsoft.com/office/powerpoint/2010/main" val="3730370806"/>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99899462-FC16-43B0-966B-FCA2634507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4654295" y="478232"/>
            <a:ext cx="7034121" cy="5918673"/>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7DC28959-D2AF-4593-AA77-12F816C0B55B}"/>
              </a:ext>
            </a:extLst>
          </p:cNvPr>
          <p:cNvSpPr>
            <a:spLocks noGrp="1"/>
          </p:cNvSpPr>
          <p:nvPr>
            <p:ph type="title"/>
          </p:nvPr>
        </p:nvSpPr>
        <p:spPr>
          <a:xfrm>
            <a:off x="5297762" y="1053711"/>
            <a:ext cx="5638994" cy="1424446"/>
          </a:xfrm>
        </p:spPr>
        <p:txBody>
          <a:bodyPr>
            <a:normAutofit/>
          </a:bodyPr>
          <a:lstStyle/>
          <a:p>
            <a:r>
              <a:rPr lang="cs-CZ">
                <a:solidFill>
                  <a:srgbClr val="FFFFFF"/>
                </a:solidFill>
              </a:rPr>
              <a:t>Vaše oblíbené a neoblíbené věci</a:t>
            </a:r>
          </a:p>
        </p:txBody>
      </p:sp>
      <p:pic>
        <p:nvPicPr>
          <p:cNvPr id="7" name="Obrázek 6" descr="Obsah obrázku strom, osoba, exteriér, tráva&#10;&#10;Popis vygenerován s velmi vysokou mírou spolehlivosti">
            <a:extLst>
              <a:ext uri="{FF2B5EF4-FFF2-40B4-BE49-F238E27FC236}">
                <a16:creationId xmlns:a16="http://schemas.microsoft.com/office/drawing/2014/main" id="{65BF400C-B194-489C-8336-46D38A406D3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1886" y="731804"/>
            <a:ext cx="3662730" cy="2282757"/>
          </a:xfrm>
          <a:prstGeom prst="rect">
            <a:avLst/>
          </a:prstGeom>
        </p:spPr>
      </p:pic>
      <p:cxnSp>
        <p:nvCxnSpPr>
          <p:cNvPr id="14" name="Straight Connector 13">
            <a:extLst>
              <a:ext uri="{FF2B5EF4-FFF2-40B4-BE49-F238E27FC236}">
                <a16:creationId xmlns:a16="http://schemas.microsoft.com/office/drawing/2014/main" id="{AAFEA932-2DF1-410C-A00A-7A1E7DBF751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30098" y="2639023"/>
            <a:ext cx="4562441" cy="0"/>
          </a:xfrm>
          <a:prstGeom prst="line">
            <a:avLst/>
          </a:prstGeom>
          <a:ln w="22225">
            <a:solidFill>
              <a:srgbClr val="E7E6E6"/>
            </a:solidFill>
          </a:ln>
        </p:spPr>
        <p:style>
          <a:lnRef idx="1">
            <a:schemeClr val="accent1"/>
          </a:lnRef>
          <a:fillRef idx="0">
            <a:schemeClr val="accent1"/>
          </a:fillRef>
          <a:effectRef idx="0">
            <a:schemeClr val="accent1"/>
          </a:effectRef>
          <a:fontRef idx="minor">
            <a:schemeClr val="tx1"/>
          </a:fontRef>
        </p:style>
      </p:cxnSp>
      <p:pic>
        <p:nvPicPr>
          <p:cNvPr id="5" name="Obrázek 4">
            <a:extLst>
              <a:ext uri="{FF2B5EF4-FFF2-40B4-BE49-F238E27FC236}">
                <a16:creationId xmlns:a16="http://schemas.microsoft.com/office/drawing/2014/main" id="{A15EBDC7-3053-4445-9011-A58740D8E5A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1886" y="4054110"/>
            <a:ext cx="3662730" cy="1860434"/>
          </a:xfrm>
          <a:prstGeom prst="rect">
            <a:avLst/>
          </a:prstGeom>
        </p:spPr>
      </p:pic>
      <p:sp>
        <p:nvSpPr>
          <p:cNvPr id="3" name="Zástupný symbol pro obsah 2">
            <a:extLst>
              <a:ext uri="{FF2B5EF4-FFF2-40B4-BE49-F238E27FC236}">
                <a16:creationId xmlns:a16="http://schemas.microsoft.com/office/drawing/2014/main" id="{21065AEF-2075-43AB-AF13-A32A626AAA48}"/>
              </a:ext>
            </a:extLst>
          </p:cNvPr>
          <p:cNvSpPr>
            <a:spLocks noGrp="1"/>
          </p:cNvSpPr>
          <p:nvPr>
            <p:ph idx="1"/>
          </p:nvPr>
        </p:nvSpPr>
        <p:spPr>
          <a:xfrm>
            <a:off x="5297762" y="2799889"/>
            <a:ext cx="5747187" cy="2987543"/>
          </a:xfrm>
        </p:spPr>
        <p:txBody>
          <a:bodyPr anchor="t">
            <a:normAutofit/>
          </a:bodyPr>
          <a:lstStyle/>
          <a:p>
            <a:r>
              <a:rPr lang="cs-CZ" sz="2400" dirty="0">
                <a:solidFill>
                  <a:srgbClr val="FFFFFF"/>
                </a:solidFill>
              </a:rPr>
              <a:t>Při budování opravdového přístupu založeného na silných stránkách musíme brát v úvahu také to, co máme rádi a co naopak ne.</a:t>
            </a:r>
          </a:p>
          <a:p>
            <a:r>
              <a:rPr lang="cs-CZ" sz="2400" dirty="0">
                <a:solidFill>
                  <a:srgbClr val="FFFFFF"/>
                </a:solidFill>
              </a:rPr>
              <a:t>Sledujme: 	1) Osobní zájmy a zábavu</a:t>
            </a:r>
          </a:p>
          <a:p>
            <a:pPr marL="0" indent="0">
              <a:buNone/>
            </a:pPr>
            <a:r>
              <a:rPr lang="cs-CZ" sz="2400" dirty="0">
                <a:solidFill>
                  <a:srgbClr val="FFFFFF"/>
                </a:solidFill>
              </a:rPr>
              <a:t>		2) Obavy a neoblíbené věci     </a:t>
            </a:r>
            <a:br>
              <a:rPr lang="cs-CZ" sz="2400" dirty="0">
                <a:solidFill>
                  <a:srgbClr val="FFFFFF"/>
                </a:solidFill>
              </a:rPr>
            </a:br>
            <a:endParaRPr lang="cs-CZ" sz="2400" dirty="0">
              <a:solidFill>
                <a:srgbClr val="FFFFFF"/>
              </a:solidFill>
            </a:endParaRPr>
          </a:p>
          <a:p>
            <a:pPr marL="0" indent="0">
              <a:buNone/>
            </a:pPr>
            <a:endParaRPr lang="cs-CZ" sz="2400" dirty="0">
              <a:solidFill>
                <a:srgbClr val="FFFFFF"/>
              </a:solidFill>
            </a:endParaRPr>
          </a:p>
          <a:p>
            <a:pPr marL="0" indent="0">
              <a:buNone/>
            </a:pPr>
            <a:endParaRPr lang="cs-CZ" sz="2400" dirty="0">
              <a:solidFill>
                <a:srgbClr val="FFFFFF"/>
              </a:solidFill>
            </a:endParaRPr>
          </a:p>
          <a:p>
            <a:pPr marL="0" indent="0">
              <a:buNone/>
            </a:pPr>
            <a:endParaRPr lang="cs-CZ" sz="2400" dirty="0">
              <a:solidFill>
                <a:srgbClr val="FFFFFF"/>
              </a:solidFill>
            </a:endParaRPr>
          </a:p>
          <a:p>
            <a:pPr marL="1828800" lvl="4" indent="0">
              <a:buNone/>
            </a:pPr>
            <a:endParaRPr lang="cs-CZ" sz="2400" dirty="0">
              <a:solidFill>
                <a:srgbClr val="FFFFFF"/>
              </a:solidFill>
            </a:endParaRPr>
          </a:p>
        </p:txBody>
      </p:sp>
    </p:spTree>
    <p:extLst>
      <p:ext uri="{BB962C8B-B14F-4D97-AF65-F5344CB8AC3E}">
        <p14:creationId xmlns:p14="http://schemas.microsoft.com/office/powerpoint/2010/main" val="3663725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DC9F71-871F-424F-880B-AB8BF951E236}"/>
              </a:ext>
            </a:extLst>
          </p:cNvPr>
          <p:cNvSpPr>
            <a:spLocks noGrp="1"/>
          </p:cNvSpPr>
          <p:nvPr>
            <p:ph type="title"/>
          </p:nvPr>
        </p:nvSpPr>
        <p:spPr>
          <a:xfrm>
            <a:off x="762001" y="803325"/>
            <a:ext cx="5314536" cy="1325563"/>
          </a:xfrm>
        </p:spPr>
        <p:txBody>
          <a:bodyPr>
            <a:normAutofit/>
          </a:bodyPr>
          <a:lstStyle/>
          <a:p>
            <a:r>
              <a:rPr lang="cs-CZ" sz="4100" dirty="0"/>
              <a:t>Praktický plán využívání svých silných stránek</a:t>
            </a:r>
          </a:p>
        </p:txBody>
      </p:sp>
      <p:sp>
        <p:nvSpPr>
          <p:cNvPr id="3" name="Zástupný symbol pro obsah 2">
            <a:extLst>
              <a:ext uri="{FF2B5EF4-FFF2-40B4-BE49-F238E27FC236}">
                <a16:creationId xmlns:a16="http://schemas.microsoft.com/office/drawing/2014/main" id="{C26991E7-2A05-4988-B10F-D93CB8A20880}"/>
              </a:ext>
            </a:extLst>
          </p:cNvPr>
          <p:cNvSpPr>
            <a:spLocks noGrp="1"/>
          </p:cNvSpPr>
          <p:nvPr>
            <p:ph idx="1"/>
          </p:nvPr>
        </p:nvSpPr>
        <p:spPr>
          <a:xfrm>
            <a:off x="762000" y="2279018"/>
            <a:ext cx="5314543" cy="3375920"/>
          </a:xfrm>
        </p:spPr>
        <p:txBody>
          <a:bodyPr anchor="t">
            <a:normAutofit/>
          </a:bodyPr>
          <a:lstStyle/>
          <a:p>
            <a:r>
              <a:rPr lang="cs-CZ" sz="1800"/>
              <a:t> Zásadní otázky, které bychom si měli položit:</a:t>
            </a:r>
          </a:p>
          <a:p>
            <a:pPr>
              <a:buFontTx/>
              <a:buChar char="-"/>
            </a:pPr>
            <a:r>
              <a:rPr lang="cs-CZ" sz="1800"/>
              <a:t>Které z mých silných stránek jsou nejdůležitější pro mou roli leadera nebo plnění pracovních úkolů?</a:t>
            </a:r>
          </a:p>
          <a:p>
            <a:pPr>
              <a:buFontTx/>
              <a:buChar char="-"/>
            </a:pPr>
            <a:r>
              <a:rPr lang="cs-CZ" sz="1800"/>
              <a:t>Které z mých silných stránek ve mně vyvolávají skutečný zápal a nadšení?</a:t>
            </a:r>
          </a:p>
          <a:p>
            <a:pPr>
              <a:buFontTx/>
              <a:buChar char="-"/>
            </a:pPr>
            <a:r>
              <a:rPr lang="cs-CZ" sz="1800"/>
              <a:t>Které mi pomohou stát se leaderem/člověkem, jakým bych chtěl/a být?</a:t>
            </a:r>
          </a:p>
          <a:p>
            <a:pPr>
              <a:buFontTx/>
              <a:buChar char="-"/>
            </a:pPr>
            <a:r>
              <a:rPr lang="cs-CZ" sz="1800"/>
              <a:t>Které z nich jsou nejpřínosnější pro mou organizaci? </a:t>
            </a:r>
          </a:p>
        </p:txBody>
      </p:sp>
      <p:sp>
        <p:nvSpPr>
          <p:cNvPr id="10" name="Freeform: Shape 9">
            <a:extLst>
              <a:ext uri="{FF2B5EF4-FFF2-40B4-BE49-F238E27FC236}">
                <a16:creationId xmlns:a16="http://schemas.microsoft.com/office/drawing/2014/main" id="{CF62D2A7-8207-488C-9F46-316BA81A16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8278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Obrázek 4">
            <a:extLst>
              <a:ext uri="{FF2B5EF4-FFF2-40B4-BE49-F238E27FC236}">
                <a16:creationId xmlns:a16="http://schemas.microsoft.com/office/drawing/2014/main" id="{9FDC2FA9-D91D-4D93-BABA-0DFA5E720E51}"/>
              </a:ext>
            </a:extLst>
          </p:cNvPr>
          <p:cNvPicPr>
            <a:picLocks noChangeAspect="1"/>
          </p:cNvPicPr>
          <p:nvPr/>
        </p:nvPicPr>
        <p:blipFill rotWithShape="1">
          <a:blip r:embed="rId2">
            <a:extLst>
              <a:ext uri="{28A0092B-C50C-407E-A947-70E740481C1C}">
                <a14:useLocalDpi xmlns:a14="http://schemas.microsoft.com/office/drawing/2010/main" val="0"/>
              </a:ext>
            </a:extLst>
          </a:blip>
          <a:srcRect l="13595" r="16153" b="1"/>
          <a:stretch/>
        </p:blipFill>
        <p:spPr>
          <a:xfrm>
            <a:off x="6750141" y="-2"/>
            <a:ext cx="5441859" cy="5654940"/>
          </a:xfrm>
          <a:custGeom>
            <a:avLst/>
            <a:gdLst>
              <a:gd name="connsiteX0" fmla="*/ 1041368 w 5441859"/>
              <a:gd name="connsiteY0" fmla="*/ 0 h 5654940"/>
              <a:gd name="connsiteX1" fmla="*/ 5441859 w 5441859"/>
              <a:gd name="connsiteY1" fmla="*/ 0 h 5654940"/>
              <a:gd name="connsiteX2" fmla="*/ 5441859 w 5441859"/>
              <a:gd name="connsiteY2" fmla="*/ 4820612 h 5654940"/>
              <a:gd name="connsiteX3" fmla="*/ 5285166 w 5441859"/>
              <a:gd name="connsiteY3" fmla="*/ 4957981 h 5654940"/>
              <a:gd name="connsiteX4" fmla="*/ 3267719 w 5441859"/>
              <a:gd name="connsiteY4" fmla="*/ 5654940 h 5654940"/>
              <a:gd name="connsiteX5" fmla="*/ 0 w 5441859"/>
              <a:gd name="connsiteY5" fmla="*/ 2387221 h 5654940"/>
              <a:gd name="connsiteX6" fmla="*/ 957093 w 5441859"/>
              <a:gd name="connsiteY6" fmla="*/ 76595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1859" h="5654940">
                <a:moveTo>
                  <a:pt x="1041368" y="0"/>
                </a:moveTo>
                <a:lnTo>
                  <a:pt x="5441859" y="0"/>
                </a:lnTo>
                <a:lnTo>
                  <a:pt x="5441859" y="4820612"/>
                </a:lnTo>
                <a:lnTo>
                  <a:pt x="5285166" y="4957981"/>
                </a:lnTo>
                <a:cubicBezTo>
                  <a:pt x="4729628" y="5394557"/>
                  <a:pt x="4029081" y="5654940"/>
                  <a:pt x="3267719" y="5654940"/>
                </a:cubicBezTo>
                <a:cubicBezTo>
                  <a:pt x="1463008" y="5654940"/>
                  <a:pt x="0" y="4191932"/>
                  <a:pt x="0" y="2387221"/>
                </a:cubicBezTo>
                <a:cubicBezTo>
                  <a:pt x="0" y="1484866"/>
                  <a:pt x="365752" y="667936"/>
                  <a:pt x="957093" y="76595"/>
                </a:cubicBezTo>
                <a:close/>
              </a:path>
            </a:pathLst>
          </a:custGeom>
        </p:spPr>
      </p:pic>
    </p:spTree>
    <p:extLst>
      <p:ext uri="{BB962C8B-B14F-4D97-AF65-F5344CB8AC3E}">
        <p14:creationId xmlns:p14="http://schemas.microsoft.com/office/powerpoint/2010/main" val="2820441302"/>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FBDFA86-51D3-4729-B154-796918372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885216" cy="6858000"/>
          </a:xfrm>
          <a:prstGeom prst="rect">
            <a:avLst/>
          </a:prstGeom>
          <a:solidFill>
            <a:srgbClr val="9955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08397EB0-9897-4471-B183-4D0C62CC8311}"/>
              </a:ext>
            </a:extLst>
          </p:cNvPr>
          <p:cNvSpPr>
            <a:spLocks noGrp="1"/>
          </p:cNvSpPr>
          <p:nvPr>
            <p:ph type="title"/>
          </p:nvPr>
        </p:nvSpPr>
        <p:spPr>
          <a:xfrm>
            <a:off x="1024129" y="585216"/>
            <a:ext cx="5062511" cy="1499616"/>
          </a:xfrm>
        </p:spPr>
        <p:txBody>
          <a:bodyPr>
            <a:normAutofit/>
          </a:bodyPr>
          <a:lstStyle/>
          <a:p>
            <a:r>
              <a:rPr lang="cs-CZ" sz="3700">
                <a:solidFill>
                  <a:srgbClr val="FFFFFF"/>
                </a:solidFill>
              </a:rPr>
              <a:t>Praktický plán využívání svých silných stránek</a:t>
            </a:r>
          </a:p>
        </p:txBody>
      </p:sp>
      <p:cxnSp>
        <p:nvCxnSpPr>
          <p:cNvPr id="12" name="Straight Connector 11">
            <a:extLst>
              <a:ext uri="{FF2B5EF4-FFF2-40B4-BE49-F238E27FC236}">
                <a16:creationId xmlns:a16="http://schemas.microsoft.com/office/drawing/2014/main" id="{0F1CE7C6-BE91-42A7-9214-F33FD918C38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3" name="Zástupný symbol pro obsah 2">
            <a:extLst>
              <a:ext uri="{FF2B5EF4-FFF2-40B4-BE49-F238E27FC236}">
                <a16:creationId xmlns:a16="http://schemas.microsoft.com/office/drawing/2014/main" id="{CEDF1708-AA43-4678-9857-FCAC7C555239}"/>
              </a:ext>
            </a:extLst>
          </p:cNvPr>
          <p:cNvSpPr>
            <a:spLocks noGrp="1"/>
          </p:cNvSpPr>
          <p:nvPr>
            <p:ph idx="1"/>
          </p:nvPr>
        </p:nvSpPr>
        <p:spPr>
          <a:xfrm>
            <a:off x="1024129" y="2286000"/>
            <a:ext cx="5081232" cy="3931920"/>
          </a:xfrm>
        </p:spPr>
        <p:txBody>
          <a:bodyPr>
            <a:normAutofit/>
          </a:bodyPr>
          <a:lstStyle/>
          <a:p>
            <a:r>
              <a:rPr lang="cs-CZ" sz="1400">
                <a:solidFill>
                  <a:srgbClr val="FFFFFF"/>
                </a:solidFill>
              </a:rPr>
              <a:t>Vyberte 3 až pět vašich nejsilnějších stránek a hledejte způsoby, jak pracovat na jejich rozvoji.</a:t>
            </a:r>
          </a:p>
          <a:p>
            <a:r>
              <a:rPr lang="cs-CZ" sz="1400">
                <a:solidFill>
                  <a:srgbClr val="FFFFFF"/>
                </a:solidFill>
              </a:rPr>
              <a:t>1) Vyhledejte příležitosti k procvičování svých silných stránek.</a:t>
            </a:r>
          </a:p>
          <a:p>
            <a:r>
              <a:rPr lang="cs-CZ" sz="1400">
                <a:solidFill>
                  <a:srgbClr val="FFFFFF"/>
                </a:solidFill>
              </a:rPr>
              <a:t>2) vypracujte si rámcový plán cílů a strategie rozvoje – prozkoumejte, jak vaše přirozené talenty zapadají do rámce vašich znalostí, zkušeností a dovednost. Zvažte, které znalosti, dovednosti a zkušenosti potřebujete a zaměřte se na jejich rozvoj.</a:t>
            </a:r>
          </a:p>
          <a:p>
            <a:r>
              <a:rPr lang="cs-CZ" sz="1400">
                <a:solidFill>
                  <a:srgbClr val="FFFFFF"/>
                </a:solidFill>
              </a:rPr>
              <a:t>3) Oblastem, kde máte slabiny se vyhněte nebo je delegujte.</a:t>
            </a:r>
          </a:p>
          <a:p>
            <a:r>
              <a:rPr lang="cs-CZ" sz="1400">
                <a:solidFill>
                  <a:srgbClr val="FFFFFF"/>
                </a:solidFill>
              </a:rPr>
              <a:t>4) Posilte hlavní silné stránky skrze „cross trénink“ – rozvoj silných stránek prostřednictvím doplňkových dovedností.</a:t>
            </a:r>
          </a:p>
          <a:p>
            <a:r>
              <a:rPr lang="cs-CZ" sz="1400">
                <a:solidFill>
                  <a:srgbClr val="FFFFFF"/>
                </a:solidFill>
              </a:rPr>
              <a:t>5) podívejte se na nevyhnutelné úkoly optikou silných stránek</a:t>
            </a:r>
          </a:p>
          <a:p>
            <a:r>
              <a:rPr lang="cs-CZ" sz="1400">
                <a:solidFill>
                  <a:srgbClr val="FFFFFF"/>
                </a:solidFill>
              </a:rPr>
              <a:t>6) oslabte své slabé stránky. </a:t>
            </a:r>
          </a:p>
        </p:txBody>
      </p:sp>
      <p:pic>
        <p:nvPicPr>
          <p:cNvPr id="5" name="Obrázek 4">
            <a:extLst>
              <a:ext uri="{FF2B5EF4-FFF2-40B4-BE49-F238E27FC236}">
                <a16:creationId xmlns:a16="http://schemas.microsoft.com/office/drawing/2014/main" id="{698BF332-2295-4291-B57D-DDE17BEE503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44017" y="1595597"/>
            <a:ext cx="4007904" cy="3666805"/>
          </a:xfrm>
          <a:prstGeom prst="rect">
            <a:avLst/>
          </a:prstGeom>
        </p:spPr>
      </p:pic>
    </p:spTree>
    <p:extLst>
      <p:ext uri="{BB962C8B-B14F-4D97-AF65-F5344CB8AC3E}">
        <p14:creationId xmlns:p14="http://schemas.microsoft.com/office/powerpoint/2010/main" val="4104911328"/>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650</Words>
  <Application>Microsoft Office PowerPoint</Application>
  <PresentationFormat>Širokoúhlá obrazovka</PresentationFormat>
  <Paragraphs>46</Paragraphs>
  <Slides>9</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9</vt:i4>
      </vt:variant>
    </vt:vector>
  </HeadingPairs>
  <TitlesOfParts>
    <vt:vector size="13" baseType="lpstr">
      <vt:lpstr>Arial</vt:lpstr>
      <vt:lpstr>Calibri</vt:lpstr>
      <vt:lpstr>Calibri Light</vt:lpstr>
      <vt:lpstr>Motiv Office</vt:lpstr>
      <vt:lpstr>Odemykání silných stránek</vt:lpstr>
      <vt:lpstr>Vypracování vlastního profilu silných stránek</vt:lpstr>
      <vt:lpstr>Vypracování vlastního profilu silných stránek</vt:lpstr>
      <vt:lpstr>Naše silné stránky očima druhých</vt:lpstr>
      <vt:lpstr>Naše silné stránky očima druhých</vt:lpstr>
      <vt:lpstr>Příběhy z našeho života</vt:lpstr>
      <vt:lpstr>Vaše oblíbené a neoblíbené věci</vt:lpstr>
      <vt:lpstr>Praktický plán využívání svých silných stránek</vt:lpstr>
      <vt:lpstr>Praktický plán využívání svých silných stránek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Odemykání silných stránek</dc:title>
  <dc:creator>Jitka MI Navrátilová</dc:creator>
  <cp:lastModifiedBy>Jitka MI Navrátilová</cp:lastModifiedBy>
  <cp:revision>1</cp:revision>
  <dcterms:created xsi:type="dcterms:W3CDTF">2018-10-24T07:18:39Z</dcterms:created>
  <dcterms:modified xsi:type="dcterms:W3CDTF">2018-10-24T07:22:08Z</dcterms:modified>
</cp:coreProperties>
</file>