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9" r:id="rId3"/>
    <p:sldId id="257" r:id="rId4"/>
    <p:sldId id="262" r:id="rId5"/>
    <p:sldId id="263" r:id="rId6"/>
    <p:sldId id="264" r:id="rId7"/>
    <p:sldId id="278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59" r:id="rId19"/>
    <p:sldId id="277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93"/>
    <a:srgbClr val="FE7A99"/>
    <a:srgbClr val="FF5BA5"/>
    <a:srgbClr val="BEA7FF"/>
    <a:srgbClr val="D70DFF"/>
    <a:srgbClr val="9400E6"/>
    <a:srgbClr val="9900CC"/>
    <a:srgbClr val="CBB9FF"/>
    <a:srgbClr val="5EEC3C"/>
    <a:srgbClr val="FFA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01" autoAdjust="0"/>
  </p:normalViewPr>
  <p:slideViewPr>
    <p:cSldViewPr>
      <p:cViewPr varScale="1">
        <p:scale>
          <a:sx n="116" d="100"/>
          <a:sy n="116" d="100"/>
        </p:scale>
        <p:origin x="65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AA98-81F1-4BCF-AA1F-451408549E17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C24B-C423-4986-9C1D-BB61EAB48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1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113635"/>
            <a:ext cx="8246070" cy="1221639"/>
          </a:xfrm>
          <a:noFill/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76200" dist="38100" dir="3000000" algn="ctr" rotWithShape="0">
                    <a:schemeClr val="tx1">
                      <a:alpha val="41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79"/>
            <a:ext cx="8246070" cy="1068935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73929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290139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39745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39745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aplikovat </a:t>
            </a:r>
            <a:br>
              <a:rPr lang="cs-CZ" dirty="0" smtClean="0"/>
            </a:br>
            <a:r>
              <a:rPr lang="cs-CZ" dirty="0" smtClean="0"/>
              <a:t>resilienci v praxi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/>
              <a:t>PhDr. Monika Punová, PhD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 smtClean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Prevence zneužívání dětí či týrání skrze vzdělávání rodičů, programy domácích návštěv.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Redukce užívání alkoholu, kouření či drog u adolescentů prostřednictvím komunitních programů.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Prevence bezdomovectví skrze bytovou politiku nebo služby pro lidi v nouzi.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Redukování kriminality nebo násilí v sousedství skrze komunitní policii.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Kampaně proti šikaně pro redukci vrstevnického bezpráví.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Školní reformy vedoucí k omezování stresujících přechodů mezi školami u adolescentů.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99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2. strategie zaměřené na aktiva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dirty="0">
                <a:solidFill>
                  <a:srgbClr val="FFC000"/>
                </a:solidFill>
              </a:rPr>
              <a:t>jsou zacíleny na zvýšení rozsahu, či kvality zdrojů a přístupu k nim. Tyto zdroje jsou nezbytné pro rozvoj kompetentního jednání u dětí a dospívajících. Nepřímo lze na ně působit prostřednictvím posilování sociálního a finančního kapitálu v jejich životech.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307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Organizování </a:t>
            </a:r>
            <a:r>
              <a:rPr lang="cs-CZ" altLang="cs-CZ" dirty="0" smtClean="0">
                <a:solidFill>
                  <a:srgbClr val="FFC000"/>
                </a:solidFill>
              </a:rPr>
              <a:t>klubů.</a:t>
            </a:r>
            <a:endParaRPr lang="cs-CZ" altLang="cs-CZ" dirty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Nabízení možností vzdělávání rodičů.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Vytváření rekreačních center.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Zvyšování přítomnosti lidí, kteří sami o sobě jsou pro děti přínosem, jako jsou rodiče a učitelé.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76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>
                <a:solidFill>
                  <a:srgbClr val="FFC000"/>
                </a:solidFill>
              </a:rPr>
              <a:t>3. </a:t>
            </a:r>
            <a:r>
              <a:rPr lang="cs-CZ" altLang="cs-CZ" b="1" dirty="0">
                <a:solidFill>
                  <a:srgbClr val="FFC000"/>
                </a:solidFill>
              </a:rPr>
              <a:t>strategie zaměřené na </a:t>
            </a:r>
            <a:r>
              <a:rPr lang="cs-CZ" altLang="cs-CZ" b="1" dirty="0" smtClean="0">
                <a:solidFill>
                  <a:srgbClr val="FFC000"/>
                </a:solidFill>
              </a:rPr>
              <a:t>proces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dirty="0">
                <a:solidFill>
                  <a:srgbClr val="FFC000"/>
                </a:solidFill>
              </a:rPr>
              <a:t>jejich cílem je mobilizovat či zlepšovat nejsilnější adaptační systémy u adolescentů, včetně klíčových vztahů, lidského intelektuálního fungování, seberegulačních systémů, a systémů motivace zvládání. V tomto případě jde úsilí nad prosté odstraňování rizika či zvyšování aktiv, a místo toho se pokoušíme o ovlivnění procesů, které mohou změnit život jedince. Příklady zahrnují programy, které jsou nastaveny na zlepšení kvality vztahů a aktivizaci motivace k lepším výkonům, které vedou děti i mladé lidi k tomu, že zakoušejí pocit osobní účinnosti, jež je motivuje k dalším úspěchům v životě. Na proces orientované úsilí může být zacíleno na různé systémové úrovně (např. jedince, rodinu, školu, sousedství, kulturu) či jejich interakci (např. vazby rodina-škola, sebeovládání v kontextu vrstevníků).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62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Zvyšování sebedůvěry mladého člověka prostřednictvím vzdělávacího systému, jež staví na ocenění stupňovaného úspěchu.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vztahů skrze programy, v nichž se děti srovnávají s potenciálními rádci, jako je například program Big </a:t>
            </a:r>
            <a:r>
              <a:rPr lang="cs-CZ" altLang="cs-CZ" dirty="0" err="1">
                <a:solidFill>
                  <a:srgbClr val="FFC000"/>
                </a:solidFill>
              </a:rPr>
              <a:t>Brothers</a:t>
            </a:r>
            <a:r>
              <a:rPr lang="cs-CZ" altLang="cs-CZ" dirty="0">
                <a:solidFill>
                  <a:srgbClr val="FFC000"/>
                </a:solidFill>
              </a:rPr>
              <a:t>/Big </a:t>
            </a:r>
            <a:r>
              <a:rPr lang="cs-CZ" altLang="cs-CZ" dirty="0" err="1">
                <a:solidFill>
                  <a:srgbClr val="FFC000"/>
                </a:solidFill>
              </a:rPr>
              <a:t>Sisters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of</a:t>
            </a:r>
            <a:r>
              <a:rPr lang="cs-CZ" altLang="cs-CZ" dirty="0">
                <a:solidFill>
                  <a:srgbClr val="FFC000"/>
                </a:solidFill>
              </a:rPr>
              <a:t> America.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přátelství dětí s prosociálními vrstevníky ve zdravých aktivitách, například v rámci mimoškolních činností.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kulturních tradic jež dětem poskytují adaptivní rituály a příležitosti pouta s prosociálními dospělými, například náboženské vzdělání nebo třídy kde starší lidé učí etnickým tradicím tance.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5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Další příklad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volba potenciálního problému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definování cílové populace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určení resilienčních činitelů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výběr metody a úrovně intervence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vývoj, realizace a  využití efektivního zhodnocení programu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cs-CZ" altLang="cs-CZ" sz="1800" b="1" dirty="0" smtClean="0">
              <a:solidFill>
                <a:srgbClr val="FFC000"/>
              </a:solidFill>
            </a:endParaRPr>
          </a:p>
          <a:p>
            <a:pPr algn="ctr"/>
            <a:endParaRPr lang="cs-CZ" altLang="cs-CZ" sz="1800" b="1" dirty="0">
              <a:solidFill>
                <a:srgbClr val="FFC000"/>
              </a:solidFill>
            </a:endParaRPr>
          </a:p>
          <a:p>
            <a:pPr algn="ctr"/>
            <a:r>
              <a:rPr lang="cs-CZ" altLang="cs-CZ" sz="1800" b="1" dirty="0" smtClean="0">
                <a:solidFill>
                  <a:srgbClr val="FFC000"/>
                </a:solidFill>
              </a:rPr>
              <a:t>Resilienční </a:t>
            </a:r>
            <a:r>
              <a:rPr lang="cs-CZ" altLang="cs-CZ" sz="1800" b="1" dirty="0">
                <a:solidFill>
                  <a:srgbClr val="FFC000"/>
                </a:solidFill>
              </a:rPr>
              <a:t>model prevence rizikového chování adolescentů </a:t>
            </a:r>
            <a:endParaRPr lang="cs-CZ" altLang="cs-CZ" sz="1800" b="1" dirty="0" smtClean="0">
              <a:solidFill>
                <a:srgbClr val="FFC000"/>
              </a:solidFill>
            </a:endParaRPr>
          </a:p>
          <a:p>
            <a:pPr algn="ctr"/>
            <a:r>
              <a:rPr lang="cs-CZ" altLang="cs-CZ" sz="1800" b="1" dirty="0" smtClean="0">
                <a:solidFill>
                  <a:srgbClr val="FFC000"/>
                </a:solidFill>
              </a:rPr>
              <a:t>(</a:t>
            </a:r>
            <a:r>
              <a:rPr lang="cs-CZ" altLang="cs-CZ" sz="1800" b="1" dirty="0">
                <a:solidFill>
                  <a:srgbClr val="FFC000"/>
                </a:solidFill>
              </a:rPr>
              <a:t>Forgey in Norman, 2000)</a:t>
            </a:r>
          </a:p>
          <a:p>
            <a:pPr algn="ctr"/>
            <a:endParaRPr lang="cs-CZ" altLang="cs-CZ" sz="1800" b="1" dirty="0">
              <a:solidFill>
                <a:srgbClr val="FFC000"/>
              </a:solidFill>
            </a:endParaRPr>
          </a:p>
          <a:p>
            <a:pPr algn="ctr"/>
            <a:r>
              <a:rPr lang="cs-CZ" altLang="cs-CZ" sz="1800" b="1" dirty="0">
                <a:solidFill>
                  <a:srgbClr val="FFC000"/>
                </a:solidFill>
              </a:rPr>
              <a:t>jeho předností je důraz na jednotlivé fáze preventivního modelu</a:t>
            </a:r>
          </a:p>
        </p:txBody>
      </p:sp>
    </p:spTree>
    <p:extLst>
      <p:ext uri="{BB962C8B-B14F-4D97-AF65-F5344CB8AC3E}">
        <p14:creationId xmlns:p14="http://schemas.microsoft.com/office/powerpoint/2010/main" val="1015997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81175"/>
            <a:ext cx="8537093" cy="47338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Jeho matka byla tanečnice a jeho otec byl vězněn za prodej heroinu</a:t>
            </a:r>
            <a:r>
              <a:rPr lang="cs-CZ" dirty="0" smtClean="0">
                <a:solidFill>
                  <a:schemeClr val="accent6"/>
                </a:solidFill>
              </a:rPr>
              <a:t>.</a:t>
            </a:r>
            <a:r>
              <a:rPr lang="cs-CZ" dirty="0">
                <a:solidFill>
                  <a:schemeClr val="accent6"/>
                </a:solidFill>
              </a:rPr>
              <a:t/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byly 3 roky otec rodinu opustil</a:t>
            </a:r>
            <a:r>
              <a:rPr lang="cs-CZ" dirty="0" smtClean="0">
                <a:solidFill>
                  <a:schemeClr val="accent6"/>
                </a:solidFill>
              </a:rPr>
              <a:t>.</a:t>
            </a:r>
            <a:r>
              <a:rPr lang="cs-CZ" dirty="0">
                <a:solidFill>
                  <a:schemeClr val="accent6"/>
                </a:solidFill>
              </a:rPr>
              <a:t/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Jeho matka byla 4x vdaná</a:t>
            </a:r>
            <a:r>
              <a:rPr lang="cs-CZ" dirty="0" smtClean="0">
                <a:solidFill>
                  <a:schemeClr val="accent6"/>
                </a:solidFill>
              </a:rPr>
              <a:t>.</a:t>
            </a:r>
            <a:r>
              <a:rPr lang="cs-CZ" dirty="0">
                <a:solidFill>
                  <a:schemeClr val="accent6"/>
                </a:solidFill>
              </a:rPr>
              <a:t/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Je dyslektik.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Kvůli svému nezvladatelnému chování byl 3x vyloučen ze střední školy, čtvrtou nedodělal. 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Vynikal v hokeji, ale poté se zranil a všechny naděje splaskly.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23 let zemřel jeho nejlepší kamarád na předávkování drogami.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Když mu bylo 32 potkal svou lásku Jennifer. Po 4 letech vztahu spolu očekávali vysněnou dceru.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36 let jeho přítelkyně porodila, ale dítě se narodilo mrtvé. Rozešli se o pár měsíců později.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37 let Jennifer se předávkovala prášky, nastoupila do auta a ve 130km/hod nabourala do tří zaparkovaných aut. Byla na místě mrtvá.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Od té doby se vyhýbá jakémukoli vážnějšímu vztahu a také tomu mít děti.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69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81175"/>
            <a:ext cx="8537093" cy="47338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6"/>
                </a:solidFill>
              </a:rPr>
              <a:t>Tento </a:t>
            </a:r>
            <a:r>
              <a:rPr lang="cs-CZ" dirty="0">
                <a:solidFill>
                  <a:schemeClr val="accent6"/>
                </a:solidFill>
              </a:rPr>
              <a:t>muž je Keanu </a:t>
            </a:r>
            <a:r>
              <a:rPr lang="cs-CZ" dirty="0" err="1">
                <a:solidFill>
                  <a:schemeClr val="accent6"/>
                </a:solidFill>
              </a:rPr>
              <a:t>Reeves</a:t>
            </a:r>
            <a:r>
              <a:rPr lang="cs-CZ" dirty="0">
                <a:solidFill>
                  <a:schemeClr val="accent6"/>
                </a:solidFill>
              </a:rPr>
              <a:t>.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/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Při natáčení filmu Matrix Reloaded dostal zprávu, že jeho sestra Kim trpí nevyléčitelnou nemocí. Má leukémii. Přijel za ní, vařil jí, držel ji za ruku, četl jí. S nemocí bojovala nakonec celou dekádu, nyní je již vyléčená. Keanu věnoval 70% svého výdělku z filmu Matrix nemocnicím, které léčí leukémii. Je také jedinou hollywoodskou hvězdou bez honosného panského sídla. Nemá ani ochranku a také nenosí módní výstřelky. I když se jeho jmění odhaduje kolem 100 miliónů dolarů stále jezdí metrem a tvrdí, že to miluje.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Co říká sám Keanu o svém životním příběhu: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/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i="1" dirty="0">
                <a:solidFill>
                  <a:schemeClr val="accent6"/>
                </a:solidFill>
              </a:rPr>
              <a:t>"Cokoli se děje ve vašem životě, můžete to překonat! Život stojí za žití. A jestli věřím v Boha, osud, vnitřní víru, sebe sama, vášeň a tyto věci? No, jistě! Jsem opravdu velmi duchovní.„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790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4" r="18618" b="11171"/>
          <a:stretch/>
        </p:blipFill>
        <p:spPr>
          <a:xfrm>
            <a:off x="-161855" y="128470"/>
            <a:ext cx="5278582" cy="512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55" y="281175"/>
            <a:ext cx="8856890" cy="725349"/>
          </a:xfrm>
        </p:spPr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>
                <a:solidFill>
                  <a:srgbClr val="FFC000"/>
                </a:solidFill>
                <a:effectLst/>
              </a:rPr>
              <a:t>Děkuji za pozornost a přeji vám úspěch nejen v závěrečné zkoušce předmětu... </a:t>
            </a:r>
            <a:br>
              <a:rPr lang="cs-CZ" sz="2200" b="1" dirty="0" smtClean="0">
                <a:solidFill>
                  <a:srgbClr val="FFC000"/>
                </a:solidFill>
                <a:effectLst/>
              </a:rPr>
            </a:br>
            <a:r>
              <a:rPr lang="cs-CZ" sz="2200" b="1" dirty="0" smtClean="0">
                <a:solidFill>
                  <a:srgbClr val="FFC000"/>
                </a:solidFill>
                <a:effectLst/>
              </a:rPr>
              <a:t>... ale hlavně v těch větších zkouškách na cestě životem...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9" descr="resilience-b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6" y="891995"/>
            <a:ext cx="9009594" cy="425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61" y="0"/>
            <a:ext cx="9305855" cy="5143500"/>
          </a:xfrm>
        </p:spPr>
      </p:pic>
    </p:spTree>
    <p:extLst>
      <p:ext uri="{BB962C8B-B14F-4D97-AF65-F5344CB8AC3E}">
        <p14:creationId xmlns:p14="http://schemas.microsoft.com/office/powerpoint/2010/main" val="1275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Čím se vyznačují odolní lidé (Honzák)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359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Optimismem</a:t>
            </a:r>
            <a:r>
              <a:rPr lang="cs-CZ" altLang="cs-CZ" dirty="0">
                <a:solidFill>
                  <a:srgbClr val="FFE393"/>
                </a:solidFill>
              </a:rPr>
              <a:t> – svou budoucnost nevidí černě</a:t>
            </a:r>
            <a:br>
              <a:rPr lang="cs-CZ" altLang="cs-CZ" dirty="0">
                <a:solidFill>
                  <a:srgbClr val="FFE393"/>
                </a:solidFill>
              </a:rPr>
            </a:br>
            <a:r>
              <a:rPr lang="cs-CZ" altLang="cs-CZ" b="1" dirty="0">
                <a:solidFill>
                  <a:srgbClr val="FFC000"/>
                </a:solidFill>
              </a:rPr>
              <a:t>Altruismem</a:t>
            </a:r>
            <a:r>
              <a:rPr lang="cs-CZ" altLang="cs-CZ" dirty="0">
                <a:solidFill>
                  <a:srgbClr val="FFE393"/>
                </a:solidFill>
              </a:rPr>
              <a:t> – při těžkostech nemyslí jen na sebe, ale i na druhé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Morálním kompasem </a:t>
            </a:r>
            <a:r>
              <a:rPr lang="cs-CZ" altLang="cs-CZ" dirty="0">
                <a:solidFill>
                  <a:srgbClr val="FFE393"/>
                </a:solidFill>
              </a:rPr>
              <a:t>– je „záchytným bodem“ při řešení těžkostí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Vírou a spiritualitou </a:t>
            </a:r>
            <a:r>
              <a:rPr lang="cs-CZ" altLang="cs-CZ" dirty="0">
                <a:solidFill>
                  <a:srgbClr val="FFE393"/>
                </a:solidFill>
              </a:rPr>
              <a:t>– zdroje řešení hledají i v tom, co je přesahuje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Humorem</a:t>
            </a:r>
            <a:r>
              <a:rPr lang="cs-CZ" altLang="cs-CZ" dirty="0">
                <a:solidFill>
                  <a:srgbClr val="FFE393"/>
                </a:solidFill>
              </a:rPr>
              <a:t> – platí to i ve vztahu ke schopnosti „povznést se nad nepřízeň a brát ji s humorem“ (viz šibeniční humor)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vyznačují odolní lidé (Honzák)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359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 smtClean="0">
                <a:solidFill>
                  <a:srgbClr val="FFC000"/>
                </a:solidFill>
              </a:rPr>
              <a:t>Mají </a:t>
            </a:r>
            <a:r>
              <a:rPr lang="cs-CZ" altLang="cs-CZ" b="1" dirty="0">
                <a:solidFill>
                  <a:srgbClr val="FFC000"/>
                </a:solidFill>
              </a:rPr>
              <a:t>rolový model </a:t>
            </a:r>
            <a:r>
              <a:rPr lang="cs-CZ" altLang="cs-CZ" dirty="0">
                <a:solidFill>
                  <a:srgbClr val="FFE393"/>
                </a:solidFill>
              </a:rPr>
              <a:t>– nejsou zahledění jen do sebe, ale hledají vzor řešení u jiných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Sociální oporou </a:t>
            </a:r>
            <a:r>
              <a:rPr lang="cs-CZ" altLang="cs-CZ" dirty="0">
                <a:solidFill>
                  <a:srgbClr val="FFE393"/>
                </a:solidFill>
              </a:rPr>
              <a:t>– dává pocit, že člověk není na své trápení sám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Nevyhýbají se obavám </a:t>
            </a:r>
            <a:r>
              <a:rPr lang="cs-CZ" altLang="cs-CZ" dirty="0">
                <a:solidFill>
                  <a:srgbClr val="FFE393"/>
                </a:solidFill>
              </a:rPr>
              <a:t>– opouštějí své zóny klidu, mají tendenci vnímat obavy a nepřízeň jako přirozenou součást života (to co je přirozené, v nás vyvolává menší neklid)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Svůj život naplňují smyslem</a:t>
            </a:r>
            <a:r>
              <a:rPr lang="cs-CZ" altLang="cs-CZ" dirty="0">
                <a:solidFill>
                  <a:srgbClr val="FFE393"/>
                </a:solidFill>
              </a:rPr>
              <a:t> – dává nepřízni nový rozměr, aktivizuje adaptační mechanismy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0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572644"/>
          </a:xfrm>
        </p:spPr>
        <p:txBody>
          <a:bodyPr>
            <a:normAutofit fontScale="90000"/>
          </a:bodyPr>
          <a:lstStyle/>
          <a:p>
            <a:r>
              <a:rPr lang="cs-CZ" dirty="0"/>
              <a:t>15 znaků odolnosti u </a:t>
            </a:r>
            <a:r>
              <a:rPr lang="cs-CZ" dirty="0" smtClean="0"/>
              <a:t>adolescenta </a:t>
            </a:r>
            <a:r>
              <a:rPr lang="cs-CZ" sz="2200" dirty="0" smtClean="0"/>
              <a:t>(</a:t>
            </a:r>
            <a:r>
              <a:rPr lang="cs-CZ" sz="2200" dirty="0"/>
              <a:t>Grotberg, 1997)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816471"/>
          </a:xfrm>
        </p:spPr>
        <p:txBody>
          <a:bodyPr>
            <a:normAutofit fontScale="47500" lnSpcReduction="20000"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někoho, kdo jej má bezpodmínečně rád.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nějakého člověka, který je starší než on a není z jeho rodiny, s nímž může sdílet své pocity a bavit se o problémech.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Je oceňován za to, co dělá.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 případě potřeby se může spolehnout na svou rodinu.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Zná někoho, komu se chce podobat.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Věří ve věci, které jsou dobré.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Dělá rád činnosti, které dělají i lidé jako on.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Věří v sílu, která jej přesahuje.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Je ochotný zkoušet nové věci.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Usiluje o dokončení toho, co dělá.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Vnímá, že svým jednáním ovlivňuje výsledek.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se rád.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Dovede se zaměřit na úkol a vytrvat v jeho naplňování.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smysl pro humor.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Plánuje.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19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4" y="433880"/>
            <a:ext cx="8093365" cy="5726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je pro dospívající náročnější být odolnými</a:t>
            </a:r>
            <a:br>
              <a:rPr lang="cs-CZ" dirty="0" smtClean="0"/>
            </a:br>
            <a:r>
              <a:rPr lang="cs-CZ" sz="2200" dirty="0" smtClean="0"/>
              <a:t>(skotský vládní dokument)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8164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endParaRPr lang="cs-CZ" alt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dospívajícími je zacházeno jako s dětmi.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Individualistické zaměření.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Černobílé vidění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Na vše mají nárok – chtějí všechno TEĎ HNED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Opečovávání jako v bavlnce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Psychologický poklid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Potlačování negativních emocí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Ignorování potřebnosti negativních pocitů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Potřeba být perfektní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Příliš mnoho možností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1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940660" cy="5726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10 kroků pro posílení odolnosti dospívajících</a:t>
            </a:r>
            <a:br>
              <a:rPr lang="cs-CZ" dirty="0" smtClean="0"/>
            </a:br>
            <a:r>
              <a:rPr lang="cs-CZ" sz="2200" dirty="0" smtClean="0"/>
              <a:t>(skotský vládní dokument)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566315" cy="38164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Mějte vůči nim vysoká očekávání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Veďte je k tomu, aby nebyli sebestřední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Lidé se nerodí jako géniové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Selhání je klíčem k úspěchu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Normalizujte, nepersonalizujte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Negativní pocity jsou normální a netrvají věčně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Nedělat si přílišné starosti ani se chránit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Dokonalost neexistuje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Učte dospívající dovednostem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To co je dobré pro jednoho může druhému </a:t>
            </a: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škodit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2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Strategie podporování resilience dle Masten, Reed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 smtClean="0">
              <a:solidFill>
                <a:srgbClr val="FFC000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 smtClean="0">
                <a:solidFill>
                  <a:srgbClr val="FFC000"/>
                </a:solidFill>
              </a:rPr>
              <a:t>zaměřené </a:t>
            </a:r>
            <a:r>
              <a:rPr lang="cs-CZ" altLang="cs-CZ" dirty="0">
                <a:solidFill>
                  <a:srgbClr val="FFC000"/>
                </a:solidFill>
              </a:rPr>
              <a:t>na riziko - „risk-</a:t>
            </a:r>
            <a:r>
              <a:rPr lang="cs-CZ" altLang="cs-CZ" dirty="0" err="1">
                <a:solidFill>
                  <a:srgbClr val="FFC000"/>
                </a:solidFill>
              </a:rPr>
              <a:t>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 smtClean="0">
                <a:solidFill>
                  <a:srgbClr val="FFC000"/>
                </a:solidFill>
              </a:rPr>
              <a:t>“,</a:t>
            </a:r>
            <a:endParaRPr lang="cs-CZ" altLang="cs-CZ" dirty="0">
              <a:solidFill>
                <a:srgbClr val="FFC000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zaměřené na aktiva „</a:t>
            </a:r>
            <a:r>
              <a:rPr lang="cs-CZ" altLang="cs-CZ" dirty="0" err="1">
                <a:solidFill>
                  <a:srgbClr val="FFC000"/>
                </a:solidFill>
              </a:rPr>
              <a:t>asset-focused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 smtClean="0">
                <a:solidFill>
                  <a:srgbClr val="FFC000"/>
                </a:solidFill>
              </a:rPr>
              <a:t>“,</a:t>
            </a:r>
            <a:endParaRPr lang="cs-CZ" altLang="cs-CZ" dirty="0">
              <a:solidFill>
                <a:srgbClr val="FFC000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zaměřené na proces „</a:t>
            </a:r>
            <a:r>
              <a:rPr lang="cs-CZ" altLang="cs-CZ" dirty="0" err="1">
                <a:solidFill>
                  <a:srgbClr val="FFC000"/>
                </a:solidFill>
              </a:rPr>
              <a:t>process-focused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>
                <a:solidFill>
                  <a:srgbClr val="FFC000"/>
                </a:solidFill>
              </a:rPr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2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1. strategie zaměřené na riziko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 smtClean="0">
              <a:solidFill>
                <a:srgbClr val="FFC000"/>
              </a:solidFill>
            </a:endParaRPr>
          </a:p>
          <a:p>
            <a:r>
              <a:rPr lang="cs-CZ" altLang="cs-CZ" dirty="0">
                <a:solidFill>
                  <a:srgbClr val="FFC000"/>
                </a:solidFill>
              </a:rPr>
              <a:t>jsou orientovány na redukci vystavení dětí a mladých lidí nebezpečným, ohrožujícím zážitkům. Záměrem je odstranit či zmenšit hrozbu vystavení různým životním stresorům.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2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641</Words>
  <Application>Microsoft Office PowerPoint</Application>
  <PresentationFormat>Předvádění na obrazovce (16:9)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Jak aplikovat  resilienci v praxi</vt:lpstr>
      <vt:lpstr>Prezentace aplikace PowerPoint</vt:lpstr>
      <vt:lpstr>Čím se vyznačují odolní lidé (Honzák)</vt:lpstr>
      <vt:lpstr>Čím se vyznačují odolní lidé (Honzák)</vt:lpstr>
      <vt:lpstr>15 znaků odolnosti u adolescenta (Grotberg, 1997)</vt:lpstr>
      <vt:lpstr>Proč je pro dospívající náročnější být odolnými (skotský vládní dokument)</vt:lpstr>
      <vt:lpstr>10 kroků pro posílení odolnosti dospívajících (skotský vládní dokument)</vt:lpstr>
      <vt:lpstr>Strategie podporování resilience dle Masten, Reed (2002)</vt:lpstr>
      <vt:lpstr>1. strategie zaměřené na riziko</vt:lpstr>
      <vt:lpstr>příklady</vt:lpstr>
      <vt:lpstr>2. strategie zaměřené na aktiva</vt:lpstr>
      <vt:lpstr>příklady</vt:lpstr>
      <vt:lpstr>3. strategie zaměřené na proces</vt:lpstr>
      <vt:lpstr>příklady</vt:lpstr>
      <vt:lpstr>Další příklad</vt:lpstr>
      <vt:lpstr>Prezentace aplikace PowerPoint</vt:lpstr>
      <vt:lpstr>Prezentace aplikace PowerPoint</vt:lpstr>
      <vt:lpstr>Slide Title</vt:lpstr>
      <vt:lpstr> Děkuji za pozornost a přeji vám úspěch nejen v závěrečné zkoušce předmětu...  ... ale hlavně v těch větších zkouškách na cestě životem...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monika punova</cp:lastModifiedBy>
  <cp:revision>172</cp:revision>
  <dcterms:created xsi:type="dcterms:W3CDTF">2013-08-21T19:17:07Z</dcterms:created>
  <dcterms:modified xsi:type="dcterms:W3CDTF">2021-11-19T17:18:18Z</dcterms:modified>
</cp:coreProperties>
</file>