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5143500" cx="9144000"/>
  <p:notesSz cx="6858000" cy="9144000"/>
  <p:embeddedFontLst>
    <p:embeddedFont>
      <p:font typeface="Roboto Mon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ono-regular.fntdata"/><Relationship Id="rId20" Type="http://schemas.openxmlformats.org/officeDocument/2006/relationships/slide" Target="slides/slide16.xml"/><Relationship Id="rId42" Type="http://schemas.openxmlformats.org/officeDocument/2006/relationships/font" Target="fonts/RobotoMono-italic.fntdata"/><Relationship Id="rId41" Type="http://schemas.openxmlformats.org/officeDocument/2006/relationships/font" Target="fonts/RobotoMono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RobotoMono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pr.org/sections/alltechconsidered/2012/10/31/163951263/the-night-a-computer-predicted-the-next-president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3.amazonaws.com/s3.documentcloud.org/documents/2070181/detroit1967.pdf" TargetMode="External"/><Relationship Id="rId3" Type="http://schemas.openxmlformats.org/officeDocument/2006/relationships/hyperlink" Target="https://isr.umich.edu/news-events/insights-newsletter/article/revealing-the-roots-of-a-riot/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ardiaries.wikileaks.org/" TargetMode="External"/><Relationship Id="rId3" Type="http://schemas.openxmlformats.org/officeDocument/2006/relationships/hyperlink" Target="https://web.archive.org/web/20100729141045/http://www.guardian.co.uk/news/datablog%2Bworld/series/afghanistan-the-war-logs" TargetMode="External"/><Relationship Id="rId4" Type="http://schemas.openxmlformats.org/officeDocument/2006/relationships/hyperlink" Target="https://www.iraqbodycount.org/analysis/numbers/warlogs/" TargetMode="External"/><Relationship Id="rId5" Type="http://schemas.openxmlformats.org/officeDocument/2006/relationships/hyperlink" Target="http://jonathanstray.com/wp-content/uploads/2010/12/SIGACTS-dec-2006-hi-res2.jpg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guardian.com/news/datablog/2012/may/24/data-journalism-punk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igmaawards.org/projects/" TargetMode="External"/><Relationship Id="rId3" Type="http://schemas.openxmlformats.org/officeDocument/2006/relationships/hyperlink" Target="https://www.informationisbeautifulawards.com/awards/2019" TargetMode="External"/><Relationship Id="rId4" Type="http://schemas.openxmlformats.org/officeDocument/2006/relationships/hyperlink" Target="https://news.vice.com/story/journalists-and-trump-voters-live-in-separate-online-bubbles-mit-analysis-shows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atajournalism.stanford.edu/index.html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edia.ba/en/magazin-mreze-i-web/how-built-data-team-small-newsroom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covid-priciny-umrti-uzis-smrt-demografie_2101040600_jab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ytimes.com/projects/2012/snow-fall/index.html#/?part=tunnel-creek" TargetMode="External"/><Relationship Id="rId3" Type="http://schemas.openxmlformats.org/officeDocument/2006/relationships/hyperlink" Target="https://highline.huffingtonpost.com/articles/en/poor-millennials/" TargetMode="External"/><Relationship Id="rId4" Type="http://schemas.openxmlformats.org/officeDocument/2006/relationships/hyperlink" Target="https://www.irozhlas.cz/zpravy-domov/covid-priciny-umrti-uzis-smrt-demografie_2101040600_jab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ellingcat.com/app/uploads/2014/11/Origin-of-the-Separatists-Buk-A-Bellingcat-Investigation1.pdf" TargetMode="External"/><Relationship Id="rId3" Type="http://schemas.openxmlformats.org/officeDocument/2006/relationships/hyperlink" Target="https://www.investigace.cz/fincen-files-cesko/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rojects.fivethirtyeight.com/2020-election-forecast/" TargetMode="External"/><Relationship Id="rId3" Type="http://schemas.openxmlformats.org/officeDocument/2006/relationships/hyperlink" Target="https://www.huffpost.com/entry/pollster-predictive-perfo_b_2087862" TargetMode="External"/><Relationship Id="rId4" Type="http://schemas.openxmlformats.org/officeDocument/2006/relationships/hyperlink" Target="https://www.irozhlas.cz/ekonomika/kalkulacka-socialni-davky-exekuce_1811280900_jab" TargetMode="External"/><Relationship Id="rId5" Type="http://schemas.openxmlformats.org/officeDocument/2006/relationships/hyperlink" Target="https://dev.datarozhlas.cz/simulator-davek/simulator/index.htm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emagog.cz/vypis-recniku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washingtonpost.com/wp-srv/special/local/dc-shot-spotter/" TargetMode="External"/><Relationship Id="rId3" Type="http://schemas.openxmlformats.org/officeDocument/2006/relationships/hyperlink" Target="https://plus.rozhlas.cz/unikatni-mereni-co-se-deje-v-tele-pri-maratonu-6525665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conomist.com/graphic-detail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filosofighters&amp;safe=off&amp;sxsrf=ALeKk01YLEOaCB20aRv2-aZVOla0psa13A:1602660348305&amp;source=lnms&amp;tbm=isch&amp;sa=X&amp;ved=2ahUKEwj7h4aGx7PsAhVzqHEKHYAbD_4Q_AUoAXoECAsQAw&amp;biw=1600&amp;bih=789" TargetMode="External"/><Relationship Id="rId3" Type="http://schemas.openxmlformats.org/officeDocument/2006/relationships/hyperlink" Target="https://ig.ft.com/uber-game/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oogle.com/search?q=nuage+vert&amp;safe=off&amp;sxsrf=ALeKk02nZq90EWxqSoICX0I9YYJLZN_9Hw:1602660725738&amp;source=lnms&amp;tbm=isch&amp;sa=X&amp;ved=2ahUKEwjh34K6yLPsAhX_DmMBHagyCe0Q_AUoAXoECB8QAw&amp;biw=1600&amp;bih=789" TargetMode="External"/><Relationship Id="rId3" Type="http://schemas.openxmlformats.org/officeDocument/2006/relationships/hyperlink" Target="https://www.google.com/search?q=they+rule&amp;safe=off&amp;sxsrf=ALeKk00FaFcs47jQf5ZQeFu5cIq_Zo5x0Q:1602660843666&amp;source=lnms&amp;tbm=isch&amp;sa=X&amp;ved=2ahUKEwjExKDyyLPsAhVl7eAKHfLqBfsQ_AUoAXoECAsQAw&amp;biw=1600&amp;bih=789" TargetMode="External"/><Relationship Id="rId4" Type="http://schemas.openxmlformats.org/officeDocument/2006/relationships/hyperlink" Target="https://www.google.com/search?q=lubo%C5%A1+pln%C3%BD+pup%C3%ADkov%C3%BD+den%C3%ADk&amp;safe=off&amp;sxsrf=ALeKk02vKmtms8BXXsPrm1EiRVeCUbTMQw:1602660937463&amp;source=lnms&amp;tbm=isch&amp;sa=X&amp;ved=2ahUKEwj0sf2eybPsAhVB2-AKHXRJAK0Q_AUoAXoECAwQAw&amp;biw=1600&amp;bih=789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vox.com/" TargetMode="External"/><Relationship Id="rId10" Type="http://schemas.openxmlformats.org/officeDocument/2006/relationships/hyperlink" Target="https://www.economist.com/graphic-detail/" TargetMode="External"/><Relationship Id="rId13" Type="http://schemas.openxmlformats.org/officeDocument/2006/relationships/hyperlink" Target="https://www.spiegel.de/thema/daten/" TargetMode="External"/><Relationship Id="rId12" Type="http://schemas.openxmlformats.org/officeDocument/2006/relationships/hyperlink" Target="https://fivethirtyeight.com/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vestigace.cz/tag/datove-leaky/" TargetMode="External"/><Relationship Id="rId3" Type="http://schemas.openxmlformats.org/officeDocument/2006/relationships/hyperlink" Target="https://www.seznamzpravy.cz/autor/katerina-mahdalova-815" TargetMode="External"/><Relationship Id="rId4" Type="http://schemas.openxmlformats.org/officeDocument/2006/relationships/hyperlink" Target="https://www.seznamzpravy.cz/autor/pavel-kasik-903" TargetMode="External"/><Relationship Id="rId9" Type="http://schemas.openxmlformats.org/officeDocument/2006/relationships/hyperlink" Target="https://www.nytimes.com/section/upshot" TargetMode="External"/><Relationship Id="rId15" Type="http://schemas.openxmlformats.org/officeDocument/2006/relationships/hyperlink" Target="https://www.datajournalismawards.org/" TargetMode="External"/><Relationship Id="rId14" Type="http://schemas.openxmlformats.org/officeDocument/2006/relationships/hyperlink" Target="https://informationisbeautiful.net/" TargetMode="External"/><Relationship Id="rId16" Type="http://schemas.openxmlformats.org/officeDocument/2006/relationships/hyperlink" Target="https://www.informationisbeautifulawards.com/" TargetMode="External"/><Relationship Id="rId5" Type="http://schemas.openxmlformats.org/officeDocument/2006/relationships/hyperlink" Target="https://denikn.cz/autor/jan-tvrdon/" TargetMode="External"/><Relationship Id="rId6" Type="http://schemas.openxmlformats.org/officeDocument/2006/relationships/hyperlink" Target="https://www.denik.cz/my-jsme-denik/praha/ales-vojir-3115.html" TargetMode="External"/><Relationship Id="rId7" Type="http://schemas.openxmlformats.org/officeDocument/2006/relationships/hyperlink" Target="https://demagog.cz/" TargetMode="External"/><Relationship Id="rId8" Type="http://schemas.openxmlformats.org/officeDocument/2006/relationships/hyperlink" Target="https://data.irozhlas.cz/" TargetMode="External"/></Relationships>
</file>

<file path=ppt/notesSlides/_rels/notesSlide35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irozhlas.cz/zpravy-domov/data-univerzity-vysoke-skoly-bakalar-studijni-neuspesnost_1805290616_jab" TargetMode="External"/><Relationship Id="rId11" Type="http://schemas.openxmlformats.org/officeDocument/2006/relationships/hyperlink" Target="https://news.vice.com/story/journalists-and-trump-voters-live-in-separate-online-bubbles-mit-analysis-shows" TargetMode="External"/><Relationship Id="rId22" Type="http://schemas.openxmlformats.org/officeDocument/2006/relationships/hyperlink" Target="https://www.irozhlas.cz/zpravy-domov/koronavirus-model-idea-cerge-modelovani-data_2004211553_jab" TargetMode="External"/><Relationship Id="rId10" Type="http://schemas.openxmlformats.org/officeDocument/2006/relationships/hyperlink" Target="https://samizdat.cz/blog/brnenska-politika-kdo-s-kym-hlasoval-v-zastupitelstvu/" TargetMode="External"/><Relationship Id="rId21" Type="http://schemas.openxmlformats.org/officeDocument/2006/relationships/hyperlink" Target="https://www.irozhlas.cz/zpravy-svet/rusove-proti-rusum-zeme-v-nevyhlasene-obcanske-valce_1504291200_zlo" TargetMode="External"/><Relationship Id="rId13" Type="http://schemas.openxmlformats.org/officeDocument/2006/relationships/hyperlink" Target="https://www.abc.net.au/news/2018-12-13/how-life-has-changed-for-people-your-age/10303912#" TargetMode="External"/><Relationship Id="rId24" Type="http://schemas.openxmlformats.org/officeDocument/2006/relationships/hyperlink" Target="https://www.irozhlas.cz/zpravy-domov/interpelace-vyznam-v-poslanecke-snemovne-na-premiera-andrej-babis-robert-plaga_2002240600_ako" TargetMode="External"/><Relationship Id="rId12" Type="http://schemas.openxmlformats.org/officeDocument/2006/relationships/hyperlink" Target="https://www.lidovky.cz/bubliny.aspx" TargetMode="External"/><Relationship Id="rId23" Type="http://schemas.openxmlformats.org/officeDocument/2006/relationships/hyperlink" Target="https://www.irozhlas.cz/zpravy-domov/analyza-data-senat-koalice-hlasovani_2001170600_jab" TargetMode="External"/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rozhlas.cz/zpravy-domov/slovaci-v-cesku-jsou-mladsi-a-vzdelanejsi-nez-cesi_1707180850_jab" TargetMode="External"/><Relationship Id="rId3" Type="http://schemas.openxmlformats.org/officeDocument/2006/relationships/hyperlink" Target="https://www.irozhlas.cz/zpravy-domov/zahranicni-studium-erasmus-1953-archiv-studenti-vysoke-skoly-rekove-etiopie-usa_1909260600_jab" TargetMode="External"/><Relationship Id="rId4" Type="http://schemas.openxmlformats.org/officeDocument/2006/relationships/hyperlink" Target="https://www.irozhlas.cz/zivotni-styl/analyza-knihovnich-vypujckek-s-poezii-koncime-po-ctyricitce_1712270900_jab" TargetMode="External"/><Relationship Id="rId9" Type="http://schemas.openxmlformats.org/officeDocument/2006/relationships/hyperlink" Target="http://kohovolit.eu/cs/jak-hlasuji-zakonodarci-multidimenzionalni-skalovani/" TargetMode="External"/><Relationship Id="rId15" Type="http://schemas.openxmlformats.org/officeDocument/2006/relationships/hyperlink" Target="https://mercator.tass.com/mercator-map" TargetMode="External"/><Relationship Id="rId14" Type="http://schemas.openxmlformats.org/officeDocument/2006/relationships/hyperlink" Target="https://www.themarshallproject.org/2018/03/30/the-myth-of-the-criminal-immigrant" TargetMode="External"/><Relationship Id="rId17" Type="http://schemas.openxmlformats.org/officeDocument/2006/relationships/hyperlink" Target="https://www.irozhlas.cz/zpravy-domov/umrtnost-data-muzi-zeny-zelezna-opona-cesko-rakousko-nemecko-ockovani_1901210600_jab" TargetMode="External"/><Relationship Id="rId16" Type="http://schemas.openxmlformats.org/officeDocument/2006/relationships/hyperlink" Target="https://www.economist.com/graphic-detail/2018/11/21/imperial-borders-still-shape-politics-in-poland-and-romania" TargetMode="External"/><Relationship Id="rId5" Type="http://schemas.openxmlformats.org/officeDocument/2006/relationships/hyperlink" Target="https://interaktivni.rozhlas.cz/prezidentske-projevy/" TargetMode="External"/><Relationship Id="rId19" Type="http://schemas.openxmlformats.org/officeDocument/2006/relationships/hyperlink" Target="https://www.irozhlas.cz/zpravy-domov/line-mapa-kriminaliy-policie-cr-hamacek_2012011517_pj" TargetMode="External"/><Relationship Id="rId6" Type="http://schemas.openxmlformats.org/officeDocument/2006/relationships/hyperlink" Target="https://interaktivni.rozhlas.cz/sudety/" TargetMode="External"/><Relationship Id="rId18" Type="http://schemas.openxmlformats.org/officeDocument/2006/relationships/hyperlink" Target="https://www.irozhlas.cz/zpravy-domov/novinar-chtel-databazi-trestnych-cinu-policie-mu-nauctovala-25-milionu_201609070630_jcibulka" TargetMode="External"/><Relationship Id="rId7" Type="http://schemas.openxmlformats.org/officeDocument/2006/relationships/hyperlink" Target="https://www.theguardian.com/news/datablog+media/wikileaks" TargetMode="External"/><Relationship Id="rId8" Type="http://schemas.openxmlformats.org/officeDocument/2006/relationships/hyperlink" Target="http://www.slideshare.net/oreillymedia/us-senate-social-graph-1991-present?type=presentation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ransparency.cz/kauzy/souboj-o-miliardy-na-reseni-dopadu-odklonu-od-uhli/" TargetMode="External"/><Relationship Id="rId3" Type="http://schemas.openxmlformats.org/officeDocument/2006/relationships/hyperlink" Target="https://www.irozhlas.cz/zpravy-domov/narodni-plan-obnovy-evropska-unie-eu-dotace_2105310500_jab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branchcollective.org/?ps_articles=jonathan-sachs-17861801-william-playfair-statistical-graphics-and-the-meaning-of-an-event" TargetMode="External"/><Relationship Id="rId3" Type="http://schemas.openxmlformats.org/officeDocument/2006/relationships/hyperlink" Target="https://priceonomics.com/when-did-charts-become-popular/" TargetMode="Externa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imonrogers.net/2013/03/15/john-snow-data-journalist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3526cfb2b1_1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3526cfb2b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d0b55087e_0_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d0b55087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https://www.npr.org/sections/alltechconsidered/2012/10/31/163951263/the-night-a-computer-predicted-the-next-president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1c8e6d40c_1_1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1c8e6d40c_1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https://s3.amazonaws.com/s3.documentcloud.org/documents/2070181/detroit1967.pdf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https://isr.umich.edu/news-events/insights-newsletter/article/revealing-the-roots-of-a-riot/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1c8e6d40c_1_18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1c8e6d40c_1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https://wardiaries.wikileaks.org/</a:t>
            </a:r>
            <a:r>
              <a:rPr lang="cs"/>
              <a:t> </a:t>
            </a:r>
            <a:br>
              <a:rPr lang="cs"/>
            </a:br>
            <a:r>
              <a:rPr lang="cs" u="sng">
                <a:solidFill>
                  <a:schemeClr val="hlink"/>
                </a:solidFill>
                <a:hlinkClick r:id="rId3"/>
              </a:rPr>
              <a:t>https://web.archive.org/web/20100729141045/http://www.guardian.co.uk/news/datablog%2Bworld/series/afghanistan-the-war-logs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https://www.iraqbodycount.org/analysis/numbers/warlogs/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http://jonathanstray.com/wp-content/uploads/2010/12/SIGACTS-dec-2006-hi-res2.jpg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1c8e6d40c_1_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1c8e6d40c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https://www.theguardian.com/news/datablog/2012/may/24/data-journalism-punk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a1c8e6d40c_1_20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a1c8e6d40c_1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https://sigmaawards.org/projects/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https://www.informationisbeautifulawards.com/awards/2019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https://news.vice.com/story/journalists-and-trump-voters-live-in-separate-online-bubbles-mit-analysis-shows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ed0d85125f_0_6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ed0d85125f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https://datajournalism.stanford.edu/index.html</a:t>
            </a:r>
            <a:r>
              <a:rPr lang="c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d0d85125f_0_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ed0d85125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d0d85125f_0_21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d0d85125f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d0d85125f_0_22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d0d85125f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https://www.media.ba/en/magazin-mreze-i-web/how-built-data-team-small-newsroom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d0d85125f_0_22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d0d85125f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ed0b550429_0_47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ed0b55042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https://www.irozhlas.cz/zpravy-domov/covid-priciny-umrti-uzis-smrt-demografie_2101040600_jab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d0d85125f_0_23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ed0d85125f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d0d85125f_0_23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d0d85125f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d0d85125f_0_23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d0d85125f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d0d85125f_0_2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ed0d85125f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d0d85125f_0_5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ed0d85125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d0d85125f_0_16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d0d85125f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https://www.nytimes.com/projects/2012/snow-fall/index.html#/?part=tunnel-creek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https://highline.huffingtonpost.com/articles/en/poor-millennials/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https://www.irozhlas.cz/zpravy-domov/covid-priciny-umrti-uzis-smrt-demografie_2101040600_jab</a:t>
            </a:r>
            <a:r>
              <a:rPr lang="cs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d0d85125f_0_17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d0d85125f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https://www.bellingcat.com/app/uploads/2014/11/Origin-of-the-Separatists-Buk-A-Bellingcat-Investigation1.pdf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https://www.investigace.cz/fincen-files-cesko/</a:t>
            </a:r>
            <a:r>
              <a:rPr lang="c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d0d85125f_0_17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d0d85125f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https://projects.fivethirtyeight.com/2020-election-forecast/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https://www.huffpost.com/entry/pollster-predictive-perfo_b_2087862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https://www.irozhlas.cz/ekonomika/kalkulacka-socialni-davky-exekuce_1811280900_jab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https://dev.datarozhlas.cz/simulator-davek/simulator/index.htm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d0d85125f_0_18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d0d85125f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https://demagog.cz/vypis-recniku</a:t>
            </a:r>
            <a:r>
              <a:rPr lang="c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d0d85125f_0_18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d0d85125f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http://www.washingtonpost.com/wp-srv/special/local/dc-shot-spotter/</a:t>
            </a:r>
            <a:r>
              <a:rPr lang="cs">
                <a:solidFill>
                  <a:schemeClr val="dk1"/>
                </a:solidFill>
              </a:rPr>
              <a:t>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https://plus.rozhlas.cz/unikatni-mereni-co-se-deje-v-tele-pri-maratonu-6525665</a:t>
            </a:r>
            <a:r>
              <a:rPr lang="c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d0b550429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ed0b55042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d0d85125f_0_19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d0d85125f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https://www.economist.com/graphic-detail</a:t>
            </a:r>
            <a:r>
              <a:rPr lang="cs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ed0d85125f_0_19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ed0d85125f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https://www.google.com/search?q=filosofighters&amp;safe=off&amp;sxsrf=ALeKk01YLEOaCB20aRv2-aZVOla0psa13A:1602660348305&amp;source=lnms&amp;tbm=isch&amp;sa=X&amp;ved=2ahUKEwj7h4aGx7PsAhVzqHEKHYAbD_4Q_AUoAXoECAsQAw&amp;biw=1600&amp;bih=789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https://ig.ft.com/uber-game/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ed0d85125f_0_20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ed0d85125f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https://www.google.com/search?q=nuage+vert&amp;safe=off&amp;sxsrf=ALeKk02nZq90EWxqSoICX0I9YYJLZN_9Hw:1602660725738&amp;source=lnms&amp;tbm=isch&amp;sa=X&amp;ved=2ahUKEwjh34K6yLPsAhX_DmMBHagyCe0Q_AUoAXoECB8QAw&amp;biw=1600&amp;bih=789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https://www.google.com/search?q=they+rule&amp;safe=off&amp;sxsrf=ALeKk00FaFcs47jQf5ZQeFu5cIq_Zo5x0Q:1602660843666&amp;source=lnms&amp;tbm=isch&amp;sa=X&amp;ved=2ahUKEwjExKDyyLPsAhVl7eAKHfLqBfsQ_AUoAXoECAsQAw&amp;biw=1600&amp;bih=789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https://www.google.com/search?q=lubo%C5%A1+pln%C3%BD+pup%C3%ADkov%C3%BD+den%C3%ADk&amp;safe=off&amp;sxsrf=ALeKk02vKmtms8BXXsPrm1EiRVeCUbTMQw:1602660937463&amp;source=lnms&amp;tbm=isch&amp;sa=X&amp;ved=2ahUKEwj0sf2eybPsAhVB2-AKHXRJAK0Q_AUoAXoECAwQAw&amp;biw=1600&amp;bih=789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d0d85125f_0_20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ed0d85125f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d0d85125f_0_7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d0d85125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Redakce datové žurnalistiky: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https://www.investigace.cz/tag/datove-leaky/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https://www.seznamzpravy.cz/autor/katerina-mahdalova-815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https://www.seznamzpravy.cz/autor/pavel-kasik-903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https://denikn.cz/autor/jan-tvrdon/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https://www.denik.cz/my-jsme-denik/praha/ales-vojir-3115.html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https://demagog.cz/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https://data.irozhlas.cz/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https://www.nytimes.com/section/upshot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https://www.economist.com/graphic-detail/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https://www.vox.com/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https://fivethirtyeight.com/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https://www.spiegel.de/thema/daten/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https://informationisbeautiful.net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https://www.datajournalismawards.org/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https://www.informationisbeautifulawards.com/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d0d85125f_0_14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d0d85125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Náhodné neutříděné články, které by vás mohly zajímat: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https://www.irozhlas.cz/zpravy-domov/slovaci-v-cesku-jsou-mladsi-a-vzdelanejsi-nez-cesi_1707180850_jab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https://www.irozhlas.cz/zpravy-domov/zahranicni-studium-erasmus-1953-archiv-studenti-vysoke-skoly-rekove-etiopie-usa_1909260600_jab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https://www.irozhlas.cz/zivotni-styl/analyza-knihovnich-vypujckek-s-poezii-koncime-po-ctyricitce_1712270900_jab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5"/>
              </a:rPr>
              <a:t>https://interaktivni.rozhlas.cz/prezidentske-projevy/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6"/>
              </a:rPr>
              <a:t>https://interaktivni.rozhlas.cz/sudety/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7"/>
              </a:rPr>
              <a:t>https://www.theguardian.com/news/datablog+media/wikileaks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8"/>
              </a:rPr>
              <a:t>http://www.slideshare.net/oreillymedia/us-senate-social-graph-1991-present?type=presentation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9"/>
              </a:rPr>
              <a:t>http://kohovolit.eu/cs/jak-hlasuji-zakonodarci-multidimenzionalni-skalovani/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10"/>
              </a:rPr>
              <a:t>https://samizdat.cz/blog/brnenska-politika-kdo-s-kym-hlasoval-v-zastupitelstvu/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11"/>
              </a:rPr>
              <a:t>https://news.vice.com/story/journalists-and-trump-voters-live-in-separate-online-bubbles-mit-analysis-shows</a:t>
            </a:r>
            <a:r>
              <a:rPr lang="cs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12"/>
              </a:rPr>
              <a:t>https://www.lidovky.cz/bubliny.aspx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13"/>
              </a:rPr>
              <a:t>https://www.abc.net.au/news/2018-12-13/how-life-has-changed-for-people-your-age/10303912#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14"/>
              </a:rPr>
              <a:t>https://www.themarshallproject.org/2018/03/30/the-myth-of-the-criminal-immigrant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15"/>
              </a:rPr>
              <a:t>https://mercator.tass.com/mercator-map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chemeClr val="hlink"/>
                </a:solidFill>
                <a:hlinkClick r:id="rId16"/>
              </a:rPr>
              <a:t>https://www.economist.com/graphic-detail/2018/11/21/imperial-borders-still-shape-politics-in-poland-and-romania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https://www.irozhlas.cz/zpravy-domov/umrtnost-data-muzi-zeny-zelezna-opona-cesko-rakousko-nemecko-ockovani_1901210600_jab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https://www.irozhlas.cz/zpravy-domov/novinar-chtel-databazi-trestnych-cinu-policie-mu-nauctovala-25-milionu_201609070630_jcibulka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https://www.irozhlas.cz/zpravy-domov/line-mapa-kriminaliy-policie-cr-hamacek_2012011517_pj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https://www.irozhlas.cz/zpravy-domov/data-univerzity-vysoke-skoly-bakalar-studijni-neuspesnost_1805290616_jab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https://www.irozhlas.cz/zpravy-svet/rusove-proti-rusum-zeme-v-nevyhlasene-obcanske-valce_1504291200_zlo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https://www.irozhlas.cz/zpravy-domov/koronavirus-model-idea-cerge-modelovani-data_2004211553_jab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https://www.irozhlas.cz/zpravy-domov/analyza-data-senat-koalice-hlasovani_2001170600_jab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u="sng">
                <a:solidFill>
                  <a:srgbClr val="1155CC"/>
                </a:solid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https://www.irozhlas.cz/zpravy-domov/interpelace-vyznam-v-poslanecke-snemovne-na-premiera-andrej-babis-robert-plaga_2002240600_ako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ed0b550429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ed0b55042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ed0b550429_0_6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ed0b55042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d0b550429_0_6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d0b550429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https://www.transparency.cz/kauzy/souboj-o-miliardy-na-reseni-dopadu-odklonu-od-uhli/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https://www.irozhlas.cz/zpravy-domov/narodni-plan-obnovy-evropska-unie-eu-dotace_2105310500_jab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d0b55087e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ed0b55087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d0b55087e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d0b55087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http://www.branchcollective.org/?ps_articles=jonathan-sachs-17861801-william-playfair-statistical-graphics-and-the-meaning-of-an-event</a:t>
            </a: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https://priceonomics.com/when-did-charts-become-popular/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1c8e6d40c_1_6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1c8e6d40c_1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https://simonrogers.net/2013/03/15/john-snow-data-journalist/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685800" y="2840054"/>
            <a:ext cx="7772400" cy="784738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57200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692274" y="1200150"/>
            <a:ext cx="3994526" cy="3725681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idx="1" type="body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  <a:defRPr sz="3000">
                <a:solidFill>
                  <a:schemeClr val="dk1"/>
                </a:solidFill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solidFill>
                  <a:schemeClr val="dk1"/>
                </a:solidFill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2400">
                <a:solidFill>
                  <a:schemeClr val="dk1"/>
                </a:solidFill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solidFill>
                  <a:schemeClr val="dk1"/>
                </a:solidFill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3.amazonaws.com/s3.documentcloud.org/documents/2070181/detroit1967.pdf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theguardian.com/news/datablog/2012/may/24/data-journalism-punk" TargetMode="External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slideshare.net/oreillymedia/us-senate-social-graph-1991-present?type=presentation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8"/>
          <p:cNvSpPr txBox="1"/>
          <p:nvPr/>
        </p:nvSpPr>
        <p:spPr>
          <a:xfrm>
            <a:off x="261200" y="827925"/>
            <a:ext cx="8609400" cy="884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DATOVÁ ŽURNALISTIKA:</a:t>
            </a:r>
            <a:endParaRPr b="1" sz="5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9" name="Google Shape;29;p8"/>
          <p:cNvSpPr txBox="1"/>
          <p:nvPr/>
        </p:nvSpPr>
        <p:spPr>
          <a:xfrm>
            <a:off x="261200" y="1788175"/>
            <a:ext cx="8609400" cy="884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OD CHOLERY PO COVID</a:t>
            </a:r>
            <a:endParaRPr b="1" sz="5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8750" y="925925"/>
            <a:ext cx="6608274" cy="396642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304800" y="523125"/>
            <a:ext cx="4231800" cy="866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UNIVAC</a:t>
            </a: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 (1952)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xx.png" id="90" name="Google Shape;90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1274" y="251725"/>
            <a:ext cx="3582824" cy="464004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304800" y="523125"/>
            <a:ext cx="3934500" cy="1466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Philip Meyer </a:t>
            </a: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(1967)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 b="0" l="744" r="0" t="0"/>
          <a:stretch/>
        </p:blipFill>
        <p:spPr>
          <a:xfrm>
            <a:off x="1105125" y="0"/>
            <a:ext cx="69858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306525" y="1587975"/>
            <a:ext cx="3000300" cy="1466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WikiLeaks</a:t>
            </a: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 (2010)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ideburns940.jpg" id="102" name="Google Shape;102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325" y="160725"/>
            <a:ext cx="3413949" cy="457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/>
          <p:nvPr/>
        </p:nvSpPr>
        <p:spPr>
          <a:xfrm>
            <a:off x="4139650" y="231050"/>
            <a:ext cx="4623300" cy="26823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„Anyone can do it. Data jour- nalism is the new punk.“</a:t>
            </a:r>
            <a:endParaRPr b="1" sz="47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4977850" y="2821850"/>
            <a:ext cx="3965700" cy="1394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The Guardian (2012)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4.jpg" id="109" name="Google Shape;109;p2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38" y="179525"/>
            <a:ext cx="7561924" cy="4585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tterData1-01.png" id="110" name="Google Shape;11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00" y="0"/>
            <a:ext cx="790659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/>
        </p:nvSpPr>
        <p:spPr>
          <a:xfrm>
            <a:off x="228600" y="1664646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PROCES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 txBox="1"/>
          <p:nvPr/>
        </p:nvSpPr>
        <p:spPr>
          <a:xfrm>
            <a:off x="1387500" y="1788150"/>
            <a:ext cx="6369000" cy="13131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8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VYPRÁVĚNÍ</a:t>
            </a:r>
            <a:endParaRPr b="1" sz="8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396900" y="416550"/>
            <a:ext cx="3591300" cy="798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6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ANALÝZA DAT</a:t>
            </a:r>
            <a:endParaRPr b="1" sz="36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29" name="Google Shape;129;p24"/>
          <p:cNvSpPr txBox="1"/>
          <p:nvPr/>
        </p:nvSpPr>
        <p:spPr>
          <a:xfrm>
            <a:off x="4435500" y="645150"/>
            <a:ext cx="4404900" cy="798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6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VIZUALIZACE DAT</a:t>
            </a:r>
            <a:endParaRPr b="1" sz="36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0" name="Google Shape;130;p24"/>
          <p:cNvSpPr txBox="1"/>
          <p:nvPr/>
        </p:nvSpPr>
        <p:spPr>
          <a:xfrm>
            <a:off x="625500" y="3388350"/>
            <a:ext cx="2940900" cy="798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6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STATISTIKA</a:t>
            </a:r>
            <a:endParaRPr b="1" sz="36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1" name="Google Shape;131;p24"/>
          <p:cNvSpPr txBox="1"/>
          <p:nvPr/>
        </p:nvSpPr>
        <p:spPr>
          <a:xfrm>
            <a:off x="285502" y="1091579"/>
            <a:ext cx="4204500" cy="798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6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PROGRAMOVÁNÍ</a:t>
            </a:r>
            <a:endParaRPr b="1" sz="36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2" name="Google Shape;132;p24"/>
          <p:cNvSpPr txBox="1"/>
          <p:nvPr/>
        </p:nvSpPr>
        <p:spPr>
          <a:xfrm>
            <a:off x="3660050" y="4041550"/>
            <a:ext cx="4487100" cy="798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6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ZNALOST TÉMATU</a:t>
            </a:r>
            <a:endParaRPr b="1" sz="36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33" name="Google Shape;133;p24"/>
          <p:cNvSpPr txBox="1"/>
          <p:nvPr/>
        </p:nvSpPr>
        <p:spPr>
          <a:xfrm>
            <a:off x="5123625" y="3312173"/>
            <a:ext cx="1803900" cy="7989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36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PRÁVO</a:t>
            </a:r>
            <a:endParaRPr b="1" sz="36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1175" y="146875"/>
            <a:ext cx="7141649" cy="499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345" y="76200"/>
            <a:ext cx="61093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450" y="0"/>
            <a:ext cx="67290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_uploaded_from_ios.jpg"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b="9346" l="0" r="0" t="0"/>
          <a:stretch/>
        </p:blipFill>
        <p:spPr>
          <a:xfrm>
            <a:off x="0" y="228600"/>
            <a:ext cx="9144001" cy="4070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425" y="309225"/>
            <a:ext cx="8057125" cy="48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1"/>
          <p:cNvSpPr txBox="1"/>
          <p:nvPr/>
        </p:nvSpPr>
        <p:spPr>
          <a:xfrm>
            <a:off x="228600" y="2494300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ŽÁNRY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 txBox="1"/>
          <p:nvPr/>
        </p:nvSpPr>
        <p:spPr>
          <a:xfrm>
            <a:off x="304800" y="1740850"/>
            <a:ext cx="30537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Explainer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/>
        </p:nvSpPr>
        <p:spPr>
          <a:xfrm>
            <a:off x="304800" y="1740850"/>
            <a:ext cx="36027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Investigace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4"/>
          <p:cNvSpPr txBox="1"/>
          <p:nvPr/>
        </p:nvSpPr>
        <p:spPr>
          <a:xfrm>
            <a:off x="304800" y="1740850"/>
            <a:ext cx="3318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Modelování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5"/>
          <p:cNvSpPr txBox="1"/>
          <p:nvPr/>
        </p:nvSpPr>
        <p:spPr>
          <a:xfrm>
            <a:off x="304800" y="1740850"/>
            <a:ext cx="41994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Fact-checking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6"/>
          <p:cNvSpPr txBox="1"/>
          <p:nvPr/>
        </p:nvSpPr>
        <p:spPr>
          <a:xfrm>
            <a:off x="304800" y="1740850"/>
            <a:ext cx="55065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Sensor journalism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10"/>
          <p:cNvSpPr txBox="1"/>
          <p:nvPr/>
        </p:nvSpPr>
        <p:spPr>
          <a:xfrm>
            <a:off x="228600" y="827925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HISTORIE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7"/>
          <p:cNvSpPr txBox="1"/>
          <p:nvPr/>
        </p:nvSpPr>
        <p:spPr>
          <a:xfrm>
            <a:off x="304800" y="1740850"/>
            <a:ext cx="36879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Daily chart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8"/>
          <p:cNvSpPr txBox="1"/>
          <p:nvPr/>
        </p:nvSpPr>
        <p:spPr>
          <a:xfrm>
            <a:off x="304800" y="1740850"/>
            <a:ext cx="29916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Newsgames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9"/>
          <p:cNvSpPr txBox="1"/>
          <p:nvPr/>
        </p:nvSpPr>
        <p:spPr>
          <a:xfrm>
            <a:off x="304800" y="1740850"/>
            <a:ext cx="27216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Data art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0"/>
          <p:cNvSpPr txBox="1"/>
          <p:nvPr>
            <p:ph idx="1" type="body"/>
          </p:nvPr>
        </p:nvSpPr>
        <p:spPr>
          <a:xfrm>
            <a:off x="485600" y="245050"/>
            <a:ext cx="8255400" cy="38883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cs" sz="33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„What makes it data journalism isn’t the form, it’s the starting point in a data. The result can take many forms: it might be a text article, or a data visualization, or a video, or something else entirely.“ </a:t>
            </a:r>
            <a:endParaRPr b="1" sz="33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24" name="Google Shape;224;p40"/>
          <p:cNvSpPr txBox="1"/>
          <p:nvPr>
            <p:ph idx="1" type="body"/>
          </p:nvPr>
        </p:nvSpPr>
        <p:spPr>
          <a:xfrm>
            <a:off x="7558750" y="3975775"/>
            <a:ext cx="1463100" cy="91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cs" sz="33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(VOX)</a:t>
            </a:r>
            <a:endParaRPr b="1" sz="33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300" y="3319550"/>
            <a:ext cx="3735151" cy="179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29" y="2039650"/>
            <a:ext cx="4286074" cy="3103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witterData1-01.png" id="236" name="Google Shape;23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325" y="11025"/>
            <a:ext cx="5800675" cy="3262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6400" y="152400"/>
            <a:ext cx="2764745" cy="173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/>
          <p:nvPr/>
        </p:nvSpPr>
        <p:spPr>
          <a:xfrm>
            <a:off x="228600" y="827925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HISTORIE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7" name="Google Shape;47;p11"/>
          <p:cNvSpPr txBox="1"/>
          <p:nvPr/>
        </p:nvSpPr>
        <p:spPr>
          <a:xfrm>
            <a:off x="228600" y="1664646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PROCES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 txBox="1"/>
          <p:nvPr/>
        </p:nvSpPr>
        <p:spPr>
          <a:xfrm>
            <a:off x="228600" y="827925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HISTORIE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4" name="Google Shape;54;p12"/>
          <p:cNvSpPr txBox="1"/>
          <p:nvPr/>
        </p:nvSpPr>
        <p:spPr>
          <a:xfrm>
            <a:off x="228600" y="1664646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PROCES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5" name="Google Shape;55;p12"/>
          <p:cNvSpPr txBox="1"/>
          <p:nvPr/>
        </p:nvSpPr>
        <p:spPr>
          <a:xfrm>
            <a:off x="228600" y="2494300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ŽÁNRY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228600" y="1467675"/>
            <a:ext cx="4744200" cy="10437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54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MÁŠ NA MÍŇ!</a:t>
            </a:r>
            <a:endParaRPr b="1" sz="54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228600" y="827925"/>
            <a:ext cx="2682300" cy="7695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HISTORIE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038" y="1"/>
            <a:ext cx="6755968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228600" y="218325"/>
            <a:ext cx="2795100" cy="21960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William 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Playfair 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(1780s)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now-cholera-map-1.jpg"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375" y="253100"/>
            <a:ext cx="5020497" cy="468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228600" y="827925"/>
            <a:ext cx="3126600" cy="1452600"/>
          </a:xfrm>
          <a:prstGeom prst="rect">
            <a:avLst/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John Snow</a:t>
            </a:r>
            <a:r>
              <a:rPr b="1" lang="cs" sz="4000">
                <a:solidFill>
                  <a:srgbClr val="434343"/>
                </a:solidFill>
                <a:latin typeface="Roboto Mono"/>
                <a:ea typeface="Roboto Mono"/>
                <a:cs typeface="Roboto Mono"/>
                <a:sym typeface="Roboto Mono"/>
              </a:rPr>
              <a:t> (1854)</a:t>
            </a:r>
            <a:endParaRPr b="1" sz="4000">
              <a:solidFill>
                <a:srgbClr val="434343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