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5143500" cx="9144000"/>
  <p:notesSz cx="6858000" cy="9144000"/>
  <p:embeddedFontLst>
    <p:embeddedFont>
      <p:font typeface="Roboto Mon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RobotoMono-regular.fntdata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Mono-italic.fntdata"/><Relationship Id="rId47" Type="http://schemas.openxmlformats.org/officeDocument/2006/relationships/font" Target="fonts/RobotoMono-bold.fntdata"/><Relationship Id="rId49" Type="http://schemas.openxmlformats.org/officeDocument/2006/relationships/font" Target="fonts/RobotoMon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svconf.com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osbrneni.cz/jizni-centrum/komu-patri-jizni-centrum" TargetMode="External"/><Relationship Id="rId3" Type="http://schemas.openxmlformats.org/officeDocument/2006/relationships/hyperlink" Target="https://www.onemanbrnoblog.cz/kdo-vlastni-pozemky-pod-nadrazim" TargetMode="External"/><Relationship Id="rId4" Type="http://schemas.openxmlformats.org/officeDocument/2006/relationships/hyperlink" Target="https://www.ikatastr.cz/" TargetMode="External"/><Relationship Id="rId5" Type="http://schemas.openxmlformats.org/officeDocument/2006/relationships/hyperlink" Target="https://nahlizenidokn.cuzk.cz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agrofert-dotace-holding-zemedelstvi-puda_1711280600_jra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otevrenaspolecnost.cz/pravo-na-informace/zadam-o-informace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otevrenaspolecnost.cz/pravo-na-informace/zadam-o-informace" TargetMode="External"/><Relationship Id="rId3" Type="http://schemas.openxmlformats.org/officeDocument/2006/relationships/hyperlink" Target="https://www.irozhlas.cz/zpravy-domov/ceske-drahy-pravo-ina-informace-cez_1904120907_cib" TargetMode="External"/><Relationship Id="rId4" Type="http://schemas.openxmlformats.org/officeDocument/2006/relationships/hyperlink" Target="https://www.facebook.com/hollan.matej/posts/3482289380738" TargetMode="External"/><Relationship Id="rId5" Type="http://schemas.openxmlformats.org/officeDocument/2006/relationships/hyperlink" Target="https://www.irozhlas.cz/zpravy-domov/brno-prechody-doprava-zadost-informace_2010070658_jab" TargetMode="External"/><Relationship Id="rId6" Type="http://schemas.openxmlformats.org/officeDocument/2006/relationships/hyperlink" Target="https://www.irozhlas.cz/zpravy-domov/hrozi-cesku-polsky-scenar-a-pokuty-za-spinavy-vzduch-podivejte-se-na-mapu-kde-se_1802270600_jab" TargetMode="External"/><Relationship Id="rId7" Type="http://schemas.openxmlformats.org/officeDocument/2006/relationships/hyperlink" Target="http://portal.chmi.cz/files/portal/docs/uoco/web_generator/actual_hour_data_CZ.html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uhli-transformace-moravskoslezsky-ustecky-karlovarsky-fond-spravedlive_2110040705_jab" TargetMode="External"/><Relationship Id="rId3" Type="http://schemas.openxmlformats.org/officeDocument/2006/relationships/hyperlink" Target="https://www.facebook.com/photo.php?fbid=10225105808567531&amp;set=p.10225105808567531&amp;type=3" TargetMode="External"/><Relationship Id="rId4" Type="http://schemas.openxmlformats.org/officeDocument/2006/relationships/hyperlink" Target="https://www.investigace.cz/pandora-papers-v-hlavni-roli-andrej-babis/" TargetMode="External"/><Relationship Id="rId5" Type="http://schemas.openxmlformats.org/officeDocument/2006/relationships/hyperlink" Target="https://www.investigace.cz/pandora-papers-casto-kladene-dotazy/" TargetMode="External"/><Relationship Id="rId6" Type="http://schemas.openxmlformats.org/officeDocument/2006/relationships/hyperlink" Target="https://www.investigace.cz/pandora-papers-andrej-babis-podnikani/" TargetMode="External"/><Relationship Id="rId7" Type="http://schemas.openxmlformats.org/officeDocument/2006/relationships/hyperlink" Target="https://www.investigace.cz/grupo-america-2-den-s-narkobaronem-za-mrizemi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hned.cz/c3-60435830-000000_d-60435830-cesky-filmovy-vkus-milujeme-dokumenty-a-skandinavii-nebavi-nas-psychologie-a-vychodni-blok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orldathletics.org/records/toplists/sprints/100-metres/outdoor/men/senior/2020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tri-roky-modernizace-d1-kde-to-nejvic-drnca-_201511300600_pkoci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arlamentnilisty.cz/arena/monitor/V-Ceskem-rozhlasu-prepocitali-demonstranty-z-Vaclavaku-Nebylo-jich-30-tisic-ale-8300-A-Safr-se-neudrzel-Je-mi-z-vas-na-bliti-487560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dear-data.com/theproject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nformationisbeautiful.net/visualizations/colours-in-cultures/" TargetMode="Externa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enius.com/Glen-campbell-by-the-time-i-get-to-phoenix-lyrics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tatnisprava.cz/rstsp/ciselniky.nsf/druhy_uradu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ata.gov.cz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f5fb8fa0dc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f5fb8fa0d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5fb8fa0dc_0_26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5fb8fa0dc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5fb8fa0dc_0_26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5fb8fa0dc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https://csvconf.com/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5fb8fa0dc_0_9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5fb8fa0d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5fb8fa0dc_0_1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5fb8fa0d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firma </a:t>
            </a:r>
            <a:r>
              <a:rPr lang="cs"/>
              <a:t>SynBiol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5fb8fa0dc_0_1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5fb8fa0dc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http://www.osbrneni.cz/jizni-centrum/komu-patri-jizni-centrum</a:t>
            </a:r>
            <a:r>
              <a:rPr lang="cs"/>
              <a:t> (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https://www.onemanbrnoblog.cz/kdo-vlastni-pozemky-pod-nadrazim</a:t>
            </a:r>
            <a:r>
              <a:rPr lang="cs"/>
              <a:t>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https://www.ikatastr.cz/</a:t>
            </a:r>
            <a:r>
              <a:rPr lang="cs"/>
              <a:t> + </a:t>
            </a:r>
            <a:r>
              <a:rPr lang="cs" u="sng">
                <a:solidFill>
                  <a:schemeClr val="hlink"/>
                </a:solidFill>
                <a:hlinkClick r:id="rId5"/>
              </a:rPr>
              <a:t>https://nahlizenidokn.cuzk.cz/</a:t>
            </a:r>
            <a:r>
              <a:rPr lang="cs"/>
              <a:t> </a:t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5fb8fa0dc_0_2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5fb8fa0dc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5fb8fa0dc_0_2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5fb8fa0dc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https://www.irozhlas.cz/zpravy-domov/agrofert-dotace-holding-zemedelstvi-puda_1711280600_jra</a:t>
            </a:r>
            <a:r>
              <a:rPr lang="c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ÚKOL!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5fb8fa0dc_0_2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5fb8fa0dc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https://www.otevrenaspolecnost.cz/pravo-na-informace/zadam-o-informace</a:t>
            </a:r>
            <a:r>
              <a:rPr lang="c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5fb8fa0dc_0_3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5fb8fa0dc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https://www.otevrenaspolecnost.cz/pravo-na-informace/zadam-o-informace</a:t>
            </a:r>
            <a:r>
              <a:rPr lang="cs">
                <a:solidFill>
                  <a:schemeClr val="dk1"/>
                </a:solidFill>
              </a:rPr>
              <a:t> (vzory!)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https://www.irozhlas.cz/zpravy-domov/ceske-drahy-pravo-ina-informace-cez_1904120907_cib</a:t>
            </a:r>
            <a:r>
              <a:rPr lang="c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https://www.facebook.com/hollan.matej/posts/3482289380738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https://www.irozhlas.cz/zpravy-domov/brno-prechody-doprava-zadost-informace_2010070658_jab</a:t>
            </a:r>
            <a:r>
              <a:rPr lang="c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https://www.irozhlas.cz/zpravy-domov/hrozi-cesku-polsky-scenar-a-pokuty-za-spinavy-vzduch-podivejte-se-na-mapu-kde-se_1802270600_jab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http://portal.chmi.cz/files/portal/docs/uoco/web_generator/actual_hour_data_CZ.html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5fb8fa0dc_0_2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5fb8fa0dc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f5fb8fa0dc_0_7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f5fb8fa0d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https://www.irozhlas.cz/zpravy-domov/uhli-transformace-moravskoslezsky-ustecky-karlovarsky-fond-spravedlive_2110040705_jab</a:t>
            </a:r>
            <a:r>
              <a:rPr lang="c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https://www.facebook.com/photo.php?fbid=10225105808567531&amp;set=p.10225105808567531&amp;type=3</a:t>
            </a:r>
            <a:r>
              <a:rPr lang="cs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https://www.investigace.cz/pandora-papers-v-hlavni-roli-andrej-babis/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https://www.investigace.cz/pandora-papers-casto-kladene-dotazy/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https://www.investigace.cz/pandora-papers-andrej-babis-podnikani/</a:t>
            </a:r>
            <a:r>
              <a:rPr lang="cs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7"/>
              </a:rPr>
              <a:t>https://www.investigace.cz/grupo-america-2-den-s-narkobaronem-za-mrizemi/</a:t>
            </a:r>
            <a:r>
              <a:rPr lang="cs"/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5fb8fa0dc_0_3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5fb8fa0dc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ČSFD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5fb8fa0dc_0_3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5fb8fa0dc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5fb8fa0dc_0_3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5fb8fa0dc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5fb8fa0dc_0_3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5fb8fa0dc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5fb8fa0dc_0_3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5fb8fa0dc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5fb8fa0dc_0_3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5fb8fa0dc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5fb8fa0dc_0_3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5fb8fa0dc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5fb8fa0dc_0_3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5fb8fa0dc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5fb8fa0dc_0_4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5fb8fa0dc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5fb8fa0dc_0_3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5fb8fa0dc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https://ihned.cz/c3-60435830-000000_d-60435830-cesky-filmovy-vkus-milujeme-dokumenty-a-skandinavii-nebavi-nas-psychologie-a-vychodni-blok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f5fb8fa0dc_0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f5fb8fa0d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5fb8fa0dc_0_4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5fb8fa0dc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https://www.worldathletics.org/records/toplists/sprints/100-metres/outdoor/men/senior/2020</a:t>
            </a:r>
            <a:r>
              <a:rPr lang="cs">
                <a:solidFill>
                  <a:schemeClr val="dk1"/>
                </a:solidFill>
              </a:rPr>
              <a:t> importhtml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5fb8fa0dc_0_4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5fb8fa0dc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https://www.irozhlas.cz/zpravy-domov/tri-roky-modernizace-d1-kde-to-nejvic-drnca-_201511300600_pkoci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fb8fa0dc_0_4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5fb8fa0dc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https://www.parlamentnilisty.cz/arena/monitor/V-Ceskem-rozhlasu-prepocitali-demonstranty-z-Vaclavaku-Nebylo-jich-30-tisic-ale-8300-A-Safr-se-neudrzel-Je-mi-z-vas-na-bliti-487560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5fb8fa0dc_0_3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5fb8fa0dc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http://www.dear-data.com/theproject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6f9d85c3f_0_2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6f9d85c3f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https://www.informationisbeautiful.net/visualizations/colours-in-cultures/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5fb8fa0dc_0_3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5fb8fa0d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5fb8fa0dc_0_4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5fb8fa0dc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5fb8fa0dc_0_4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f5fb8fa0dc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5fb8fa0dc_0_4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f5fb8fa0dc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5fb8fa0dc_0_4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f5fb8fa0dc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5fb8fa0dc_0_1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5fb8fa0d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1d9f6be79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1d9f6be7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Přibývá v lesích listnáčů? Jak rychle?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Jaké jsou nejčastější důvody pro hospitalizaci psychiatrických pacientů? Mění se počty v čase?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Jaké barvy aut se nejlépe prodávají? Mění se to v čase?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Jak se s očkováním snižuje pravděpodobnost hospitalizace nakažených covidem?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Jak roste a klesá cena fotbalisty s věkem? Je nějaký věk, kdy je (přestupově) nejdražší?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Jak rychle stárnou kandidáti KSČM ve volbách? Mění se to podle typu voleb? Ubývá jich?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Jak běžný je u aut z bazaru stočený tachometr? Dá se odhadnout, o kolik?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Jaká je úspěšnost studentů u maturity a přijímaček na VŠ podle kraje a typu školy?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- Jak se mění sebevražednost? Mění se příčiny a způsoby vykonání sebevraždy?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- Jaké zbraně a do jakých zemí Česko dodalo v posledních x letech?    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5fb8fa0dc_0_4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5fb8fa0dc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https://genius.com/Glen-campbell-by-the-time-i-get-to-phoenix-lyrics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5fb8fa0dc_0_1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f5fb8fa0d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https://www.statnisprava.cz/rstsp/ciselniky.nsf/druhy_uradu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5fb8fa0dc_0_1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f5fb8fa0d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fb8fa0dc_0_1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5fb8fa0d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5fb8fa0dc_0_1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5fb8fa0d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https://data.gov.cz/</a:t>
            </a:r>
            <a:endParaRPr sz="1050" u="sng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ÚKOL!</a:t>
            </a:r>
            <a:endParaRPr sz="1050" u="sng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marR="203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B1421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5fb8fa0dc_0_2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5fb8fa0d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csfd.cz/film/231769-ty-ktery-zijes/prehled/" TargetMode="External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/>
          <p:nvPr/>
        </p:nvSpPr>
        <p:spPr>
          <a:xfrm>
            <a:off x="261200" y="1513725"/>
            <a:ext cx="8609400" cy="8847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5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ZDROJE DAT</a:t>
            </a:r>
            <a:endParaRPr b="1" sz="5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28600" y="1208925"/>
            <a:ext cx="8571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POZN. POD ČAROU: FORMÁTY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CSV × XLS(X) × PDF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228600" y="1208925"/>
            <a:ext cx="8571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POZN. POD ČAROU: FORMÁTY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CSV × XLS(X) × PDF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0" l="0" r="734" t="0"/>
          <a:stretch/>
        </p:blipFill>
        <p:spPr>
          <a:xfrm>
            <a:off x="500100" y="2877525"/>
            <a:ext cx="8084399" cy="19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REGISTRY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REGISTRY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ARES, j</a:t>
            </a: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ustice.cz,</a:t>
            </a: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VOR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REGISTRY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ARES, justice.cz, VOR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katastr nemovitostí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REGISTRY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ARES, justice.cz, VOR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katastr nemovitostí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533400" y="34949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hlídač státu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REGISTRY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ARES, justice.cz, VOR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katastr nemovitostí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533400" y="34949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hlídač státu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533400" y="41807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 vše je registr, občas i otevřený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NEVEŘEJNÁ 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NEVEŘEJNÁ 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UTF </a:t>
            </a: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106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NEDATA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990600" y="2732925"/>
            <a:ext cx="7027800" cy="2107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pardon, nestihl jsem, vrátíme se k tomu později</a:t>
            </a:r>
            <a:endParaRPr b="1" sz="4000">
              <a:solidFill>
                <a:srgbClr val="E0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E0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/>
          <p:nvPr/>
        </p:nvSpPr>
        <p:spPr>
          <a:xfrm>
            <a:off x="228600" y="1467675"/>
            <a:ext cx="4744200" cy="10437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5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MÁŠ NA MÍŇ!</a:t>
            </a:r>
            <a:endParaRPr b="1" sz="5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NEDATA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líná huba, informatikovo neštěstí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NEDATA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líná huba, informatikovo neštěstí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scrapování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575" y="0"/>
            <a:ext cx="498685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438" y="0"/>
            <a:ext cx="40891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188" y="0"/>
            <a:ext cx="412162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500" y="0"/>
            <a:ext cx="68450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930" y="0"/>
            <a:ext cx="68190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phy.gif"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649" y="0"/>
            <a:ext cx="52306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/>
        </p:nvSpPr>
        <p:spPr>
          <a:xfrm>
            <a:off x="3048000" y="323725"/>
            <a:ext cx="2517000" cy="4057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?</a:t>
            </a:r>
            <a:endParaRPr b="1" sz="30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ČSFD - průměrné hodnocení podle roku" id="216" name="Google Shape;216;p36" title="ČSFD - průměrné hodnocení podle rok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00" y="120650"/>
            <a:ext cx="8382000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NEDATA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líná huba, informatikovo neštěstí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scrapování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NEDATA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líná huba, informatikovo neštěstí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scrapování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533400" y="34949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create!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3581_170512-160234_pek (1).jpg"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zualizace_Krivanek.jpg" id="244" name="Google Shape;24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113" y="103712"/>
            <a:ext cx="7121779" cy="493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76_colours_in_culture.png" id="249" name="Google Shape;24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222" y="0"/>
            <a:ext cx="74075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2"/>
          <p:cNvSpPr txBox="1"/>
          <p:nvPr/>
        </p:nvSpPr>
        <p:spPr>
          <a:xfrm>
            <a:off x="2875950" y="918000"/>
            <a:ext cx="3392100" cy="2980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0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DÚ</a:t>
            </a:r>
            <a:endParaRPr b="1" sz="20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3"/>
          <p:cNvSpPr txBox="1"/>
          <p:nvPr/>
        </p:nvSpPr>
        <p:spPr>
          <a:xfrm>
            <a:off x="228600" y="1208925"/>
            <a:ext cx="48948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OTÁZKA? DATA!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4"/>
          <p:cNvSpPr txBox="1"/>
          <p:nvPr/>
        </p:nvSpPr>
        <p:spPr>
          <a:xfrm>
            <a:off x="228600" y="12089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OTÁZKA? DATA!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8" name="Google Shape;268;p44"/>
          <p:cNvSpPr txBox="1"/>
          <p:nvPr/>
        </p:nvSpPr>
        <p:spPr>
          <a:xfrm>
            <a:off x="228600" y="20471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PO SKUPINÁCH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 txBox="1"/>
          <p:nvPr/>
        </p:nvSpPr>
        <p:spPr>
          <a:xfrm>
            <a:off x="228600" y="12089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OTÁZKA? DATA!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5" name="Google Shape;275;p45"/>
          <p:cNvSpPr txBox="1"/>
          <p:nvPr/>
        </p:nvSpPr>
        <p:spPr>
          <a:xfrm>
            <a:off x="228600" y="20471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PO SKUPINÁCH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6" name="Google Shape;276;p45"/>
          <p:cNvSpPr txBox="1"/>
          <p:nvPr/>
        </p:nvSpPr>
        <p:spPr>
          <a:xfrm>
            <a:off x="228600" y="28853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 ISu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6"/>
          <p:cNvSpPr txBox="1"/>
          <p:nvPr/>
        </p:nvSpPr>
        <p:spPr>
          <a:xfrm>
            <a:off x="228600" y="12089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OTÁZKA? DATA!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228600" y="20471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PO SKUPINÁCH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4" name="Google Shape;284;p46"/>
          <p:cNvSpPr txBox="1"/>
          <p:nvPr/>
        </p:nvSpPr>
        <p:spPr>
          <a:xfrm>
            <a:off x="228600" y="28853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 ISu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5" name="Google Shape;285;p46"/>
          <p:cNvSpPr txBox="1"/>
          <p:nvPr/>
        </p:nvSpPr>
        <p:spPr>
          <a:xfrm>
            <a:off x="228600" y="37235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 PŘÍŠTÍ HODINY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/>
          <p:nvPr/>
        </p:nvSpPr>
        <p:spPr>
          <a:xfrm>
            <a:off x="228600" y="1208925"/>
            <a:ext cx="68034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VEŘEJNĚ DOSTUPNÁ 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7"/>
          <p:cNvSpPr txBox="1"/>
          <p:nvPr/>
        </p:nvSpPr>
        <p:spPr>
          <a:xfrm>
            <a:off x="228600" y="12089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OTÁZKA? DATA!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2" name="Google Shape;292;p47"/>
          <p:cNvSpPr txBox="1"/>
          <p:nvPr/>
        </p:nvSpPr>
        <p:spPr>
          <a:xfrm>
            <a:off x="228600" y="20471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PO SKUPINÁCH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3" name="Google Shape;293;p47"/>
          <p:cNvSpPr txBox="1"/>
          <p:nvPr/>
        </p:nvSpPr>
        <p:spPr>
          <a:xfrm>
            <a:off x="228600" y="28853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 ISu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4" name="Google Shape;294;p47"/>
          <p:cNvSpPr txBox="1"/>
          <p:nvPr/>
        </p:nvSpPr>
        <p:spPr>
          <a:xfrm>
            <a:off x="228600" y="3723525"/>
            <a:ext cx="5418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DO PŘÍŠTÍ HODINY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5" name="Google Shape;295;p47"/>
          <p:cNvSpPr txBox="1"/>
          <p:nvPr/>
        </p:nvSpPr>
        <p:spPr>
          <a:xfrm>
            <a:off x="1429700" y="709125"/>
            <a:ext cx="7027800" cy="39849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příklady témat v poznámkách k slajdu, ale budu rád, když si vymyslíte vlastní k tématům, co vás zajímají.</a:t>
            </a:r>
            <a:endParaRPr b="1" sz="4000">
              <a:solidFill>
                <a:srgbClr val="E0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E0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8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8"/>
          <p:cNvSpPr txBox="1"/>
          <p:nvPr/>
        </p:nvSpPr>
        <p:spPr>
          <a:xfrm>
            <a:off x="502025" y="1493500"/>
            <a:ext cx="2219700" cy="1024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5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BONUS</a:t>
            </a:r>
            <a:endParaRPr b="1" sz="5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/>
          <p:nvPr/>
        </p:nvSpPr>
        <p:spPr>
          <a:xfrm>
            <a:off x="228600" y="1208925"/>
            <a:ext cx="68034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VEŘEJNĚ DOSTUPNÁ 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 všechno je úřad, najděte ho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28600" y="1208925"/>
            <a:ext cx="68034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VEŘEJNĚ DOSTUPNÁ 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 všechno je úřad, najděte ho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UTFG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28600" y="1208925"/>
            <a:ext cx="68034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VEŘEJNĚ DOSTUPNÁ 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 všechno je úřad, najděte ho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UTFG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33400" y="34949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28600" y="1208925"/>
            <a:ext cx="68034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VEŘEJNĚ DOSTUPNÁ DATA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33400" y="41807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(seznam otevřených datasetů)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33400" y="21233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 všechno je úřad, najděte ho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\F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33400" y="28091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UTFG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33400" y="3494925"/>
            <a:ext cx="8447700" cy="6093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28600" y="1208925"/>
            <a:ext cx="8571600" cy="769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POZN. POD ČAROU: FORMÁTY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