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Štěpán Žádník" userId="77def3c4-2779-4811-9106-8aa9386e0b8d" providerId="ADAL" clId="{899DBF1A-8E07-4490-94BB-C4F7DBAE3086}"/>
    <pc:docChg chg="custSel modSld">
      <pc:chgData name="Štěpán Žádník" userId="77def3c4-2779-4811-9106-8aa9386e0b8d" providerId="ADAL" clId="{899DBF1A-8E07-4490-94BB-C4F7DBAE3086}" dt="2021-11-10T01:43:51.538" v="43" actId="478"/>
      <pc:docMkLst>
        <pc:docMk/>
      </pc:docMkLst>
      <pc:sldChg chg="delSp mod">
        <pc:chgData name="Štěpán Žádník" userId="77def3c4-2779-4811-9106-8aa9386e0b8d" providerId="ADAL" clId="{899DBF1A-8E07-4490-94BB-C4F7DBAE3086}" dt="2021-11-10T01:43:51.538" v="43" actId="478"/>
        <pc:sldMkLst>
          <pc:docMk/>
          <pc:sldMk cId="2324772003" sldId="256"/>
        </pc:sldMkLst>
        <pc:spChg chg="del">
          <ac:chgData name="Štěpán Žádník" userId="77def3c4-2779-4811-9106-8aa9386e0b8d" providerId="ADAL" clId="{899DBF1A-8E07-4490-94BB-C4F7DBAE3086}" dt="2021-11-10T01:43:51.538" v="43" actId="478"/>
          <ac:spMkLst>
            <pc:docMk/>
            <pc:sldMk cId="2324772003" sldId="256"/>
            <ac:spMk id="3" creationId="{9126B1CD-6AA2-470D-8E6F-0B98993B1105}"/>
          </ac:spMkLst>
        </pc:spChg>
      </pc:sldChg>
      <pc:sldChg chg="modSp mod">
        <pc:chgData name="Štěpán Žádník" userId="77def3c4-2779-4811-9106-8aa9386e0b8d" providerId="ADAL" clId="{899DBF1A-8E07-4490-94BB-C4F7DBAE3086}" dt="2021-11-10T01:43:04.892" v="42" actId="20577"/>
        <pc:sldMkLst>
          <pc:docMk/>
          <pc:sldMk cId="3475505343" sldId="269"/>
        </pc:sldMkLst>
        <pc:spChg chg="mod">
          <ac:chgData name="Štěpán Žádník" userId="77def3c4-2779-4811-9106-8aa9386e0b8d" providerId="ADAL" clId="{899DBF1A-8E07-4490-94BB-C4F7DBAE3086}" dt="2021-11-10T01:43:04.892" v="42" actId="20577"/>
          <ac:spMkLst>
            <pc:docMk/>
            <pc:sldMk cId="3475505343" sldId="269"/>
            <ac:spMk id="3" creationId="{A6A8B2E1-6830-4272-A944-A797C801E38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6E8EF5-2438-440B-A54C-19ED0AA56D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6CAE39D-EBD1-4B17-B8E6-2E4F0A4005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A07C9EE-8882-4A50-9DD3-B92DB7216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B1146-BF6F-41CF-AE17-41C791A6D030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831ECBB-588B-437F-9F37-9318D9BA2A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D6B0578-A0A1-42F9-817F-05EC6D29C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01A2B-0283-44C3-9AF1-33A0074B49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1458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5EDB3A-BC84-4FA0-8967-0FA3E2450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B18BA0A-253E-4B06-9498-07729671F5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A00C1F0-A11F-419F-8939-8834063E7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B1146-BF6F-41CF-AE17-41C791A6D030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E581B6-1460-4AC7-9D02-5D2CC48E1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C8C71B1-1E01-446D-BA12-14A15E6094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01A2B-0283-44C3-9AF1-33A0074B49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3704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DD6C7C3-BA3C-46D6-90EE-DC2ED33629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CB3BD17A-50BB-4B4D-89F9-FF8104D1AD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2EC3E3-0201-4337-AAE7-699FF4B0A9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B1146-BF6F-41CF-AE17-41C791A6D030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5A58F8B-B92D-4389-9B9C-BE21FA12A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7B663C6-22D7-4A69-8CD2-DBB45290F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01A2B-0283-44C3-9AF1-33A0074B49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2320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F6421D-C7B8-48C9-AEBF-A897B6EFF7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2BAF4C8-2BA3-41C0-A529-0EA43DD93C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0EC00B3-2E87-4528-9586-13A8DC5A59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B1146-BF6F-41CF-AE17-41C791A6D030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BCE79F2-6C7A-4E44-BE67-A476BAC6E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C2F5F88-284A-4CA0-AC62-F57829B6B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01A2B-0283-44C3-9AF1-33A0074B49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5892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376CEB-87AB-4F23-BB47-FEB06A872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BAB99A86-908A-4A3F-BAA0-F035F6C139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0C04C0-FD03-482F-94E4-0B9C4A8EC3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B1146-BF6F-41CF-AE17-41C791A6D030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DC206F7-7D05-4F09-A069-51037B970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A6D23BD-EA51-4C6B-BC9B-48D12B677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01A2B-0283-44C3-9AF1-33A0074B49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5596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C5A7E4-E289-4417-930A-0A294B735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9956A6-4189-4D96-A159-1FF26FA5BA1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B7AB8CC5-0319-4DAE-8339-18F6086FD5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52C8095-72A2-45C3-AD07-9759FCCD5A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B1146-BF6F-41CF-AE17-41C791A6D030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283AC3F-C565-43A3-B76D-1079605E1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F5878F5-8E4B-4783-8554-687B32DA83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01A2B-0283-44C3-9AF1-33A0074B49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8773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4AECC3-CFEB-4546-BF4F-3CA08392A3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BEF85F0-9E20-48C3-9A57-4EFC1E2A5E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DDA70CA9-197A-4CD1-A648-DD94926B72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691A19C-ED04-4924-8BEE-F9C2AD45F7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17F7CB5-CBCD-410F-8628-60020996D3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DCD433B-3CC7-4A88-9883-655CE6B9D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B1146-BF6F-41CF-AE17-41C791A6D030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D751375-FF8E-4139-B2FA-C2822C47AD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20DE1F9B-1197-4E81-947F-5B2F3BD438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01A2B-0283-44C3-9AF1-33A0074B49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95318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25060A-20EB-432C-ADE0-ADAD29124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60074F4F-3532-436A-85F3-BD9E73DF4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B1146-BF6F-41CF-AE17-41C791A6D030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BD3BB931-F79D-401F-8D28-44567AE85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4AE63F3F-9D3B-47BF-80FD-14445D341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01A2B-0283-44C3-9AF1-33A0074B49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0488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CB34E54B-A4E5-4466-B8FE-D082CA1618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B1146-BF6F-41CF-AE17-41C791A6D030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A7951B1-FB82-4877-8518-B69FFB0EE6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69CF85D-775E-4727-8F98-57177D0E4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01A2B-0283-44C3-9AF1-33A0074B49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3834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E65729-18BD-4438-8DAE-CFA9524E52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1DAC32D-85D4-4BC4-A540-C82467188B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E68F874-5C4A-4F3C-9BBB-4FF5C4554D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1CAB737-5D36-46BB-9106-357EF5021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B1146-BF6F-41CF-AE17-41C791A6D030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7151394-8097-48A9-A621-861B4BF37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F8D2744-CB75-4CFF-B6FA-85116101A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01A2B-0283-44C3-9AF1-33A0074B49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38536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BDA59E-D439-47FF-B205-39DA402FB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4E9C6993-A078-4F46-B2C0-31CA2AB63A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E1B3A180-F44F-42C3-85D8-818897FDC8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BFBF572-E8B4-40C4-8B32-F98FF7A8D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B1146-BF6F-41CF-AE17-41C791A6D030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A941D51-6245-4C40-B3EC-892454674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423CB62-83C8-4087-BAFA-0A3B5DBCE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501A2B-0283-44C3-9AF1-33A0074B49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4601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D62C87C5-834B-4CE2-8BDD-C9C3D7F33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C299AEA-A7E4-4939-BEF3-162562F84F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1D4EC62-61CC-4AE4-89F3-057D78B41C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B1146-BF6F-41CF-AE17-41C791A6D030}" type="datetimeFigureOut">
              <a:rPr lang="cs-CZ" smtClean="0"/>
              <a:t>10.11.2021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D4AEE9B-A6C7-42F7-862E-B74D8F9D6C3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31A9C0-11A4-489D-8E36-AF90E8BD9A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501A2B-0283-44C3-9AF1-33A0074B49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3973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ebscraper.io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FF0FB7-65F3-42A8-9143-3C0F8D0DEE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Analýza dat II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4772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14F530-B6E9-4F8E-A36F-62CC7D828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Datové typy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EBCA7E2-7B1C-49F9-95AA-C06DE16BAD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Součást MS Excel</a:t>
            </a:r>
          </a:p>
          <a:p>
            <a:r>
              <a:rPr lang="cs-CZ" dirty="0"/>
              <a:t>Cesta: Data-&gt;datové typy</a:t>
            </a:r>
          </a:p>
          <a:p>
            <a:r>
              <a:rPr lang="cs-CZ" dirty="0"/>
              <a:t>Doplňující informace k vybraným heslům (zvířata, místa, akcie, apod.)</a:t>
            </a:r>
          </a:p>
          <a:p>
            <a:pPr lvl="1"/>
            <a:r>
              <a:rPr lang="cs-CZ" dirty="0"/>
              <a:t>Hesla potřeba vepsat do buněk, poté přiřadit datový typ</a:t>
            </a:r>
          </a:p>
          <a:p>
            <a:pPr lvl="1"/>
            <a:r>
              <a:rPr lang="cs-CZ" dirty="0"/>
              <a:t>Po najetí myší se objeví nabídka </a:t>
            </a:r>
            <a:r>
              <a:rPr lang="cs-CZ" i="1" dirty="0"/>
              <a:t>Vložit data</a:t>
            </a:r>
          </a:p>
          <a:p>
            <a:r>
              <a:rPr lang="cs-CZ" dirty="0"/>
              <a:t>Spíše anglicky</a:t>
            </a:r>
          </a:p>
          <a:p>
            <a:r>
              <a:rPr lang="cs-CZ" dirty="0"/>
              <a:t>Syntaxe podobná funkcím (lze kopírovat)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16705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B9D26B-94B7-456A-BBF4-AB4E24714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Web </a:t>
            </a:r>
            <a:r>
              <a:rPr lang="cs-CZ" dirty="0" err="1"/>
              <a:t>Scraping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636C05-7BBC-4687-AD3C-6B2CF4BFD5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Když si data jdete vzít</a:t>
            </a:r>
          </a:p>
          <a:p>
            <a:r>
              <a:rPr lang="cs-CZ" dirty="0"/>
              <a:t>Etika?</a:t>
            </a:r>
          </a:p>
          <a:p>
            <a:pPr lvl="1"/>
            <a:r>
              <a:rPr lang="cs-CZ" dirty="0"/>
              <a:t>veřejné informace</a:t>
            </a:r>
          </a:p>
          <a:p>
            <a:pPr lvl="1"/>
            <a:r>
              <a:rPr lang="cs-CZ" dirty="0"/>
              <a:t>zatížení serveru</a:t>
            </a:r>
          </a:p>
          <a:p>
            <a:r>
              <a:rPr lang="cs-CZ" dirty="0"/>
              <a:t>Programovací jazyky (například Python, R)</a:t>
            </a:r>
          </a:p>
          <a:p>
            <a:r>
              <a:rPr lang="cs-CZ" dirty="0"/>
              <a:t>Simulace procházení celými weby</a:t>
            </a:r>
          </a:p>
          <a:p>
            <a:r>
              <a:rPr lang="cs-CZ" dirty="0"/>
              <a:t>Uživatelské alternativy (většinou placené)</a:t>
            </a:r>
          </a:p>
          <a:p>
            <a:pPr lvl="1"/>
            <a:r>
              <a:rPr lang="cs-CZ" dirty="0"/>
              <a:t>např. zdarma doplněk prohlížeče </a:t>
            </a:r>
            <a:r>
              <a:rPr lang="cs-CZ" dirty="0">
                <a:hlinkClick r:id="rId2"/>
              </a:rPr>
              <a:t>www.webscraper.io</a:t>
            </a:r>
            <a:endParaRPr lang="cs-CZ" dirty="0"/>
          </a:p>
          <a:p>
            <a:r>
              <a:rPr lang="cs-CZ" dirty="0"/>
              <a:t>Struktura HTML, </a:t>
            </a:r>
            <a:r>
              <a:rPr lang="cs-CZ" dirty="0" err="1"/>
              <a:t>classes</a:t>
            </a:r>
            <a:r>
              <a:rPr lang="cs-CZ" dirty="0"/>
              <a:t>, </a:t>
            </a:r>
            <a:r>
              <a:rPr lang="cs-CZ" dirty="0" err="1"/>
              <a:t>ids</a:t>
            </a:r>
            <a:r>
              <a:rPr lang="cs-CZ" dirty="0"/>
              <a:t>, </a:t>
            </a:r>
            <a:r>
              <a:rPr lang="cs-CZ" dirty="0" err="1"/>
              <a:t>XPath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566453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9434B8-50D0-4AB2-BBAE-1D657B2DBA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Domácí úkol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A8B2E1-6830-4272-A944-A797C801E3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Načtěte online externí data (možnost aktualizace)</a:t>
            </a:r>
          </a:p>
          <a:p>
            <a:r>
              <a:rPr lang="cs-CZ" dirty="0"/>
              <a:t>Vizualizujte data pomocí podmíněného formátování za využití vzorce, aby se měnil formát celého řádku</a:t>
            </a:r>
          </a:p>
          <a:p>
            <a:r>
              <a:rPr lang="cs-CZ" dirty="0"/>
              <a:t>Vytvořte na základě dat smysluplný graf</a:t>
            </a:r>
          </a:p>
          <a:p>
            <a:pPr lvl="1"/>
            <a:r>
              <a:rPr lang="cs-CZ" dirty="0"/>
              <a:t>zvolte vhodně typ, popisky, měřítko</a:t>
            </a:r>
          </a:p>
          <a:p>
            <a:endParaRPr lang="cs-CZ" dirty="0"/>
          </a:p>
          <a:p>
            <a:r>
              <a:rPr lang="cs-CZ" dirty="0"/>
              <a:t>Odevzdejte do 16. listopadu 2021</a:t>
            </a:r>
          </a:p>
        </p:txBody>
      </p:sp>
    </p:spTree>
    <p:extLst>
      <p:ext uri="{BB962C8B-B14F-4D97-AF65-F5344CB8AC3E}">
        <p14:creationId xmlns:p14="http://schemas.microsoft.com/office/powerpoint/2010/main" val="34755053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198E89-D5B1-44E7-94DB-69D37685F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Číselné formáty v Excelu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9DBB94-C16E-491E-89B3-81F8D9D57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Obecné – výchozí formát; program může datový typ odhadnout</a:t>
            </a:r>
          </a:p>
          <a:p>
            <a:r>
              <a:rPr lang="cs-CZ" dirty="0"/>
              <a:t>Text – obsah buňky se zobrazí přesně tak, jak jste jej zapsali</a:t>
            </a:r>
          </a:p>
          <a:p>
            <a:r>
              <a:rPr lang="cs-CZ" dirty="0"/>
              <a:t>Číslo (a další formáty) – program chápe obsah jako číselnou hodnotu; můžete ale upravit způsob zobrazení</a:t>
            </a:r>
          </a:p>
          <a:p>
            <a:r>
              <a:rPr lang="cs-CZ" dirty="0"/>
              <a:t>Datum/čas – i to jsou formáty typu čísla</a:t>
            </a:r>
          </a:p>
          <a:p>
            <a:endParaRPr lang="cs-CZ" dirty="0"/>
          </a:p>
          <a:p>
            <a:r>
              <a:rPr lang="cs-CZ" dirty="0"/>
              <a:t>Správné nastavení -&gt; možnost práce s daty</a:t>
            </a:r>
          </a:p>
          <a:p>
            <a:r>
              <a:rPr lang="cs-CZ" dirty="0"/>
              <a:t>Cesta: Domů-&gt;číslo / Domů-&gt;číslo-&gt;formát-&gt;formát buněk /</a:t>
            </a:r>
            <a:br>
              <a:rPr lang="cs-CZ" dirty="0"/>
            </a:br>
            <a:r>
              <a:rPr lang="cs-CZ" dirty="0"/>
              <a:t>Pravá myš-&gt;formát buněk</a:t>
            </a:r>
          </a:p>
        </p:txBody>
      </p:sp>
    </p:spTree>
    <p:extLst>
      <p:ext uri="{BB962C8B-B14F-4D97-AF65-F5344CB8AC3E}">
        <p14:creationId xmlns:p14="http://schemas.microsoft.com/office/powerpoint/2010/main" val="3128302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198E89-D5B1-44E7-94DB-69D37685F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9DBB94-C16E-491E-89B3-81F8D9D57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Zápis pomocí </a:t>
            </a:r>
            <a:r>
              <a:rPr lang="cs-CZ" b="1" dirty="0"/>
              <a:t>=</a:t>
            </a:r>
            <a:r>
              <a:rPr lang="cs-CZ" dirty="0"/>
              <a:t> na začátku obsahu buňky</a:t>
            </a:r>
          </a:p>
          <a:p>
            <a:r>
              <a:rPr lang="cs-CZ" dirty="0"/>
              <a:t>Základní matematické operace pomocí + - * /</a:t>
            </a:r>
          </a:p>
          <a:p>
            <a:r>
              <a:rPr lang="cs-CZ" dirty="0"/>
              <a:t>Spojovací textových řetězců pomocí &amp;</a:t>
            </a:r>
          </a:p>
          <a:p>
            <a:r>
              <a:rPr lang="cs-CZ" dirty="0"/>
              <a:t>Složitější operace pomocí nabídky </a:t>
            </a:r>
            <a:r>
              <a:rPr lang="cs-CZ" i="1" dirty="0" err="1"/>
              <a:t>f</a:t>
            </a:r>
            <a:r>
              <a:rPr lang="cs-CZ" i="1" baseline="-25000" dirty="0" err="1"/>
              <a:t>x</a:t>
            </a:r>
            <a:r>
              <a:rPr lang="cs-CZ" dirty="0"/>
              <a:t> vedle řádku vzorců</a:t>
            </a:r>
            <a:endParaRPr lang="cs-CZ" i="1" baseline="-25000" dirty="0"/>
          </a:p>
          <a:p>
            <a:r>
              <a:rPr lang="cs-CZ" dirty="0"/>
              <a:t>Odkazy A1 vs. R1C1 (Cesta: Soubor-&gt;možnosti-&gt;vzorce-&gt;práce se vzorci-&gt;styl odkazu R1C1)</a:t>
            </a:r>
          </a:p>
          <a:p>
            <a:r>
              <a:rPr lang="cs-CZ" dirty="0"/>
              <a:t>Kopírování vzorců dodržuje relativní pozici buněk</a:t>
            </a:r>
          </a:p>
          <a:p>
            <a:r>
              <a:rPr lang="cs-CZ" dirty="0"/>
              <a:t>Možnost fixace odkazů pomocí $ (přepínač F4)</a:t>
            </a:r>
          </a:p>
          <a:p>
            <a:r>
              <a:rPr lang="cs-CZ" dirty="0"/>
              <a:t>Při zapnutém filtru možnost odkazovat na celý sloupec [sloupec], případně psát vzorec pro celý sloupec aktualizovaný podle řádků [@sloupec] (ekvivalent zkopírovaného vzorce ze řádku do celého sloupce)</a:t>
            </a:r>
          </a:p>
        </p:txBody>
      </p:sp>
    </p:spTree>
    <p:extLst>
      <p:ext uri="{BB962C8B-B14F-4D97-AF65-F5344CB8AC3E}">
        <p14:creationId xmlns:p14="http://schemas.microsoft.com/office/powerpoint/2010/main" val="1257827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198E89-D5B1-44E7-94DB-69D37685F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Funkce: příklady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9DBB94-C16E-491E-89B3-81F8D9D57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Načtěte datové soubory psrk.csv a psvolkr.csv ze studijních materiálů</a:t>
            </a:r>
          </a:p>
          <a:p>
            <a:r>
              <a:rPr lang="cs-CZ" dirty="0"/>
              <a:t>Funkce SUMA (sčítá hodnoty v dané oblasti)</a:t>
            </a:r>
          </a:p>
          <a:p>
            <a:pPr lvl="1"/>
            <a:r>
              <a:rPr lang="cs-CZ" dirty="0">
                <a:solidFill>
                  <a:schemeClr val="accent2"/>
                </a:solidFill>
              </a:rPr>
              <a:t>=SUMA(</a:t>
            </a:r>
            <a:r>
              <a:rPr lang="cs-CZ" dirty="0" err="1">
                <a:solidFill>
                  <a:schemeClr val="accent2"/>
                </a:solidFill>
              </a:rPr>
              <a:t>psrk</a:t>
            </a:r>
            <a:r>
              <a:rPr lang="cs-CZ" dirty="0">
                <a:solidFill>
                  <a:schemeClr val="accent2"/>
                </a:solidFill>
              </a:rPr>
              <a:t>[POCHLASU])</a:t>
            </a:r>
            <a:r>
              <a:rPr lang="cs-CZ" dirty="0"/>
              <a:t> / </a:t>
            </a:r>
            <a:r>
              <a:rPr lang="cs-CZ" dirty="0">
                <a:solidFill>
                  <a:schemeClr val="accent2"/>
                </a:solidFill>
              </a:rPr>
              <a:t>=SUMA(psrk!P2:P5263) </a:t>
            </a:r>
            <a:r>
              <a:rPr lang="cs-CZ" dirty="0"/>
              <a:t>– zápisy jsou ekvivalentní; funkce vrátí počet preferenčních hlasů udělených ve volbách do PS PČR v roce 2021</a:t>
            </a:r>
          </a:p>
          <a:p>
            <a:r>
              <a:rPr lang="cs-CZ" dirty="0"/>
              <a:t>Funkce SUMIF (sčítá hodnoty v dané oblasti, pokud buňky splňují zadané kritérium; kritérium se v tomto případě ověřuje v jiné oblasti, než je oblast hodnot)</a:t>
            </a:r>
          </a:p>
          <a:p>
            <a:pPr lvl="1"/>
            <a:r>
              <a:rPr lang="cs-CZ" dirty="0">
                <a:solidFill>
                  <a:schemeClr val="accent2"/>
                </a:solidFill>
              </a:rPr>
              <a:t>=SUMIF(</a:t>
            </a:r>
            <a:r>
              <a:rPr lang="cs-CZ" dirty="0" err="1">
                <a:solidFill>
                  <a:schemeClr val="accent2"/>
                </a:solidFill>
              </a:rPr>
              <a:t>psrk</a:t>
            </a:r>
            <a:r>
              <a:rPr lang="cs-CZ" dirty="0">
                <a:solidFill>
                  <a:schemeClr val="accent2"/>
                </a:solidFill>
              </a:rPr>
              <a:t>[MANDAT];"A";</a:t>
            </a:r>
            <a:r>
              <a:rPr lang="cs-CZ" dirty="0" err="1">
                <a:solidFill>
                  <a:schemeClr val="accent2"/>
                </a:solidFill>
              </a:rPr>
              <a:t>psrk</a:t>
            </a:r>
            <a:r>
              <a:rPr lang="cs-CZ" dirty="0">
                <a:solidFill>
                  <a:schemeClr val="accent2"/>
                </a:solidFill>
              </a:rPr>
              <a:t>[POCHLASU]) </a:t>
            </a:r>
            <a:r>
              <a:rPr lang="cs-CZ" dirty="0"/>
              <a:t>– vrátí počet preferenčních hlasů udělených zvoleným poslancům</a:t>
            </a:r>
          </a:p>
        </p:txBody>
      </p:sp>
    </p:spTree>
    <p:extLst>
      <p:ext uri="{BB962C8B-B14F-4D97-AF65-F5344CB8AC3E}">
        <p14:creationId xmlns:p14="http://schemas.microsoft.com/office/powerpoint/2010/main" val="35891739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198E89-D5B1-44E7-94DB-69D37685F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Funkce: příklady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9DBB94-C16E-491E-89B3-81F8D9D57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Funkce KDYŽ (ověří splnění podmínky a vrátí buď hodnotu PRAVDA, nebo NEPRAVDA)</a:t>
            </a:r>
          </a:p>
          <a:p>
            <a:pPr lvl="1"/>
            <a:r>
              <a:rPr lang="cs-CZ" dirty="0">
                <a:solidFill>
                  <a:schemeClr val="accent2"/>
                </a:solidFill>
              </a:rPr>
              <a:t>=KDYŽ([@MANDAT]="A";KDYŽ([@PORADIMAND]&gt;[@PORCISLO];"SKOKAN";"POSLANEC");"KANDIDÁT") </a:t>
            </a:r>
            <a:r>
              <a:rPr lang="cs-CZ" dirty="0"/>
              <a:t>– do nového sloupce doplníte tímto vzorcem status politiků a političek podle toho, jak uspěli ve volbách; skokani jsou ti, kteří získali mandát a zároveň se díky preferenčním hlasům posunuli na kandidátce vzhůru (omlouvám se za generické maskulinum)</a:t>
            </a:r>
          </a:p>
          <a:p>
            <a:r>
              <a:rPr lang="cs-CZ" dirty="0"/>
              <a:t>Funkce INDEX (vrátí hodnotu v řádku a sloupci v dané oblasti)</a:t>
            </a:r>
          </a:p>
          <a:p>
            <a:pPr lvl="1"/>
            <a:r>
              <a:rPr lang="cs-CZ" dirty="0">
                <a:solidFill>
                  <a:schemeClr val="accent2"/>
                </a:solidFill>
              </a:rPr>
              <a:t>=INDEX(</a:t>
            </a:r>
            <a:r>
              <a:rPr lang="cs-CZ" dirty="0" err="1">
                <a:solidFill>
                  <a:schemeClr val="accent2"/>
                </a:solidFill>
              </a:rPr>
              <a:t>psvolkr</a:t>
            </a:r>
            <a:r>
              <a:rPr lang="cs-CZ" dirty="0">
                <a:solidFill>
                  <a:schemeClr val="accent2"/>
                </a:solidFill>
              </a:rPr>
              <a:t>[#Vše];[@VOLKRAJ]+1;2) </a:t>
            </a:r>
            <a:r>
              <a:rPr lang="cs-CZ" dirty="0"/>
              <a:t>– do nového sloupce doplníte tímto vzorcem názvy krajů na základě jejich číselného kódu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02276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198E89-D5B1-44E7-94DB-69D37685F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Podmíněné formátování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9DBB94-C16E-491E-89B3-81F8D9D57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Grafické zvýraznění dat v tabulce na základě hodnot</a:t>
            </a:r>
          </a:p>
          <a:p>
            <a:r>
              <a:rPr lang="cs-CZ" dirty="0"/>
              <a:t>Cesta: Domů-&gt;styly-&gt;podmíněné formátování</a:t>
            </a:r>
          </a:p>
          <a:p>
            <a:r>
              <a:rPr lang="cs-CZ" dirty="0"/>
              <a:t>Lze kombinovat</a:t>
            </a:r>
          </a:p>
          <a:p>
            <a:r>
              <a:rPr lang="cs-CZ" dirty="0"/>
              <a:t>U podmínění vzorcem možnost ovlivnit celý řádek</a:t>
            </a:r>
          </a:p>
          <a:p>
            <a:pPr lvl="1"/>
            <a:r>
              <a:rPr lang="cs-CZ" dirty="0"/>
              <a:t>oblast platnosti zapsaná bez souřadnic řádků</a:t>
            </a:r>
          </a:p>
          <a:p>
            <a:pPr lvl="1"/>
            <a:r>
              <a:rPr lang="cs-CZ" dirty="0"/>
              <a:t>zamykání buněk v podmínce pomocí $</a:t>
            </a:r>
          </a:p>
          <a:p>
            <a:r>
              <a:rPr lang="cs-CZ" dirty="0"/>
              <a:t>Logické operátory pro psaní podmínek A(vzorec) a NEBO(vzorec)</a:t>
            </a:r>
          </a:p>
          <a:p>
            <a:r>
              <a:rPr lang="cs-CZ" dirty="0"/>
              <a:t>Příklad</a:t>
            </a:r>
          </a:p>
          <a:p>
            <a:pPr lvl="1"/>
            <a:r>
              <a:rPr lang="cs-CZ" dirty="0"/>
              <a:t>vzorec: </a:t>
            </a:r>
            <a:r>
              <a:rPr lang="pt-BR" dirty="0">
                <a:solidFill>
                  <a:schemeClr val="accent2"/>
                </a:solidFill>
              </a:rPr>
              <a:t>=A($R2="A";$T2&gt;$D2)</a:t>
            </a:r>
            <a:r>
              <a:rPr lang="cs-CZ" dirty="0"/>
              <a:t>, oblast: </a:t>
            </a:r>
            <a:r>
              <a:rPr lang="cs-CZ" dirty="0">
                <a:solidFill>
                  <a:schemeClr val="accent2"/>
                </a:solidFill>
              </a:rPr>
              <a:t>=$2:$5263</a:t>
            </a:r>
          </a:p>
          <a:p>
            <a:pPr lvl="1"/>
            <a:r>
              <a:rPr lang="cs-CZ" dirty="0"/>
              <a:t>označuje řádky se skokany z předchozího příkladu (nepoužívá nově vzniklý sloupec)</a:t>
            </a:r>
          </a:p>
        </p:txBody>
      </p:sp>
    </p:spTree>
    <p:extLst>
      <p:ext uri="{BB962C8B-B14F-4D97-AF65-F5344CB8AC3E}">
        <p14:creationId xmlns:p14="http://schemas.microsoft.com/office/powerpoint/2010/main" val="16290676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198E89-D5B1-44E7-94DB-69D37685F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Grafy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9DBB94-C16E-491E-89B3-81F8D9D57C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/>
              <a:t>Minigrafy</a:t>
            </a:r>
            <a:endParaRPr lang="cs-CZ" dirty="0"/>
          </a:p>
          <a:p>
            <a:pPr lvl="1"/>
            <a:r>
              <a:rPr lang="cs-CZ" dirty="0"/>
              <a:t>Cesta: Vložení-&gt;</a:t>
            </a:r>
            <a:r>
              <a:rPr lang="cs-CZ" dirty="0" err="1"/>
              <a:t>minigrafy</a:t>
            </a:r>
            <a:endParaRPr lang="cs-CZ" dirty="0"/>
          </a:p>
          <a:p>
            <a:pPr lvl="1"/>
            <a:r>
              <a:rPr lang="cs-CZ" dirty="0"/>
              <a:t>Vejdou se do jedné buňky; nemnoho nastavení</a:t>
            </a:r>
          </a:p>
          <a:p>
            <a:r>
              <a:rPr lang="cs-CZ" dirty="0"/>
              <a:t>Kontingenční graf</a:t>
            </a:r>
          </a:p>
          <a:p>
            <a:pPr lvl="1"/>
            <a:r>
              <a:rPr lang="cs-CZ" dirty="0"/>
              <a:t>Cesta: Vložení-&gt;grafy-&gt;kontingenční graf (buď výběrem zdrojových dat, nebo 							existující kontingenční tabulky)</a:t>
            </a:r>
          </a:p>
          <a:p>
            <a:pPr lvl="1"/>
            <a:r>
              <a:rPr lang="cs-CZ" dirty="0"/>
              <a:t>Logika stejná jako u kontingenční tabulky</a:t>
            </a:r>
          </a:p>
          <a:p>
            <a:r>
              <a:rPr lang="cs-CZ" dirty="0"/>
              <a:t>Jinak obecně přes kartu Vložení -&gt; grafy</a:t>
            </a:r>
          </a:p>
          <a:p>
            <a:pPr lvl="1"/>
            <a:r>
              <a:rPr lang="cs-CZ" dirty="0" err="1"/>
              <a:t>Přibudou</a:t>
            </a:r>
            <a:r>
              <a:rPr lang="cs-CZ" dirty="0"/>
              <a:t> záložky </a:t>
            </a:r>
            <a:r>
              <a:rPr lang="cs-CZ" i="1" dirty="0"/>
              <a:t>návrh grafu</a:t>
            </a:r>
            <a:r>
              <a:rPr lang="cs-CZ" dirty="0"/>
              <a:t>, </a:t>
            </a:r>
            <a:r>
              <a:rPr lang="cs-CZ" i="1" dirty="0"/>
              <a:t>formát</a:t>
            </a:r>
            <a:endParaRPr lang="cs-CZ" dirty="0"/>
          </a:p>
          <a:p>
            <a:pPr lvl="1"/>
            <a:r>
              <a:rPr lang="cs-CZ" dirty="0"/>
              <a:t>Možnost editovat legendu, název, popisky os apod.</a:t>
            </a:r>
          </a:p>
          <a:p>
            <a:pPr lvl="1"/>
            <a:r>
              <a:rPr lang="cs-CZ" dirty="0"/>
              <a:t>Převracení os, vypnutí zobrazení části dat</a:t>
            </a:r>
          </a:p>
        </p:txBody>
      </p:sp>
    </p:spTree>
    <p:extLst>
      <p:ext uri="{BB962C8B-B14F-4D97-AF65-F5344CB8AC3E}">
        <p14:creationId xmlns:p14="http://schemas.microsoft.com/office/powerpoint/2010/main" val="1181065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DCBCB4-3399-4FE2-B4B4-3E1B5F0498C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Pokročilé zdroje dat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EBF4DA95-8947-48BB-B85F-A4B968873EE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získávání dat z webu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3161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BDF552-48A9-4875-BE23-F8F1B30D8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Pomocí </a:t>
            </a:r>
            <a:r>
              <a:rPr lang="cs-CZ" dirty="0" err="1"/>
              <a:t>Power</a:t>
            </a:r>
            <a:r>
              <a:rPr lang="cs-CZ" dirty="0"/>
              <a:t> </a:t>
            </a:r>
            <a:r>
              <a:rPr lang="cs-CZ" dirty="0" err="1"/>
              <a:t>Query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F419CE1-B4DD-40B9-AC88-5B28C75E7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Cesta: Data-&gt;načíst a transformovat data-&gt;z webu</a:t>
            </a:r>
          </a:p>
          <a:p>
            <a:r>
              <a:rPr lang="cs-CZ" dirty="0"/>
              <a:t>Možnost aktualizovat</a:t>
            </a:r>
          </a:p>
          <a:p>
            <a:r>
              <a:rPr lang="cs-CZ" dirty="0" err="1"/>
              <a:t>Url</a:t>
            </a:r>
            <a:r>
              <a:rPr lang="cs-CZ" dirty="0"/>
              <a:t> adresa datového souboru (</a:t>
            </a:r>
            <a:r>
              <a:rPr lang="cs-CZ" dirty="0" err="1"/>
              <a:t>csv</a:t>
            </a:r>
            <a:r>
              <a:rPr lang="cs-CZ" dirty="0"/>
              <a:t>, </a:t>
            </a:r>
            <a:r>
              <a:rPr lang="cs-CZ" dirty="0" err="1"/>
              <a:t>json</a:t>
            </a:r>
            <a:r>
              <a:rPr lang="cs-CZ" dirty="0"/>
              <a:t> apod.)</a:t>
            </a:r>
          </a:p>
          <a:p>
            <a:pPr lvl="1"/>
            <a:r>
              <a:rPr lang="cs-CZ" dirty="0"/>
              <a:t>Stejné jako </a:t>
            </a:r>
            <a:r>
              <a:rPr lang="cs-CZ" dirty="0" err="1"/>
              <a:t>offline</a:t>
            </a:r>
            <a:r>
              <a:rPr lang="cs-CZ" dirty="0"/>
              <a:t> soubory</a:t>
            </a:r>
          </a:p>
          <a:p>
            <a:r>
              <a:rPr lang="cs-CZ" dirty="0" err="1"/>
              <a:t>Url</a:t>
            </a:r>
            <a:r>
              <a:rPr lang="cs-CZ" dirty="0"/>
              <a:t> adresa webové stránky</a:t>
            </a:r>
          </a:p>
          <a:p>
            <a:pPr lvl="1"/>
            <a:r>
              <a:rPr lang="cs-CZ" dirty="0"/>
              <a:t>Program vyhledá zobrazené tabulky a nabídne je k importu</a:t>
            </a:r>
          </a:p>
        </p:txBody>
      </p:sp>
    </p:spTree>
    <p:extLst>
      <p:ext uri="{BB962C8B-B14F-4D97-AF65-F5344CB8AC3E}">
        <p14:creationId xmlns:p14="http://schemas.microsoft.com/office/powerpoint/2010/main" val="118446681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</TotalTime>
  <Words>777</Words>
  <Application>Microsoft Office PowerPoint</Application>
  <PresentationFormat>Širokoúhlá obrazovka</PresentationFormat>
  <Paragraphs>85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Motiv Office</vt:lpstr>
      <vt:lpstr>Analýza dat II</vt:lpstr>
      <vt:lpstr>Číselné formáty v Excelu</vt:lpstr>
      <vt:lpstr>Funkce</vt:lpstr>
      <vt:lpstr>Funkce: příklady</vt:lpstr>
      <vt:lpstr>Funkce: příklady</vt:lpstr>
      <vt:lpstr>Podmíněné formátování</vt:lpstr>
      <vt:lpstr>Grafy</vt:lpstr>
      <vt:lpstr>Pokročilé zdroje dat</vt:lpstr>
      <vt:lpstr>Pomocí Power Query</vt:lpstr>
      <vt:lpstr>Datové typy</vt:lpstr>
      <vt:lpstr>Web Scraping</vt:lpstr>
      <vt:lpstr>Domácí úkol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dat II</dc:title>
  <dc:creator>Štěpán Žádník</dc:creator>
  <cp:lastModifiedBy>Štěpán Žádník</cp:lastModifiedBy>
  <cp:revision>2</cp:revision>
  <dcterms:created xsi:type="dcterms:W3CDTF">2021-11-09T17:15:56Z</dcterms:created>
  <dcterms:modified xsi:type="dcterms:W3CDTF">2021-11-10T01:43:54Z</dcterms:modified>
</cp:coreProperties>
</file>