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5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C463B763-2ABA-477E-8475-A88008DF3D54}">
          <p14:sldIdLst>
            <p14:sldId id="259"/>
            <p14:sldId id="260"/>
            <p14:sldId id="261"/>
            <p14:sldId id="262"/>
            <p14:sldId id="263"/>
            <p14:sldId id="257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65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37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30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64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392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06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0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24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6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91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FA5A0-CDD7-4AC7-AD21-75B9B54AD360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82EF2-94A8-42F9-9ECD-C83BA561CE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0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Technika mluvení, cvičení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Dýchání, práce s bránicí</a:t>
            </a:r>
          </a:p>
          <a:p>
            <a:r>
              <a:rPr lang="cs-CZ" dirty="0" smtClean="0"/>
              <a:t>Správný postoj při mluvení</a:t>
            </a:r>
          </a:p>
          <a:p>
            <a:r>
              <a:rPr lang="cs-CZ" dirty="0" smtClean="0"/>
              <a:t>Artikulační ústrojí – čelist, jazyk, zuby, rty</a:t>
            </a:r>
          </a:p>
          <a:p>
            <a:r>
              <a:rPr lang="cs-CZ" dirty="0" smtClean="0"/>
              <a:t>Cvičení: profouknutí rtů, mašinka (s-š), kousnutí do jablka, </a:t>
            </a:r>
            <a:r>
              <a:rPr lang="cs-CZ" dirty="0" err="1" smtClean="0"/>
              <a:t>rozmlouvadla</a:t>
            </a: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Ping-pong    </a:t>
            </a:r>
            <a:r>
              <a:rPr lang="cs-CZ" sz="2000" dirty="0" err="1" smtClean="0"/>
              <a:t>ouvex-auvex</a:t>
            </a:r>
            <a:r>
              <a:rPr lang="cs-CZ" sz="2000" dirty="0" smtClean="0"/>
              <a:t>   </a:t>
            </a:r>
            <a:r>
              <a:rPr lang="cs-CZ" sz="2000" dirty="0" err="1" smtClean="0"/>
              <a:t>rlil-rlel-rlal-rlol-rlul</a:t>
            </a:r>
            <a:r>
              <a:rPr lang="cs-CZ" sz="2000" dirty="0" smtClean="0"/>
              <a:t>  </a:t>
            </a:r>
            <a:r>
              <a:rPr lang="cs-CZ" sz="2000" dirty="0" err="1" smtClean="0"/>
              <a:t>davadevedyvydovoduvu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Vrbu-drbu  Sklapla piksla  Strč prst skrz krk  Kdy zas zašustíš sukní?</a:t>
            </a:r>
          </a:p>
          <a:p>
            <a:pPr marL="0" indent="0">
              <a:buNone/>
            </a:pPr>
            <a:r>
              <a:rPr lang="cs-CZ" sz="2000" dirty="0" smtClean="0"/>
              <a:t>Roli lorda Rolfa hrál Vladimír </a:t>
            </a:r>
            <a:r>
              <a:rPr lang="cs-CZ" sz="2000" dirty="0" err="1" smtClean="0"/>
              <a:t>Leraus</a:t>
            </a:r>
            <a:r>
              <a:rPr lang="cs-CZ" sz="2000" dirty="0" smtClean="0"/>
              <a:t>  U Řezáčů řinčel řetěz při řezání řezanky</a:t>
            </a:r>
          </a:p>
          <a:p>
            <a:pPr marL="0" indent="0">
              <a:buNone/>
            </a:pPr>
            <a:r>
              <a:rPr lang="cs-CZ" sz="2000" dirty="0" smtClean="0"/>
              <a:t>Strouhou </a:t>
            </a:r>
            <a:r>
              <a:rPr lang="cs-CZ" sz="2000" dirty="0" err="1" smtClean="0"/>
              <a:t>ouzkou</a:t>
            </a:r>
            <a:r>
              <a:rPr lang="cs-CZ" sz="2000" dirty="0" smtClean="0"/>
              <a:t> chroupou </a:t>
            </a:r>
            <a:r>
              <a:rPr lang="cs-CZ" sz="2000" dirty="0" err="1" smtClean="0"/>
              <a:t>oukrop</a:t>
            </a:r>
            <a:r>
              <a:rPr lang="cs-CZ" sz="2000" dirty="0" smtClean="0"/>
              <a:t> s pouhou houskou  </a:t>
            </a:r>
          </a:p>
          <a:p>
            <a:pPr marL="0" indent="0">
              <a:buNone/>
            </a:pPr>
            <a:r>
              <a:rPr lang="cs-CZ" sz="2000" dirty="0" smtClean="0"/>
              <a:t>Nesnese se se sestrou ani se svou sestřenicí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74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správné výslovnosti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Zachovat kvalitu a délku samohlásek (myli se x mýlí se, dává, mé jméno)</a:t>
            </a:r>
          </a:p>
          <a:p>
            <a:r>
              <a:rPr lang="cs-CZ" sz="2000" dirty="0" smtClean="0"/>
              <a:t>Všechny slabiky v dlouhých slovech (nevystižitelné, spolupracovali)</a:t>
            </a:r>
          </a:p>
          <a:p>
            <a:r>
              <a:rPr lang="cs-CZ" sz="2000" dirty="0" smtClean="0"/>
              <a:t>Používání rázu – pauzy před spojkami a, ale, slovy začínající samohláskou (v Egyptě x </a:t>
            </a:r>
            <a:r>
              <a:rPr lang="cs-CZ" sz="2000" dirty="0" err="1" smtClean="0"/>
              <a:t>vegyptě</a:t>
            </a:r>
            <a:r>
              <a:rPr lang="cs-CZ" sz="2000" dirty="0" smtClean="0"/>
              <a:t>, bez útěchy, spolu ulehnou)</a:t>
            </a:r>
          </a:p>
          <a:p>
            <a:r>
              <a:rPr lang="cs-CZ" sz="2000" dirty="0" smtClean="0"/>
              <a:t>Přesná výslovnost souhlásek h, l, j, m, v, b, d, r (ubohý, přijal, lehl), důsledné vyslovování skupin souhlásek (který, vznášet, hřbitov)</a:t>
            </a:r>
          </a:p>
          <a:p>
            <a:r>
              <a:rPr lang="cs-CZ" sz="2000" dirty="0" smtClean="0"/>
              <a:t>Zdvojená výslovnost stejných souhlásek uvnitř slov (racci, nejjistější, zlomme, oddělit)</a:t>
            </a:r>
          </a:p>
          <a:p>
            <a:r>
              <a:rPr lang="cs-CZ" sz="2000" dirty="0" smtClean="0"/>
              <a:t>Výslovnost souhlásek na rozhraní slov (deset tisíc, před domem, mluvíš špatně, mávám mámě, jmenovat tohoto), zvláště sykavky (vás zabije, proč se ptáš, až se utiší)</a:t>
            </a:r>
          </a:p>
          <a:p>
            <a:r>
              <a:rPr lang="cs-CZ" sz="2000" dirty="0" smtClean="0"/>
              <a:t>Přízvuk na první slabice, spojení předložky se slovem do rytmického celku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929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rekordérem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Kompletní sestava (mikrofon, záznamové zařízení, sluchátka, ev. </a:t>
            </a:r>
            <a:r>
              <a:rPr lang="cs-CZ" sz="2400" dirty="0"/>
              <a:t>s</a:t>
            </a:r>
            <a:r>
              <a:rPr lang="cs-CZ" sz="2400" dirty="0" smtClean="0"/>
              <a:t>tojánek, stativ aj.)</a:t>
            </a:r>
          </a:p>
          <a:p>
            <a:r>
              <a:rPr lang="cs-CZ" sz="2400" dirty="0" smtClean="0"/>
              <a:t>Před natáčením kontrola (baterie, paměťová karta)</a:t>
            </a:r>
          </a:p>
          <a:p>
            <a:r>
              <a:rPr lang="cs-CZ" sz="2400" dirty="0" smtClean="0"/>
              <a:t>Natáčení se sluchátky, regulace hlasitosti záznamu</a:t>
            </a:r>
          </a:p>
          <a:p>
            <a:r>
              <a:rPr lang="cs-CZ" sz="2400" dirty="0" smtClean="0"/>
              <a:t>Držení mikrofonu mírně pod ústy (výdechový proud), mírně z osy u </a:t>
            </a:r>
            <a:r>
              <a:rPr lang="cs-CZ" sz="2400" dirty="0" err="1" smtClean="0"/>
              <a:t>pukanců</a:t>
            </a:r>
            <a:r>
              <a:rPr lang="cs-CZ" sz="2400" dirty="0" smtClean="0"/>
              <a:t> (</a:t>
            </a:r>
            <a:r>
              <a:rPr lang="cs-CZ" sz="2400" dirty="0" err="1" smtClean="0"/>
              <a:t>p,b</a:t>
            </a:r>
            <a:r>
              <a:rPr lang="cs-CZ" sz="2400" dirty="0" smtClean="0"/>
              <a:t>), vhodné používání ochranného molitanu, zvláště venku</a:t>
            </a:r>
          </a:p>
          <a:p>
            <a:r>
              <a:rPr lang="cs-CZ" sz="2400" dirty="0" smtClean="0"/>
              <a:t>Nemanipulovat s </a:t>
            </a:r>
            <a:r>
              <a:rPr lang="cs-CZ" sz="2400" dirty="0" err="1" smtClean="0"/>
              <a:t>nahrávadlem</a:t>
            </a:r>
            <a:r>
              <a:rPr lang="cs-CZ" sz="2400" dirty="0" smtClean="0"/>
              <a:t> během rozhovoru, pozor na mimoděčné pohyby ruky</a:t>
            </a:r>
          </a:p>
          <a:p>
            <a:r>
              <a:rPr lang="cs-CZ" sz="2400" dirty="0" smtClean="0"/>
              <a:t>Vnímat zvukové pozadí, pořídit nahrávku „místního ticha“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76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Časté chyby při nahrávání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Brzké odklonění mikrofonu, prudká manipulace</a:t>
            </a:r>
          </a:p>
          <a:p>
            <a:r>
              <a:rPr lang="cs-CZ" sz="2400" dirty="0" smtClean="0"/>
              <a:t>Nenastavení úrovně nahrávání, nereagování na </a:t>
            </a:r>
            <a:r>
              <a:rPr lang="cs-CZ" sz="2400" dirty="0" err="1" smtClean="0"/>
              <a:t>lupance</a:t>
            </a:r>
            <a:endParaRPr lang="cs-CZ" sz="2400" dirty="0" smtClean="0"/>
          </a:p>
          <a:p>
            <a:r>
              <a:rPr lang="cs-CZ" sz="2400" dirty="0" smtClean="0"/>
              <a:t>Nahrávání „ze vzduchu“ či ze stolu</a:t>
            </a:r>
          </a:p>
          <a:p>
            <a:r>
              <a:rPr lang="cs-CZ" sz="2400" dirty="0" smtClean="0"/>
              <a:t>Mikrofon příliš blízko nebo daleko, nevyrovnanost hlasitosti redaktora a respondenta</a:t>
            </a:r>
          </a:p>
          <a:p>
            <a:r>
              <a:rPr lang="cs-CZ" sz="2400" dirty="0" smtClean="0"/>
              <a:t>Chybějící záložní řešení</a:t>
            </a:r>
          </a:p>
          <a:p>
            <a:r>
              <a:rPr lang="cs-CZ" sz="2400" dirty="0" smtClean="0"/>
              <a:t>Podcenění zvukové kulisy (hudba, zvony)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20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Rozhlasová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Přesnost, stručnost, barvitost – okamžitý dosah</a:t>
            </a:r>
          </a:p>
          <a:p>
            <a:r>
              <a:rPr lang="cs-CZ" sz="2400" dirty="0" smtClean="0"/>
              <a:t>Rozhlasové, zvukové myšlení – úsporný vyjadřovací styl</a:t>
            </a:r>
          </a:p>
          <a:p>
            <a:r>
              <a:rPr lang="cs-CZ" sz="2400" dirty="0" smtClean="0"/>
              <a:t>Titulková úvodní věta, logická návaznost, neagenturní styl</a:t>
            </a:r>
          </a:p>
          <a:p>
            <a:r>
              <a:rPr lang="cs-CZ" sz="2400" dirty="0" smtClean="0"/>
              <a:t>Vyvrcholení – příčina – účinek (kontext)</a:t>
            </a:r>
          </a:p>
          <a:p>
            <a:r>
              <a:rPr lang="cs-CZ" sz="2400" dirty="0" smtClean="0"/>
              <a:t>Zpráva odpovídá na základní otázky (co? kde? kdy? </a:t>
            </a:r>
            <a:r>
              <a:rPr lang="cs-CZ" sz="2400" dirty="0"/>
              <a:t>k</a:t>
            </a:r>
            <a:r>
              <a:rPr lang="cs-CZ" sz="2400" dirty="0" smtClean="0"/>
              <a:t>omu? proč? </a:t>
            </a:r>
            <a:r>
              <a:rPr lang="cs-CZ" sz="2400" dirty="0"/>
              <a:t>j</a:t>
            </a:r>
            <a:r>
              <a:rPr lang="cs-CZ" sz="2400" dirty="0" smtClean="0"/>
              <a:t>ak? co to znamená?) – němčina – www </a:t>
            </a:r>
            <a:r>
              <a:rPr lang="cs-CZ" sz="2400" dirty="0" err="1" smtClean="0"/>
              <a:t>Fragen</a:t>
            </a:r>
            <a:endParaRPr lang="cs-CZ" sz="2400" dirty="0" smtClean="0"/>
          </a:p>
          <a:p>
            <a:r>
              <a:rPr lang="cs-CZ" sz="2400" dirty="0" smtClean="0"/>
              <a:t>Redaktor – nesporná fakta x Respondent – subjektivní věci</a:t>
            </a:r>
          </a:p>
          <a:p>
            <a:r>
              <a:rPr lang="cs-CZ" sz="2400" dirty="0" smtClean="0"/>
              <a:t>Souslednost od důležitého k postradatelnému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790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zpravodajských žánrů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čtená zpráva</a:t>
            </a:r>
            <a:endParaRPr lang="cs-CZ" dirty="0"/>
          </a:p>
          <a:p>
            <a:pPr lvl="0"/>
            <a:r>
              <a:rPr lang="cs-CZ" dirty="0"/>
              <a:t>autorský monolog</a:t>
            </a:r>
          </a:p>
          <a:p>
            <a:pPr lvl="0"/>
            <a:r>
              <a:rPr lang="cs-CZ" dirty="0"/>
              <a:t>zvuk respondenta  </a:t>
            </a:r>
          </a:p>
          <a:p>
            <a:pPr lvl="0"/>
            <a:r>
              <a:rPr lang="cs-CZ" dirty="0"/>
              <a:t>zvukový „balíček“</a:t>
            </a:r>
          </a:p>
          <a:p>
            <a:pPr lvl="0"/>
            <a:r>
              <a:rPr lang="cs-CZ" dirty="0"/>
              <a:t>minireportáž)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05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formy zpráv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800" dirty="0"/>
              <a:t>flešová</a:t>
            </a:r>
          </a:p>
          <a:p>
            <a:pPr lvl="0"/>
            <a:r>
              <a:rPr lang="cs-CZ" sz="2800" dirty="0"/>
              <a:t>čtená (monologická)</a:t>
            </a:r>
          </a:p>
          <a:p>
            <a:pPr lvl="0"/>
            <a:r>
              <a:rPr lang="cs-CZ" sz="2800" dirty="0"/>
              <a:t>zvuková (respondent, či respondent se </a:t>
            </a:r>
            <a:r>
              <a:rPr lang="cs-CZ" sz="2800" dirty="0" err="1"/>
              <a:t>spojováky</a:t>
            </a:r>
            <a:r>
              <a:rPr lang="cs-CZ" sz="2800" dirty="0"/>
              <a:t>)</a:t>
            </a:r>
          </a:p>
          <a:p>
            <a:pPr lvl="0"/>
            <a:r>
              <a:rPr lang="cs-CZ" sz="2800" dirty="0"/>
              <a:t>reportážní</a:t>
            </a:r>
          </a:p>
          <a:p>
            <a:pPr lvl="0"/>
            <a:r>
              <a:rPr lang="cs-CZ" sz="2800" dirty="0"/>
              <a:t>zpravodajský rozhovor (s </a:t>
            </a:r>
            <a:r>
              <a:rPr lang="cs-CZ" sz="2800" dirty="0" smtClean="0"/>
              <a:t>reportérem </a:t>
            </a:r>
            <a:r>
              <a:rPr lang="cs-CZ" sz="2800" dirty="0"/>
              <a:t>na místě)</a:t>
            </a:r>
          </a:p>
          <a:p>
            <a:pPr lvl="0"/>
            <a:r>
              <a:rPr lang="cs-CZ" sz="2800" dirty="0"/>
              <a:t>zpravodajské vystoupení </a:t>
            </a:r>
            <a:r>
              <a:rPr lang="cs-CZ" sz="2800" dirty="0" smtClean="0"/>
              <a:t>(telefonát s respondentem)</a:t>
            </a:r>
            <a:endParaRPr lang="cs-CZ" sz="2800" dirty="0"/>
          </a:p>
          <a:p>
            <a:pPr lvl="0"/>
            <a:r>
              <a:rPr lang="cs-CZ" sz="2800" dirty="0"/>
              <a:t>zpravodajský přenos </a:t>
            </a:r>
            <a:endParaRPr lang="cs-CZ" sz="2800" dirty="0" smtClean="0"/>
          </a:p>
          <a:p>
            <a:pPr lvl="0"/>
            <a:r>
              <a:rPr lang="cs-CZ" sz="2800" dirty="0" smtClean="0"/>
              <a:t>referát </a:t>
            </a:r>
            <a:r>
              <a:rPr lang="cs-CZ" sz="2800" dirty="0"/>
              <a:t>(živý monologický vstup reportéra z místa)</a:t>
            </a:r>
            <a:r>
              <a:rPr lang="cs-CZ" sz="2800" b="1" dirty="0"/>
              <a:t>  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Rozhlasová anketa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Mapování názorů a postojů, málo faktů</a:t>
            </a:r>
          </a:p>
          <a:p>
            <a:r>
              <a:rPr lang="cs-CZ" sz="2800" dirty="0" smtClean="0"/>
              <a:t>Zvážit vhodnost nasazení – výpovědní hodnotu</a:t>
            </a:r>
          </a:p>
          <a:p>
            <a:r>
              <a:rPr lang="cs-CZ" sz="2800" dirty="0" smtClean="0"/>
              <a:t>Vhodná jako ilustrační část reportáže (ohlasy z místa)</a:t>
            </a:r>
          </a:p>
          <a:p>
            <a:r>
              <a:rPr lang="cs-CZ" sz="2800" dirty="0" smtClean="0"/>
              <a:t>Nutno vždy zachovat poměr v zaměření hodnotících výpovědí</a:t>
            </a:r>
          </a:p>
          <a:p>
            <a:r>
              <a:rPr lang="cs-CZ" sz="2800" dirty="0" smtClean="0"/>
              <a:t>Nevybírat si výpovědi na míru, při zkracování nezkreslovat význam výpovědi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79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Úkoly na příště (odevzdat do 30.11.)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Natočit a sestříhat anketu (kolem 5 respondentů, do 1:30 min.), téma např. střídání času, nakupování vánočních dárků, oslava výročí republiky, názor na vývoj po roce 1989 atd.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Připravit zprávu s jedním respondentem (tj. text ohlášení a nahrávka do 0:40 min.), téma libovolné.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9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595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Technika mluvení, cvičení</vt:lpstr>
      <vt:lpstr>Pravidla správné výslovnosti</vt:lpstr>
      <vt:lpstr>Práce s rekordérem</vt:lpstr>
      <vt:lpstr>Časté chyby při nahrávání</vt:lpstr>
      <vt:lpstr>Rozhlasová zpráva</vt:lpstr>
      <vt:lpstr>Typy zpravodajských žánrů</vt:lpstr>
      <vt:lpstr>Další formy zpráv</vt:lpstr>
      <vt:lpstr>Rozhlasová anketa</vt:lpstr>
      <vt:lpstr> Úkoly na příště (odevzdat do 30.11.)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Terezka</dc:creator>
  <cp:lastModifiedBy>Terezka</cp:lastModifiedBy>
  <cp:revision>11</cp:revision>
  <dcterms:created xsi:type="dcterms:W3CDTF">2018-11-02T20:47:11Z</dcterms:created>
  <dcterms:modified xsi:type="dcterms:W3CDTF">2018-11-02T22:14:22Z</dcterms:modified>
</cp:coreProperties>
</file>