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02C96DF2-F77B-4845-89C0-4DAA4A0F6CAC}" type="datetimeFigureOut">
              <a:rPr lang="cs-CZ" smtClean="0"/>
              <a:t>15.03.2021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949A35B-01E5-407E-BBA3-A8BFA4850172}" type="slidenum">
              <a:rPr lang="cs-CZ" smtClean="0"/>
              <a:t>‹#›</a:t>
            </a:fld>
            <a:endParaRPr lang="cs-CZ"/>
          </a:p>
        </p:txBody>
      </p:sp>
    </p:spTree>
    <p:extLst>
      <p:ext uri="{BB962C8B-B14F-4D97-AF65-F5344CB8AC3E}">
        <p14:creationId xmlns:p14="http://schemas.microsoft.com/office/powerpoint/2010/main" val="793055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2C96DF2-F77B-4845-89C0-4DAA4A0F6CAC}" type="datetimeFigureOut">
              <a:rPr lang="cs-CZ" smtClean="0"/>
              <a:t>15.03.2021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949A35B-01E5-407E-BBA3-A8BFA4850172}" type="slidenum">
              <a:rPr lang="cs-CZ" smtClean="0"/>
              <a:t>‹#›</a:t>
            </a:fld>
            <a:endParaRPr lang="cs-CZ"/>
          </a:p>
        </p:txBody>
      </p:sp>
    </p:spTree>
    <p:extLst>
      <p:ext uri="{BB962C8B-B14F-4D97-AF65-F5344CB8AC3E}">
        <p14:creationId xmlns:p14="http://schemas.microsoft.com/office/powerpoint/2010/main" val="2543605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2C96DF2-F77B-4845-89C0-4DAA4A0F6CAC}" type="datetimeFigureOut">
              <a:rPr lang="cs-CZ" smtClean="0"/>
              <a:t>15.03.2021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949A35B-01E5-407E-BBA3-A8BFA4850172}" type="slidenum">
              <a:rPr lang="cs-CZ" smtClean="0"/>
              <a:t>‹#›</a:t>
            </a:fld>
            <a:endParaRPr lang="cs-CZ"/>
          </a:p>
        </p:txBody>
      </p:sp>
    </p:spTree>
    <p:extLst>
      <p:ext uri="{BB962C8B-B14F-4D97-AF65-F5344CB8AC3E}">
        <p14:creationId xmlns:p14="http://schemas.microsoft.com/office/powerpoint/2010/main" val="3475127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2C96DF2-F77B-4845-89C0-4DAA4A0F6CAC}" type="datetimeFigureOut">
              <a:rPr lang="cs-CZ" smtClean="0"/>
              <a:t>15.03.2021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949A35B-01E5-407E-BBA3-A8BFA4850172}" type="slidenum">
              <a:rPr lang="cs-CZ" smtClean="0"/>
              <a:t>‹#›</a:t>
            </a:fld>
            <a:endParaRPr lang="cs-CZ"/>
          </a:p>
        </p:txBody>
      </p:sp>
    </p:spTree>
    <p:extLst>
      <p:ext uri="{BB962C8B-B14F-4D97-AF65-F5344CB8AC3E}">
        <p14:creationId xmlns:p14="http://schemas.microsoft.com/office/powerpoint/2010/main" val="2623012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02C96DF2-F77B-4845-89C0-4DAA4A0F6CAC}" type="datetimeFigureOut">
              <a:rPr lang="cs-CZ" smtClean="0"/>
              <a:t>15.03.2021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949A35B-01E5-407E-BBA3-A8BFA4850172}" type="slidenum">
              <a:rPr lang="cs-CZ" smtClean="0"/>
              <a:t>‹#›</a:t>
            </a:fld>
            <a:endParaRPr lang="cs-CZ"/>
          </a:p>
        </p:txBody>
      </p:sp>
    </p:spTree>
    <p:extLst>
      <p:ext uri="{BB962C8B-B14F-4D97-AF65-F5344CB8AC3E}">
        <p14:creationId xmlns:p14="http://schemas.microsoft.com/office/powerpoint/2010/main" val="2337692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02C96DF2-F77B-4845-89C0-4DAA4A0F6CAC}" type="datetimeFigureOut">
              <a:rPr lang="cs-CZ" smtClean="0"/>
              <a:t>15.03.2021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949A35B-01E5-407E-BBA3-A8BFA4850172}" type="slidenum">
              <a:rPr lang="cs-CZ" smtClean="0"/>
              <a:t>‹#›</a:t>
            </a:fld>
            <a:endParaRPr lang="cs-CZ"/>
          </a:p>
        </p:txBody>
      </p:sp>
    </p:spTree>
    <p:extLst>
      <p:ext uri="{BB962C8B-B14F-4D97-AF65-F5344CB8AC3E}">
        <p14:creationId xmlns:p14="http://schemas.microsoft.com/office/powerpoint/2010/main" val="4100019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02C96DF2-F77B-4845-89C0-4DAA4A0F6CAC}" type="datetimeFigureOut">
              <a:rPr lang="cs-CZ" smtClean="0"/>
              <a:t>15.03.2021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949A35B-01E5-407E-BBA3-A8BFA4850172}" type="slidenum">
              <a:rPr lang="cs-CZ" smtClean="0"/>
              <a:t>‹#›</a:t>
            </a:fld>
            <a:endParaRPr lang="cs-CZ"/>
          </a:p>
        </p:txBody>
      </p:sp>
    </p:spTree>
    <p:extLst>
      <p:ext uri="{BB962C8B-B14F-4D97-AF65-F5344CB8AC3E}">
        <p14:creationId xmlns:p14="http://schemas.microsoft.com/office/powerpoint/2010/main" val="2498525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02C96DF2-F77B-4845-89C0-4DAA4A0F6CAC}" type="datetimeFigureOut">
              <a:rPr lang="cs-CZ" smtClean="0"/>
              <a:t>15.03.2021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949A35B-01E5-407E-BBA3-A8BFA4850172}" type="slidenum">
              <a:rPr lang="cs-CZ" smtClean="0"/>
              <a:t>‹#›</a:t>
            </a:fld>
            <a:endParaRPr lang="cs-CZ"/>
          </a:p>
        </p:txBody>
      </p:sp>
    </p:spTree>
    <p:extLst>
      <p:ext uri="{BB962C8B-B14F-4D97-AF65-F5344CB8AC3E}">
        <p14:creationId xmlns:p14="http://schemas.microsoft.com/office/powerpoint/2010/main" val="225384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2C96DF2-F77B-4845-89C0-4DAA4A0F6CAC}" type="datetimeFigureOut">
              <a:rPr lang="cs-CZ" smtClean="0"/>
              <a:t>15.03.2021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949A35B-01E5-407E-BBA3-A8BFA4850172}" type="slidenum">
              <a:rPr lang="cs-CZ" smtClean="0"/>
              <a:t>‹#›</a:t>
            </a:fld>
            <a:endParaRPr lang="cs-CZ"/>
          </a:p>
        </p:txBody>
      </p:sp>
    </p:spTree>
    <p:extLst>
      <p:ext uri="{BB962C8B-B14F-4D97-AF65-F5344CB8AC3E}">
        <p14:creationId xmlns:p14="http://schemas.microsoft.com/office/powerpoint/2010/main" val="3248385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2C96DF2-F77B-4845-89C0-4DAA4A0F6CAC}" type="datetimeFigureOut">
              <a:rPr lang="cs-CZ" smtClean="0"/>
              <a:t>15.03.2021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949A35B-01E5-407E-BBA3-A8BFA4850172}" type="slidenum">
              <a:rPr lang="cs-CZ" smtClean="0"/>
              <a:t>‹#›</a:t>
            </a:fld>
            <a:endParaRPr lang="cs-CZ"/>
          </a:p>
        </p:txBody>
      </p:sp>
    </p:spTree>
    <p:extLst>
      <p:ext uri="{BB962C8B-B14F-4D97-AF65-F5344CB8AC3E}">
        <p14:creationId xmlns:p14="http://schemas.microsoft.com/office/powerpoint/2010/main" val="180600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02C96DF2-F77B-4845-89C0-4DAA4A0F6CAC}" type="datetimeFigureOut">
              <a:rPr lang="cs-CZ" smtClean="0"/>
              <a:t>15.03.2021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949A35B-01E5-407E-BBA3-A8BFA4850172}" type="slidenum">
              <a:rPr lang="cs-CZ" smtClean="0"/>
              <a:t>‹#›</a:t>
            </a:fld>
            <a:endParaRPr lang="cs-CZ"/>
          </a:p>
        </p:txBody>
      </p:sp>
    </p:spTree>
    <p:extLst>
      <p:ext uri="{BB962C8B-B14F-4D97-AF65-F5344CB8AC3E}">
        <p14:creationId xmlns:p14="http://schemas.microsoft.com/office/powerpoint/2010/main" val="80418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96DF2-F77B-4845-89C0-4DAA4A0F6CAC}" type="datetimeFigureOut">
              <a:rPr lang="cs-CZ" smtClean="0"/>
              <a:t>15.03.2021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9A35B-01E5-407E-BBA3-A8BFA4850172}" type="slidenum">
              <a:rPr lang="cs-CZ" smtClean="0"/>
              <a:t>‹#›</a:t>
            </a:fld>
            <a:endParaRPr lang="cs-CZ"/>
          </a:p>
        </p:txBody>
      </p:sp>
    </p:spTree>
    <p:extLst>
      <p:ext uri="{BB962C8B-B14F-4D97-AF65-F5344CB8AC3E}">
        <p14:creationId xmlns:p14="http://schemas.microsoft.com/office/powerpoint/2010/main" val="1299538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cs-CZ" dirty="0" smtClean="0"/>
              <a:t>Ukázka z praxe: Buďte jako mluvčí vtipní, ale jen když na to máte</a:t>
            </a:r>
            <a:endParaRPr lang="cs-CZ" dirty="0"/>
          </a:p>
        </p:txBody>
      </p:sp>
      <p:sp>
        <p:nvSpPr>
          <p:cNvPr id="5" name="Zástupný symbol pro obsah 4"/>
          <p:cNvSpPr>
            <a:spLocks noGrp="1"/>
          </p:cNvSpPr>
          <p:nvPr>
            <p:ph idx="1"/>
          </p:nvPr>
        </p:nvSpPr>
        <p:spPr/>
        <p:txBody>
          <a:bodyPr>
            <a:normAutofit fontScale="62500" lnSpcReduction="20000"/>
          </a:bodyPr>
          <a:lstStyle/>
          <a:p>
            <a:pPr marL="0" indent="0">
              <a:buNone/>
            </a:pPr>
            <a:r>
              <a:rPr lang="cs-CZ" dirty="0"/>
              <a:t>Kradl v chrámu Páně</a:t>
            </a:r>
          </a:p>
          <a:p>
            <a:pPr marL="0" indent="0">
              <a:buNone/>
            </a:pPr>
            <a:r>
              <a:rPr lang="cs-CZ" dirty="0"/>
              <a:t>BRNO: Desatero Božích přikázání mu nic neříká. </a:t>
            </a:r>
          </a:p>
          <a:p>
            <a:pPr marL="0" indent="0">
              <a:buNone/>
            </a:pPr>
            <a:r>
              <a:rPr lang="cs-CZ" dirty="0"/>
              <a:t>Alespoň dvakrát navštívil dosud neznámý hříšník jednu brněnskou svatyni, jenomže tento nezavítal do chrámu Páně, aby se zde vyzpovídal či pomodlil. Provinilec přišel prachsprostě krást. Očividně totožný zloděj totiž opakovaně využíval otevřeného rozjímání věřících, a v nestřežených okamžicích je bezelstně olupoval. Vcelku pohotově si tak přišel na hodnotnou kořist. Vyjma peněz totiž navíc získal i dioptrické brýle, laptop, ale dokonce nepohrdl ani románovou knihou. Hříšník tak majitelům způsobil celkovou škodu převyšující částku 17 tisíc korun. Policisté v současné době tuto svatokrádež prošetřují pro podezření ze spáchání trestného činu krádež, přičemž zloději v případě dopadení hrozí vězení až na dvě léta. </a:t>
            </a:r>
          </a:p>
          <a:p>
            <a:pPr marL="0" indent="0">
              <a:buNone/>
            </a:pPr>
            <a:r>
              <a:rPr lang="cs-CZ" dirty="0"/>
              <a:t>Kapesní krádeže se odehrávají zejména na místech s velkým pohybem lidí, avšak ani chrámy Páně nejsou od těchto hříšníků ušetřeny. Zloději využívají především nepozornosti osob a ledabylého zacházení s jejich cennostmi. Z těchto důvodů všem vřele doporučujeme, aby si svůj majetek dávali na místo, o němž mají dokonalý přehled.</a:t>
            </a:r>
          </a:p>
          <a:p>
            <a:pPr marL="0" indent="0">
              <a:buNone/>
            </a:pPr>
            <a:endParaRPr lang="cs-CZ" dirty="0"/>
          </a:p>
        </p:txBody>
      </p:sp>
      <p:pic>
        <p:nvPicPr>
          <p:cNvPr id="2" name="001_FSS_rozhlasova_mluv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52665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4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Střih Věry Jourové</a:t>
            </a:r>
            <a:endParaRPr lang="cs-CZ" dirty="0"/>
          </a:p>
        </p:txBody>
      </p:sp>
      <p:sp>
        <p:nvSpPr>
          <p:cNvPr id="3" name="Zástupný symbol pro obsah 2"/>
          <p:cNvSpPr>
            <a:spLocks noGrp="1"/>
          </p:cNvSpPr>
          <p:nvPr>
            <p:ph idx="1"/>
          </p:nvPr>
        </p:nvSpPr>
        <p:spPr/>
        <p:txBody>
          <a:bodyPr/>
          <a:lstStyle/>
          <a:p>
            <a:r>
              <a:rPr lang="cs-CZ" dirty="0" smtClean="0"/>
              <a:t>Logická volba pasáží pro střih</a:t>
            </a:r>
          </a:p>
          <a:p>
            <a:r>
              <a:rPr lang="cs-CZ" dirty="0" smtClean="0"/>
              <a:t>Místy slyšitelné střihy </a:t>
            </a:r>
          </a:p>
          <a:p>
            <a:r>
              <a:rPr lang="cs-CZ" dirty="0" smtClean="0"/>
              <a:t>Pozor na obsahový posun – nutno reagovat ohlášením</a:t>
            </a:r>
            <a:endParaRPr lang="cs-CZ" dirty="0"/>
          </a:p>
        </p:txBody>
      </p:sp>
      <p:pic>
        <p:nvPicPr>
          <p:cNvPr id="4" name="002_FSS_rozhlasova_mluv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670625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9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Specifika rozhlasového vyjadřování</a:t>
            </a:r>
            <a:endParaRPr lang="cs-CZ" dirty="0"/>
          </a:p>
        </p:txBody>
      </p:sp>
      <p:sp>
        <p:nvSpPr>
          <p:cNvPr id="3" name="Zástupný symbol pro obsah 2"/>
          <p:cNvSpPr>
            <a:spLocks noGrp="1"/>
          </p:cNvSpPr>
          <p:nvPr>
            <p:ph idx="1"/>
          </p:nvPr>
        </p:nvSpPr>
        <p:spPr/>
        <p:txBody>
          <a:bodyPr/>
          <a:lstStyle/>
          <a:p>
            <a:pPr marL="457200" indent="-457200" algn="just"/>
            <a:r>
              <a:rPr lang="cs-CZ" dirty="0" smtClean="0"/>
              <a:t>Informace pouze zvukem  </a:t>
            </a:r>
          </a:p>
          <a:p>
            <a:pPr marL="457200" indent="-457200" algn="just"/>
            <a:r>
              <a:rPr lang="cs-CZ" dirty="0" smtClean="0"/>
              <a:t>V reálném čase, bez možnosti návratu</a:t>
            </a:r>
          </a:p>
          <a:p>
            <a:pPr marL="457200" indent="-457200" algn="just"/>
            <a:r>
              <a:rPr lang="cs-CZ" dirty="0" smtClean="0"/>
              <a:t>Chybějící vizuální složka (handicap i výhoda)</a:t>
            </a:r>
          </a:p>
          <a:p>
            <a:pPr marL="457200" indent="-457200" algn="just"/>
            <a:r>
              <a:rPr lang="cs-CZ" dirty="0" smtClean="0"/>
              <a:t>Přesnost, stručnost, eliminace nadbytečných slov</a:t>
            </a:r>
          </a:p>
          <a:p>
            <a:pPr marL="457200" indent="-457200" algn="just"/>
            <a:r>
              <a:rPr lang="cs-CZ" dirty="0" smtClean="0"/>
              <a:t>Práce se zvukem – střih, obsluha techniky</a:t>
            </a:r>
          </a:p>
          <a:p>
            <a:pPr marL="457200" indent="-457200" algn="just"/>
            <a:r>
              <a:rPr lang="cs-CZ" dirty="0" smtClean="0"/>
              <a:t>Práce s vlastním hlasem</a:t>
            </a:r>
          </a:p>
          <a:p>
            <a:endParaRPr lang="cs-CZ" dirty="0"/>
          </a:p>
        </p:txBody>
      </p:sp>
      <p:pic>
        <p:nvPicPr>
          <p:cNvPr id="4" name="003_FSS_rozhlasova_mluv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48468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8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Obecné zásady při práci s textem</a:t>
            </a:r>
            <a:endParaRPr lang="cs-CZ" dirty="0"/>
          </a:p>
        </p:txBody>
      </p:sp>
      <p:sp>
        <p:nvSpPr>
          <p:cNvPr id="3" name="Zástupný symbol pro obsah 2"/>
          <p:cNvSpPr>
            <a:spLocks noGrp="1"/>
          </p:cNvSpPr>
          <p:nvPr>
            <p:ph idx="1"/>
          </p:nvPr>
        </p:nvSpPr>
        <p:spPr/>
        <p:txBody>
          <a:bodyPr>
            <a:normAutofit fontScale="47500" lnSpcReduction="20000"/>
          </a:bodyPr>
          <a:lstStyle/>
          <a:p>
            <a:pPr lvl="0" algn="just"/>
            <a:r>
              <a:rPr lang="cs-CZ" dirty="0" smtClean="0"/>
              <a:t>Mluvíme spisovnou češtinou, dodržujeme základní pravidla jazyka - ne „je to o komunikaci“, „</a:t>
            </a:r>
            <a:r>
              <a:rPr lang="cs-CZ" dirty="0" err="1" smtClean="0"/>
              <a:t>konzert</a:t>
            </a:r>
            <a:r>
              <a:rPr lang="cs-CZ" dirty="0" smtClean="0"/>
              <a:t>“, „děvčata šly“. Když to jen trochu lze, počešťujeme.</a:t>
            </a:r>
          </a:p>
          <a:p>
            <a:pPr lvl="0" algn="just"/>
            <a:r>
              <a:rPr lang="cs-CZ" dirty="0" smtClean="0"/>
              <a:t>Vyhýbáme se klišé, snažíme se o nápaditost, ale ne za každou cenu, prostá ohláška obvykle lepší než slovní kotrmelce.</a:t>
            </a:r>
          </a:p>
          <a:p>
            <a:pPr lvl="0" algn="just"/>
            <a:r>
              <a:rPr lang="cs-CZ" dirty="0" smtClean="0"/>
              <a:t>Pracujeme se synonymy, dáváme si pozor, aby se neopakovala slovesa apod.</a:t>
            </a:r>
          </a:p>
          <a:p>
            <a:pPr lvl="0" algn="just"/>
            <a:r>
              <a:rPr lang="cs-CZ" dirty="0" smtClean="0"/>
              <a:t>Vše, co lze vyjádřit v činném rodě, v něm vyjádříme (např. „vyrostl“ namísto „byl postaven“ apod.)</a:t>
            </a:r>
          </a:p>
          <a:p>
            <a:pPr lvl="0" algn="just"/>
            <a:r>
              <a:rPr lang="cs-CZ" dirty="0" smtClean="0"/>
              <a:t>Vše, co můžeme vynechat, vynecháme, namísto dlouhých (cizích) slov používáme krátká (česká), namísto dlouhých spletitých souvětí používáme více krátkých vět.</a:t>
            </a:r>
          </a:p>
          <a:p>
            <a:pPr lvl="0" algn="just"/>
            <a:r>
              <a:rPr lang="cs-CZ" dirty="0" smtClean="0"/>
              <a:t>Osoby, o nichž (s nimiž) hovoříme, označujeme tituly souvisejícími s jejich funkcí (tedy předseda, mluvčí, ministr, organizátor). Jen výjimečně užíváme akademické tituly, a to jen vyšší (docent, profesor) a tehdy, pokud hovoří jako odborníci v daném tématu (tedy žádné „starosta magistr </a:t>
            </a:r>
            <a:r>
              <a:rPr lang="cs-CZ" dirty="0" err="1" smtClean="0"/>
              <a:t>Jouda</a:t>
            </a:r>
            <a:r>
              <a:rPr lang="cs-CZ" dirty="0" smtClean="0"/>
              <a:t>“).</a:t>
            </a:r>
          </a:p>
          <a:p>
            <a:pPr lvl="0" algn="just"/>
            <a:r>
              <a:rPr lang="cs-CZ" dirty="0" smtClean="0"/>
              <a:t>Používáme jen obecně známé zkratky, např. OSN, ODS, USA, i zde se ale spíše (je-li to v daném kontextu vhodné) snažíme o nahrazení – „Spojené národy, občanští demokraté, Spojené státy“ atd.</a:t>
            </a:r>
          </a:p>
          <a:p>
            <a:pPr lvl="0" algn="just"/>
            <a:r>
              <a:rPr lang="cs-CZ" dirty="0" smtClean="0"/>
              <a:t>Snažíme se zprávy nepřeplácat čísly, složitá čísla zjednodušujeme (přes tisíc, bezmála dvě stě, asi čtvrt miliónu, kolem sto dvaceti atd.) </a:t>
            </a:r>
          </a:p>
          <a:p>
            <a:pPr lvl="0" algn="just"/>
            <a:r>
              <a:rPr lang="cs-CZ" dirty="0" smtClean="0"/>
              <a:t>Přímé citace spíše ne (výjimky typu „</a:t>
            </a:r>
            <a:r>
              <a:rPr lang="cs-CZ" dirty="0" err="1" smtClean="0"/>
              <a:t>ich</a:t>
            </a:r>
            <a:r>
              <a:rPr lang="cs-CZ" dirty="0" smtClean="0"/>
              <a:t> bin </a:t>
            </a:r>
            <a:r>
              <a:rPr lang="cs-CZ" dirty="0" err="1" smtClean="0"/>
              <a:t>Berliner</a:t>
            </a:r>
            <a:r>
              <a:rPr lang="cs-CZ" dirty="0" smtClean="0"/>
              <a:t>“, musí být zřetelné, kde citace začíná a končí).</a:t>
            </a:r>
          </a:p>
          <a:p>
            <a:endParaRPr lang="cs-CZ" dirty="0"/>
          </a:p>
        </p:txBody>
      </p:sp>
      <p:pic>
        <p:nvPicPr>
          <p:cNvPr id="4" name="004_FSS_rozhlasova_mluv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96267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1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Úkol na příště</a:t>
            </a:r>
            <a:endParaRPr lang="cs-CZ" dirty="0"/>
          </a:p>
        </p:txBody>
      </p:sp>
      <p:sp>
        <p:nvSpPr>
          <p:cNvPr id="3" name="Zástupný symbol pro obsah 2"/>
          <p:cNvSpPr>
            <a:spLocks noGrp="1"/>
          </p:cNvSpPr>
          <p:nvPr>
            <p:ph idx="1"/>
          </p:nvPr>
        </p:nvSpPr>
        <p:spPr/>
        <p:txBody>
          <a:bodyPr/>
          <a:lstStyle/>
          <a:p>
            <a:r>
              <a:rPr lang="cs-CZ" dirty="0" smtClean="0"/>
              <a:t>Sepište ohlášení k svému zvuku s Věrou Jourovou (k odvysílání 8. března – MDŽ)</a:t>
            </a:r>
          </a:p>
          <a:p>
            <a:r>
              <a:rPr lang="cs-CZ" dirty="0" smtClean="0"/>
              <a:t>Do příslušné </a:t>
            </a:r>
            <a:r>
              <a:rPr lang="cs-CZ" dirty="0" err="1" smtClean="0"/>
              <a:t>odevzdávárny</a:t>
            </a:r>
            <a:r>
              <a:rPr lang="cs-CZ" dirty="0" smtClean="0"/>
              <a:t> v </a:t>
            </a:r>
            <a:r>
              <a:rPr lang="cs-CZ" dirty="0" err="1" smtClean="0"/>
              <a:t>ISu</a:t>
            </a:r>
            <a:r>
              <a:rPr lang="cs-CZ" dirty="0" smtClean="0"/>
              <a:t>, nejpozději v pondělí 22.3. v 18.00</a:t>
            </a:r>
          </a:p>
          <a:p>
            <a:r>
              <a:rPr lang="cs-CZ" dirty="0" smtClean="0"/>
              <a:t>Uvidíme se v úterý 23.3. od 10 na MS </a:t>
            </a:r>
            <a:r>
              <a:rPr lang="cs-CZ" dirty="0" err="1" smtClean="0"/>
              <a:t>Teams</a:t>
            </a:r>
            <a:r>
              <a:rPr lang="cs-CZ" dirty="0" smtClean="0"/>
              <a:t> – těším se </a:t>
            </a:r>
            <a:r>
              <a:rPr lang="cs-CZ" smtClean="0"/>
              <a:t>na setkání!</a:t>
            </a:r>
            <a:endParaRPr lang="cs-CZ"/>
          </a:p>
        </p:txBody>
      </p:sp>
      <p:pic>
        <p:nvPicPr>
          <p:cNvPr id="4" name="005_FSS_rozhlasova_mluv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55425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TotalTime>
  <Words>206</Words>
  <Application>Microsoft Office PowerPoint</Application>
  <PresentationFormat>Předvádění na obrazovce (4:3)</PresentationFormat>
  <Paragraphs>30</Paragraphs>
  <Slides>5</Slides>
  <Notes>0</Notes>
  <HiddenSlides>0</HiddenSlides>
  <MMClips>5</MMClips>
  <ScaleCrop>false</ScaleCrop>
  <HeadingPairs>
    <vt:vector size="4" baseType="variant">
      <vt:variant>
        <vt:lpstr>Motiv</vt:lpstr>
      </vt:variant>
      <vt:variant>
        <vt:i4>1</vt:i4>
      </vt:variant>
      <vt:variant>
        <vt:lpstr>Nadpisy snímků</vt:lpstr>
      </vt:variant>
      <vt:variant>
        <vt:i4>5</vt:i4>
      </vt:variant>
    </vt:vector>
  </HeadingPairs>
  <TitlesOfParts>
    <vt:vector size="6" baseType="lpstr">
      <vt:lpstr>Motiv systému Office</vt:lpstr>
      <vt:lpstr>Ukázka z praxe: Buďte jako mluvčí vtipní, ale jen když na to máte</vt:lpstr>
      <vt:lpstr>Střih Věry Jourové</vt:lpstr>
      <vt:lpstr>Specifika rozhlasového vyjadřování</vt:lpstr>
      <vt:lpstr>Obecné zásady při práci s textem</vt:lpstr>
      <vt:lpstr>Úkol na příště</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Ukázka z praxe: Buďte jako mluvčí vtipní, ale jen když na to máte</dc:title>
  <dc:creator>Filda</dc:creator>
  <cp:lastModifiedBy>Filda</cp:lastModifiedBy>
  <cp:revision>4</cp:revision>
  <dcterms:created xsi:type="dcterms:W3CDTF">2021-03-13T19:46:07Z</dcterms:created>
  <dcterms:modified xsi:type="dcterms:W3CDTF">2021-03-15T21:15:08Z</dcterms:modified>
</cp:coreProperties>
</file>