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Tahoma"/>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428">
          <p15:clr>
            <a:srgbClr val="A4A3A4"/>
          </p15:clr>
        </p15:guide>
        <p15:guide id="7" pos="7224">
          <p15:clr>
            <a:srgbClr val="A4A3A4"/>
          </p15:clr>
        </p15:guide>
        <p15:guide id="8" pos="909">
          <p15:clr>
            <a:srgbClr val="A4A3A4"/>
          </p15:clr>
        </p15:guide>
        <p15:guide id="9" pos="3688">
          <p15:clr>
            <a:srgbClr val="A4A3A4"/>
          </p15:clr>
        </p15:guide>
        <p15:guide id="10" pos="3968">
          <p15:clr>
            <a:srgbClr val="A4A3A4"/>
          </p15:clr>
        </p15:guide>
      </p15:sldGuideLst>
    </p:ext>
    <p:ext uri="http://customooxmlschemas.google.com/">
      <go:slidesCustomData xmlns:go="http://customooxmlschemas.google.com/" r:id="rId20" roundtripDataSignature="AMtx7mgKqtNlCivXzbnT1XFRt26W5S1M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20" orient="horz"/>
        <p:guide pos="1272" orient="horz"/>
        <p:guide pos="715" orient="horz"/>
        <p:guide pos="3861" orient="horz"/>
        <p:guide pos="3944" orient="horz"/>
        <p:guide pos="428"/>
        <p:guide pos="7224"/>
        <p:guide pos="909"/>
        <p:guide pos="3688"/>
        <p:guide pos="3968"/>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Tahoma-bold.fntdata"/><Relationship Id="rId6" Type="http://schemas.openxmlformats.org/officeDocument/2006/relationships/slide" Target="slides/slide1.xml"/><Relationship Id="rId18" Type="http://schemas.openxmlformats.org/officeDocument/2006/relationships/font" Target="fonts/Tahom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26" name="Google Shape;12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cs-CZ" sz="1150"/>
              <a:t>Marie provozuje prodejnu chlebíčků </a:t>
            </a:r>
            <a:r>
              <a:rPr b="1" lang="cs-CZ" sz="1150"/>
              <a:t>již od roku 1994</a:t>
            </a:r>
            <a:r>
              <a:rPr lang="cs-CZ" sz="1150"/>
              <a:t>. Navázala tak na </a:t>
            </a:r>
            <a:r>
              <a:rPr b="1" lang="cs-CZ" sz="1150"/>
              <a:t>tradici mléčných barů </a:t>
            </a:r>
            <a:r>
              <a:rPr lang="cs-CZ" sz="1150"/>
              <a:t>a ve výrobně připravují její pracovnice široký sortiment dlouhodobě oblíbených chlebíčků. Část surovin se snaží </a:t>
            </a:r>
            <a:r>
              <a:rPr b="1" lang="cs-CZ" sz="1150"/>
              <a:t>vyrábět sami</a:t>
            </a:r>
            <a:r>
              <a:rPr lang="cs-CZ" sz="1150"/>
              <a:t>, včetně </a:t>
            </a:r>
            <a:r>
              <a:rPr b="1" lang="cs-CZ" sz="1150"/>
              <a:t>vlastní receptury</a:t>
            </a:r>
            <a:r>
              <a:rPr lang="cs-CZ" sz="1150"/>
              <a:t> na pomazánky a veky. Ostatní suroviny nakupují ve velkoobchodě. Důležitá je připravenost na nárazové potřeby výroby. </a:t>
            </a:r>
            <a:r>
              <a:rPr b="1" lang="cs-CZ" sz="1150"/>
              <a:t>Velkou část prodejů totiž tvoří objednávky</a:t>
            </a:r>
            <a:r>
              <a:rPr lang="cs-CZ" sz="1150"/>
              <a:t> na firemní rauty či oslavy a jiné události. Provozovna má na svém místě </a:t>
            </a:r>
            <a:r>
              <a:rPr b="1" lang="cs-CZ" sz="1150"/>
              <a:t>dlouhodobou tradici</a:t>
            </a:r>
            <a:r>
              <a:rPr lang="cs-CZ" sz="1150"/>
              <a:t> a lidé jsou na ni zvyklí. Součástí sortimentu jsou také obložené mísy, ale chlebíčky tvoří dlouhodobě nejžádanější zboží. Marie internet a sociální sítě v podnikání </a:t>
            </a:r>
            <a:r>
              <a:rPr b="1" lang="cs-CZ" sz="1150"/>
              <a:t>nikdy příliš nevyužívala</a:t>
            </a:r>
            <a:r>
              <a:rPr lang="cs-CZ" sz="1150"/>
              <a:t>, ale v poslední době pozoruje pozvolný úbytek zákazníků. V loňském roce proto spustili objednávky přes jednoduchý web. Na klasické marketingové aktivity ale příliš finančních prostředků nezbývá, proto se na radu své dcery rozhodla vyzkoušet také novou formu propagace prostřednictvím sociálních sítí. </a:t>
            </a:r>
            <a:endParaRPr sz="1150"/>
          </a:p>
          <a:p>
            <a:pPr indent="0" lvl="0" marL="0" rtl="0" algn="l">
              <a:lnSpc>
                <a:spcPct val="100000"/>
              </a:lnSpc>
              <a:spcBef>
                <a:spcPts val="360"/>
              </a:spcBef>
              <a:spcAft>
                <a:spcPts val="0"/>
              </a:spcAft>
              <a:buSzPts val="1400"/>
              <a:buNone/>
            </a:pPr>
            <a:r>
              <a:t/>
            </a:r>
            <a:endParaRPr/>
          </a:p>
        </p:txBody>
      </p:sp>
      <p:sp>
        <p:nvSpPr>
          <p:cNvPr id="198" name="Google Shape;19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cs-CZ" sz="1150"/>
              <a:t>Viki provozuje již několik let </a:t>
            </a:r>
            <a:r>
              <a:rPr b="1" lang="cs-CZ" sz="1150"/>
              <a:t>chlebíčkové bistro</a:t>
            </a:r>
            <a:r>
              <a:rPr lang="cs-CZ" sz="1150"/>
              <a:t> a výdejní okénko, ve kterém se specializuje na </a:t>
            </a:r>
            <a:r>
              <a:rPr b="1" lang="cs-CZ" sz="1150"/>
              <a:t>zdravé fitness chlebíčky</a:t>
            </a:r>
            <a:r>
              <a:rPr lang="cs-CZ" sz="1150"/>
              <a:t>. Chce všem dokázat, že </a:t>
            </a:r>
            <a:r>
              <a:rPr b="1" lang="cs-CZ" sz="1150"/>
              <a:t>chlebíčky nemusí být stravovací prohřešek</a:t>
            </a:r>
            <a:r>
              <a:rPr lang="cs-CZ" sz="1150"/>
              <a:t>, ale plnohodnotná a zdravá</a:t>
            </a:r>
            <a:r>
              <a:rPr b="1" lang="cs-CZ" sz="1150"/>
              <a:t> snídaně, svačina či večeře.</a:t>
            </a:r>
            <a:r>
              <a:rPr lang="cs-CZ" sz="1150"/>
              <a:t> Viki otevřela svůj podnik v</a:t>
            </a:r>
            <a:r>
              <a:rPr b="1" lang="cs-CZ" sz="1150"/>
              <a:t> Pekařské ulici</a:t>
            </a:r>
            <a:r>
              <a:rPr lang="cs-CZ" sz="1150"/>
              <a:t>. S polohou sice není příliš spokojená, protože není dostatečně frekventovaná, ale na stěhování to zatím kvůli nákladům nevypadá. Menší část objednávek se realizuje přes e-shop, který je v provozu od začátku otevření bistra. Zpočátku chtěla nabízet všechny suroviny v bio kvalitě, ale kvůli nízkým tržbám byla nucena </a:t>
            </a:r>
            <a:r>
              <a:rPr b="1" lang="cs-CZ" sz="1150"/>
              <a:t>optimalizovat výrobu</a:t>
            </a:r>
            <a:r>
              <a:rPr lang="cs-CZ" sz="1150"/>
              <a:t> přechodem na standardní potraviny. Na kvalitě si přesto dává záležet. Na sociálních sítích využívá Facebook a slabě také Instagram. Vzhledem k tomu, že nemá žádné zaměstnance, na tyto aktivity Viki nezbývá příliš času, a proto profily nejsou tak aktivní, jak by si sama představovala. </a:t>
            </a:r>
            <a:endParaRPr sz="1150"/>
          </a:p>
          <a:p>
            <a:pPr indent="0" lvl="0" marL="0" rtl="0" algn="l">
              <a:lnSpc>
                <a:spcPct val="100000"/>
              </a:lnSpc>
              <a:spcBef>
                <a:spcPts val="360"/>
              </a:spcBef>
              <a:spcAft>
                <a:spcPts val="0"/>
              </a:spcAft>
              <a:buSzPts val="1400"/>
              <a:buNone/>
            </a:pPr>
            <a:r>
              <a:t/>
            </a:r>
            <a:endParaRPr/>
          </a:p>
        </p:txBody>
      </p:sp>
      <p:sp>
        <p:nvSpPr>
          <p:cNvPr id="209" name="Google Shape;20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221" name="Google Shape;22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33" name="Google Shape;13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0" name="Google Shape;14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7" name="Google Shape;1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cs-CZ" sz="1000"/>
              <a:t>Úvod do marketingu</a:t>
            </a:r>
            <a:endParaRPr b="1" sz="1000"/>
          </a:p>
          <a:p>
            <a:pPr indent="0" lvl="0" marL="457200" rtl="0" algn="l">
              <a:lnSpc>
                <a:spcPct val="115000"/>
              </a:lnSpc>
              <a:spcBef>
                <a:spcPts val="0"/>
              </a:spcBef>
              <a:spcAft>
                <a:spcPts val="0"/>
              </a:spcAft>
              <a:buClr>
                <a:schemeClr val="dk1"/>
              </a:buClr>
              <a:buSzPts val="1100"/>
              <a:buFont typeface="Arial"/>
              <a:buNone/>
            </a:pPr>
            <a:r>
              <a:rPr lang="cs-CZ" sz="1000"/>
              <a:t>Úvod do marketingu, základní marketingové pojmy, marketingové a komunikační modely, branding a budování značky, analýza značky, analýza tržního prostředí.</a:t>
            </a:r>
            <a:endParaRPr sz="1000"/>
          </a:p>
          <a:p>
            <a:pPr indent="-304800" lvl="1" marL="914400" rtl="0" algn="l">
              <a:lnSpc>
                <a:spcPct val="115000"/>
              </a:lnSpc>
              <a:spcBef>
                <a:spcPts val="1200"/>
              </a:spcBef>
              <a:spcAft>
                <a:spcPts val="0"/>
              </a:spcAft>
              <a:buClr>
                <a:schemeClr val="dk1"/>
              </a:buClr>
              <a:buSzPts val="1200"/>
              <a:buFont typeface="Calibri"/>
              <a:buChar char="○"/>
            </a:pPr>
            <a:r>
              <a:rPr lang="cs-CZ" sz="1000"/>
              <a:t>Úvod do marketingu, marketingové modely</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Značka, vnímání značky</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Analýza značky,</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Analýza konkurence a prostředí</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Analýza komunikačních kanálů</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 </a:t>
            </a:r>
            <a:endParaRPr sz="1000"/>
          </a:p>
          <a:p>
            <a:pPr indent="0" lvl="0" marL="0" rtl="0" algn="l">
              <a:lnSpc>
                <a:spcPct val="115000"/>
              </a:lnSpc>
              <a:spcBef>
                <a:spcPts val="0"/>
              </a:spcBef>
              <a:spcAft>
                <a:spcPts val="0"/>
              </a:spcAft>
              <a:buClr>
                <a:schemeClr val="dk1"/>
              </a:buClr>
              <a:buSzPts val="1100"/>
              <a:buFont typeface="Arial"/>
              <a:buNone/>
            </a:pPr>
            <a:r>
              <a:rPr b="1" lang="cs-CZ" sz="1000"/>
              <a:t>Úvod do sociálních sítí</a:t>
            </a:r>
            <a:endParaRPr b="1" sz="1000"/>
          </a:p>
          <a:p>
            <a:pPr indent="-304800" lvl="1" marL="914400" rtl="0" algn="l">
              <a:lnSpc>
                <a:spcPct val="115000"/>
              </a:lnSpc>
              <a:spcBef>
                <a:spcPts val="1200"/>
              </a:spcBef>
              <a:spcAft>
                <a:spcPts val="0"/>
              </a:spcAft>
              <a:buClr>
                <a:schemeClr val="dk1"/>
              </a:buClr>
              <a:buSzPts val="1200"/>
              <a:buFont typeface="Calibri"/>
              <a:buChar char="○"/>
            </a:pPr>
            <a:r>
              <a:rPr lang="cs-CZ" sz="1000"/>
              <a:t>Proč sociální sítě, portfolio profilů, byznys profily, konkurence, jazyk, nástroje na správu</a:t>
            </a:r>
            <a:endParaRPr sz="1000"/>
          </a:p>
          <a:p>
            <a:pPr indent="0" lvl="0" marL="0" rtl="0" algn="l">
              <a:lnSpc>
                <a:spcPct val="115000"/>
              </a:lnSpc>
              <a:spcBef>
                <a:spcPts val="0"/>
              </a:spcBef>
              <a:spcAft>
                <a:spcPts val="0"/>
              </a:spcAft>
              <a:buClr>
                <a:schemeClr val="dk1"/>
              </a:buClr>
              <a:buSzPts val="1100"/>
              <a:buFont typeface="Arial"/>
              <a:buNone/>
            </a:pPr>
            <a:r>
              <a:rPr b="1" lang="cs-CZ" sz="1000"/>
              <a:t>Marketingová strategie</a:t>
            </a:r>
            <a:endParaRPr b="1" sz="1000"/>
          </a:p>
          <a:p>
            <a:pPr indent="0" lvl="0" marL="457200" rtl="0" algn="l">
              <a:lnSpc>
                <a:spcPct val="115000"/>
              </a:lnSpc>
              <a:spcBef>
                <a:spcPts val="0"/>
              </a:spcBef>
              <a:spcAft>
                <a:spcPts val="0"/>
              </a:spcAft>
              <a:buClr>
                <a:schemeClr val="dk1"/>
              </a:buClr>
              <a:buSzPts val="1100"/>
              <a:buFont typeface="Arial"/>
              <a:buNone/>
            </a:pPr>
            <a:r>
              <a:rPr lang="cs-CZ" sz="1000"/>
              <a:t>Positioning a targeting značky, budování hodnoty značky, komunikační kanály, cílové skupiny, persony, marketingová strategie, marketingový plán, marketingové cíle.</a:t>
            </a:r>
            <a:endParaRPr sz="1000"/>
          </a:p>
          <a:p>
            <a:pPr indent="-304800" lvl="1" marL="914400" rtl="0" algn="l">
              <a:lnSpc>
                <a:spcPct val="115000"/>
              </a:lnSpc>
              <a:spcBef>
                <a:spcPts val="1200"/>
              </a:spcBef>
              <a:spcAft>
                <a:spcPts val="0"/>
              </a:spcAft>
              <a:buClr>
                <a:schemeClr val="dk1"/>
              </a:buClr>
              <a:buSzPts val="1200"/>
              <a:buFont typeface="Calibri"/>
              <a:buChar char="○"/>
            </a:pPr>
            <a:r>
              <a:rPr lang="cs-CZ" sz="1000"/>
              <a:t>Positioning značky</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Marketingové cíle</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Cílové skupiny</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Marketingová strategie</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 </a:t>
            </a:r>
            <a:endParaRPr sz="1000"/>
          </a:p>
          <a:p>
            <a:pPr indent="0" lvl="0" marL="0" rtl="0" algn="l">
              <a:lnSpc>
                <a:spcPct val="115000"/>
              </a:lnSpc>
              <a:spcBef>
                <a:spcPts val="0"/>
              </a:spcBef>
              <a:spcAft>
                <a:spcPts val="0"/>
              </a:spcAft>
              <a:buClr>
                <a:schemeClr val="dk1"/>
              </a:buClr>
              <a:buSzPts val="1100"/>
              <a:buFont typeface="Arial"/>
              <a:buNone/>
            </a:pPr>
            <a:r>
              <a:rPr b="1" lang="cs-CZ" sz="1000"/>
              <a:t>Jak soc. sítě pracují</a:t>
            </a:r>
            <a:endParaRPr b="1" sz="1000"/>
          </a:p>
          <a:p>
            <a:pPr indent="-304800" lvl="1" marL="914400" rtl="0" algn="l">
              <a:lnSpc>
                <a:spcPct val="115000"/>
              </a:lnSpc>
              <a:spcBef>
                <a:spcPts val="1200"/>
              </a:spcBef>
              <a:spcAft>
                <a:spcPts val="0"/>
              </a:spcAft>
              <a:buClr>
                <a:schemeClr val="dk1"/>
              </a:buClr>
              <a:buSzPts val="1200"/>
              <a:buFont typeface="Calibri"/>
              <a:buChar char="○"/>
            </a:pPr>
            <a:r>
              <a:rPr lang="cs-CZ" sz="1000"/>
              <a:t>Algoritmus, analýza, vyhodnocení, publikační chování, odezva publika</a:t>
            </a:r>
            <a:endParaRPr sz="1000"/>
          </a:p>
          <a:p>
            <a:pPr indent="0" lvl="0" marL="0" rtl="0" algn="l">
              <a:lnSpc>
                <a:spcPct val="115000"/>
              </a:lnSpc>
              <a:spcBef>
                <a:spcPts val="0"/>
              </a:spcBef>
              <a:spcAft>
                <a:spcPts val="0"/>
              </a:spcAft>
              <a:buClr>
                <a:schemeClr val="dk1"/>
              </a:buClr>
              <a:buSzPts val="1100"/>
              <a:buFont typeface="Arial"/>
              <a:buNone/>
            </a:pPr>
            <a:r>
              <a:rPr b="1" lang="cs-CZ" sz="1000"/>
              <a:t>Obsahový marketing</a:t>
            </a:r>
            <a:endParaRPr b="1" sz="1000"/>
          </a:p>
          <a:p>
            <a:pPr indent="0" lvl="0" marL="457200" rtl="0" algn="l">
              <a:lnSpc>
                <a:spcPct val="115000"/>
              </a:lnSpc>
              <a:spcBef>
                <a:spcPts val="0"/>
              </a:spcBef>
              <a:spcAft>
                <a:spcPts val="0"/>
              </a:spcAft>
              <a:buClr>
                <a:schemeClr val="dk1"/>
              </a:buClr>
              <a:buSzPts val="1100"/>
              <a:buFont typeface="Arial"/>
              <a:buNone/>
            </a:pPr>
            <a:r>
              <a:rPr lang="cs-CZ" sz="1000"/>
              <a:t>Formy komunikace na sociálních sítích, zásady tvorby obsahu na sociálních sítích, orientace na cílovou skupinu, specifické formy obsahu, publikační plán, obsahová typologie</a:t>
            </a:r>
            <a:endParaRPr sz="1000"/>
          </a:p>
          <a:p>
            <a:pPr indent="0" lvl="0" marL="0" rtl="0" algn="l">
              <a:lnSpc>
                <a:spcPct val="115000"/>
              </a:lnSpc>
              <a:spcBef>
                <a:spcPts val="0"/>
              </a:spcBef>
              <a:spcAft>
                <a:spcPts val="0"/>
              </a:spcAft>
              <a:buClr>
                <a:schemeClr val="dk1"/>
              </a:buClr>
              <a:buSzPts val="1100"/>
              <a:buFont typeface="Arial"/>
              <a:buNone/>
            </a:pPr>
            <a:r>
              <a:rPr b="1" lang="cs-CZ" sz="1000"/>
              <a:t>Obsahový marketing - vizuální složky komunikace</a:t>
            </a:r>
            <a:endParaRPr b="1" sz="1000"/>
          </a:p>
          <a:p>
            <a:pPr indent="0" lvl="0" marL="457200" rtl="0" algn="l">
              <a:lnSpc>
                <a:spcPct val="115000"/>
              </a:lnSpc>
              <a:spcBef>
                <a:spcPts val="0"/>
              </a:spcBef>
              <a:spcAft>
                <a:spcPts val="0"/>
              </a:spcAft>
              <a:buClr>
                <a:schemeClr val="dk1"/>
              </a:buClr>
              <a:buSzPts val="1100"/>
              <a:buFont typeface="Arial"/>
              <a:buNone/>
            </a:pPr>
            <a:r>
              <a:rPr lang="cs-CZ" sz="1000"/>
              <a:t>Vizualita obsahu, percepce, gestalt, význam barev, sémiotika, výrazové prostředky na sociálních sítích.</a:t>
            </a:r>
            <a:endParaRPr sz="1000"/>
          </a:p>
          <a:p>
            <a:pPr indent="0" lvl="0" marL="0" rtl="0" algn="l">
              <a:lnSpc>
                <a:spcPct val="100000"/>
              </a:lnSpc>
              <a:spcBef>
                <a:spcPts val="360"/>
              </a:spcBef>
              <a:spcAft>
                <a:spcPts val="0"/>
              </a:spcAft>
              <a:buSzPts val="1400"/>
              <a:buNone/>
            </a:pPr>
            <a:r>
              <a:t/>
            </a:r>
            <a:endParaRPr/>
          </a:p>
        </p:txBody>
      </p:sp>
      <p:sp>
        <p:nvSpPr>
          <p:cNvPr id="155" name="Google Shape;1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cs-CZ" sz="1000"/>
              <a:t>Instagram</a:t>
            </a:r>
            <a:br>
              <a:rPr b="1" lang="cs-CZ" sz="1000"/>
            </a:br>
            <a:r>
              <a:rPr b="1" lang="cs-CZ" sz="1000"/>
              <a:t>	Nikola Šolcová </a:t>
            </a:r>
            <a:endParaRPr sz="1000"/>
          </a:p>
          <a:p>
            <a:pPr indent="-304800" lvl="1" marL="914400" rtl="0" algn="l">
              <a:lnSpc>
                <a:spcPct val="115000"/>
              </a:lnSpc>
              <a:spcBef>
                <a:spcPts val="1200"/>
              </a:spcBef>
              <a:spcAft>
                <a:spcPts val="0"/>
              </a:spcAft>
              <a:buClr>
                <a:schemeClr val="dk1"/>
              </a:buClr>
              <a:buSzPts val="1200"/>
              <a:buFont typeface="Calibri"/>
              <a:buChar char="○"/>
            </a:pPr>
            <a:r>
              <a:rPr lang="cs-CZ" sz="1000"/>
              <a:t>Představení soc. sítě, formáty, získávání fanoušků, praktické ukázky</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Publikujte 3x za týden, graficky zpracujte soutěž</a:t>
            </a:r>
            <a:endParaRPr sz="1000"/>
          </a:p>
          <a:p>
            <a:pPr indent="0" lvl="0" marL="0" rtl="0" algn="l">
              <a:lnSpc>
                <a:spcPct val="115000"/>
              </a:lnSpc>
              <a:spcBef>
                <a:spcPts val="0"/>
              </a:spcBef>
              <a:spcAft>
                <a:spcPts val="0"/>
              </a:spcAft>
              <a:buClr>
                <a:schemeClr val="dk1"/>
              </a:buClr>
              <a:buSzPts val="1100"/>
              <a:buFont typeface="Arial"/>
              <a:buNone/>
            </a:pPr>
            <a:r>
              <a:rPr b="1" lang="cs-CZ" sz="1000"/>
              <a:t>Facebook, Twitter</a:t>
            </a:r>
            <a:endParaRPr b="1" sz="1000"/>
          </a:p>
          <a:p>
            <a:pPr indent="-304800" lvl="1" marL="914400" rtl="0" algn="l">
              <a:lnSpc>
                <a:spcPct val="115000"/>
              </a:lnSpc>
              <a:spcBef>
                <a:spcPts val="1200"/>
              </a:spcBef>
              <a:spcAft>
                <a:spcPts val="0"/>
              </a:spcAft>
              <a:buClr>
                <a:schemeClr val="dk1"/>
              </a:buClr>
              <a:buSzPts val="1200"/>
              <a:buFont typeface="Calibri"/>
              <a:buChar char="○"/>
            </a:pPr>
            <a:r>
              <a:rPr lang="cs-CZ" sz="1000"/>
              <a:t>Představení soc. sítě, formáty, získávání fanoušků, praktické ukázky</a:t>
            </a:r>
            <a:endParaRPr sz="1000"/>
          </a:p>
          <a:p>
            <a:pPr indent="0" lvl="0" marL="0" rtl="0" algn="l">
              <a:lnSpc>
                <a:spcPct val="115000"/>
              </a:lnSpc>
              <a:spcBef>
                <a:spcPts val="0"/>
              </a:spcBef>
              <a:spcAft>
                <a:spcPts val="0"/>
              </a:spcAft>
              <a:buClr>
                <a:schemeClr val="dk1"/>
              </a:buClr>
              <a:buSzPts val="1100"/>
              <a:buFont typeface="Arial"/>
              <a:buNone/>
            </a:pPr>
            <a:r>
              <a:rPr b="1" lang="cs-CZ" sz="1000"/>
              <a:t>Komunita a krizová komunikace</a:t>
            </a:r>
            <a:endParaRPr b="1" sz="1000"/>
          </a:p>
          <a:p>
            <a:pPr indent="0" lvl="0" marL="457200" rtl="0" algn="l">
              <a:lnSpc>
                <a:spcPct val="115000"/>
              </a:lnSpc>
              <a:spcBef>
                <a:spcPts val="0"/>
              </a:spcBef>
              <a:spcAft>
                <a:spcPts val="0"/>
              </a:spcAft>
              <a:buClr>
                <a:schemeClr val="dk1"/>
              </a:buClr>
              <a:buSzPts val="1100"/>
              <a:buFont typeface="Arial"/>
              <a:buNone/>
            </a:pPr>
            <a:r>
              <a:rPr lang="cs-CZ" sz="1000"/>
              <a:t>Budování komunity a její význam, komunikace vs. prezentace, opinion leadeři, hateři, trollové, krizová komunikace.</a:t>
            </a:r>
            <a:endParaRPr sz="1000"/>
          </a:p>
          <a:p>
            <a:pPr indent="0" lvl="0" marL="0" rtl="0" algn="l">
              <a:lnSpc>
                <a:spcPct val="115000"/>
              </a:lnSpc>
              <a:spcBef>
                <a:spcPts val="0"/>
              </a:spcBef>
              <a:spcAft>
                <a:spcPts val="0"/>
              </a:spcAft>
              <a:buClr>
                <a:schemeClr val="dk1"/>
              </a:buClr>
              <a:buSzPts val="1100"/>
              <a:buFont typeface="Arial"/>
              <a:buNone/>
            </a:pPr>
            <a:r>
              <a:rPr b="1" lang="cs-CZ" sz="1000"/>
              <a:t>Placené formy propagace na sociálních sítích, úvod do inzerce, influencer-marketing</a:t>
            </a:r>
            <a:endParaRPr b="1" sz="1000"/>
          </a:p>
          <a:p>
            <a:pPr indent="-304800" lvl="1" marL="914400" rtl="0" algn="l">
              <a:lnSpc>
                <a:spcPct val="115000"/>
              </a:lnSpc>
              <a:spcBef>
                <a:spcPts val="1200"/>
              </a:spcBef>
              <a:spcAft>
                <a:spcPts val="0"/>
              </a:spcAft>
              <a:buClr>
                <a:schemeClr val="dk1"/>
              </a:buClr>
              <a:buSzPts val="1200"/>
              <a:buFont typeface="Calibri"/>
              <a:buChar char="○"/>
            </a:pPr>
            <a:r>
              <a:rPr lang="cs-CZ" sz="1000"/>
              <a:t>Základní formy placené propagace</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Inzerce - základní terminologie, principy, formáty</a:t>
            </a:r>
            <a:endParaRPr sz="1000"/>
          </a:p>
          <a:p>
            <a:pPr indent="-304800" lvl="1" marL="914400" rtl="0" algn="l">
              <a:lnSpc>
                <a:spcPct val="115000"/>
              </a:lnSpc>
              <a:spcBef>
                <a:spcPts val="0"/>
              </a:spcBef>
              <a:spcAft>
                <a:spcPts val="0"/>
              </a:spcAft>
              <a:buClr>
                <a:schemeClr val="dk1"/>
              </a:buClr>
              <a:buSzPts val="1200"/>
              <a:buFont typeface="Calibri"/>
              <a:buChar char="○"/>
            </a:pPr>
            <a:r>
              <a:rPr lang="cs-CZ" sz="1000"/>
              <a:t>Influenceři, spolupráce, pravidla, zásady, tipy</a:t>
            </a:r>
            <a:endParaRPr sz="1000"/>
          </a:p>
          <a:p>
            <a:pPr indent="0" lvl="0" marL="0" rtl="0" algn="l">
              <a:lnSpc>
                <a:spcPct val="115000"/>
              </a:lnSpc>
              <a:spcBef>
                <a:spcPts val="0"/>
              </a:spcBef>
              <a:spcAft>
                <a:spcPts val="0"/>
              </a:spcAft>
              <a:buClr>
                <a:schemeClr val="dk1"/>
              </a:buClr>
              <a:buSzPts val="1100"/>
              <a:buFont typeface="Arial"/>
              <a:buNone/>
            </a:pPr>
            <a:r>
              <a:rPr b="1" lang="cs-CZ" sz="1000"/>
              <a:t>Inzerce na sociálních sítích sítích</a:t>
            </a:r>
            <a:endParaRPr b="1" sz="1000"/>
          </a:p>
          <a:p>
            <a:pPr indent="-304800" lvl="1" marL="914400" rtl="0" algn="l">
              <a:lnSpc>
                <a:spcPct val="115000"/>
              </a:lnSpc>
              <a:spcBef>
                <a:spcPts val="1200"/>
              </a:spcBef>
              <a:spcAft>
                <a:spcPts val="0"/>
              </a:spcAft>
              <a:buClr>
                <a:schemeClr val="dk1"/>
              </a:buClr>
              <a:buSzPts val="1200"/>
              <a:buFont typeface="Calibri"/>
              <a:buChar char="○"/>
            </a:pPr>
            <a:r>
              <a:rPr lang="cs-CZ" sz="1000"/>
              <a:t>Kampaně, plánování, náklady, zákonné a etické limity</a:t>
            </a:r>
            <a:endParaRPr sz="1000"/>
          </a:p>
          <a:p>
            <a:pPr indent="0" lvl="0" marL="0" rtl="0" algn="l">
              <a:lnSpc>
                <a:spcPct val="100000"/>
              </a:lnSpc>
              <a:spcBef>
                <a:spcPts val="360"/>
              </a:spcBef>
              <a:spcAft>
                <a:spcPts val="0"/>
              </a:spcAft>
              <a:buSzPts val="1400"/>
              <a:buNone/>
            </a:pPr>
            <a:r>
              <a:t/>
            </a:r>
            <a:endParaRPr/>
          </a:p>
        </p:txBody>
      </p:sp>
      <p:sp>
        <p:nvSpPr>
          <p:cNvPr id="163" name="Google Shape;1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1" name="Google Shape;17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78" name="Google Shape;17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cs-CZ" sz="1050"/>
              <a:t>Tomáš si otevřel úplně </a:t>
            </a:r>
            <a:r>
              <a:rPr b="1" lang="cs-CZ" sz="1050"/>
              <a:t>nové bistro v naprostém centru Brna </a:t>
            </a:r>
            <a:r>
              <a:rPr lang="cs-CZ" sz="1050"/>
              <a:t>– v ulici Běhounská. Chce navázat na upadající </a:t>
            </a:r>
            <a:r>
              <a:rPr b="1" lang="cs-CZ" sz="1050"/>
              <a:t>klenot české gastronomie – poctivý chlebíček</a:t>
            </a:r>
            <a:r>
              <a:rPr lang="cs-CZ" sz="1050"/>
              <a:t>. Dobře si ale uvědomuje, že vlašákem ani variací </a:t>
            </a:r>
            <a:r>
              <a:rPr i="1" lang="cs-CZ" sz="1050"/>
              <a:t>a la krab </a:t>
            </a:r>
            <a:r>
              <a:rPr lang="cs-CZ" sz="1050"/>
              <a:t>mladší generaci a své vrstevníky neoslní. Proto se rozhodl </a:t>
            </a:r>
            <a:r>
              <a:rPr b="1" lang="cs-CZ" sz="1050"/>
              <a:t>produkt posunout na novou úroveň</a:t>
            </a:r>
            <a:r>
              <a:rPr lang="cs-CZ" sz="1050"/>
              <a:t> a nabízí originální variace. </a:t>
            </a:r>
            <a:r>
              <a:rPr b="1" lang="cs-CZ" sz="1050"/>
              <a:t>Klade maximální důraz na kvalitu surovin, zpracování i zákaznický servis</a:t>
            </a:r>
            <a:r>
              <a:rPr lang="cs-CZ" sz="1050"/>
              <a:t>. Maso bere z Mikrofarmy na Moraváku, veky bere od místních pekařů – dodavatelů má několik. Prvotřídním surovinám odpovídá také cena. Byznys sotva rozjel a v zápalu práce s přípravou provozovny na přípravu sociálních sítí nezbyl čas. Teď je potřeba vše dohnat a připravit komunikační strategii tak, aby marketing rychle zafungoval a vytvořil podmínky pro novou základnu zákazníků. </a:t>
            </a:r>
            <a:endParaRPr sz="1050"/>
          </a:p>
          <a:p>
            <a:pPr indent="0" lvl="0" marL="457200" rtl="0" algn="l">
              <a:lnSpc>
                <a:spcPct val="100000"/>
              </a:lnSpc>
              <a:spcBef>
                <a:spcPts val="360"/>
              </a:spcBef>
              <a:spcAft>
                <a:spcPts val="0"/>
              </a:spcAft>
              <a:buNone/>
            </a:pPr>
            <a:r>
              <a:t/>
            </a:r>
            <a:endParaRPr/>
          </a:p>
        </p:txBody>
      </p:sp>
      <p:sp>
        <p:nvSpPr>
          <p:cNvPr id="187" name="Google Shape;18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showMasterSp="0">
  <p:cSld name="Úvodní snímek">
    <p:spTree>
      <p:nvGrpSpPr>
        <p:cNvPr id="14" name="Shape 14"/>
        <p:cNvGrpSpPr/>
        <p:nvPr/>
      </p:nvGrpSpPr>
      <p:grpSpPr>
        <a:xfrm>
          <a:off x="0" y="0"/>
          <a:ext cx="0" cy="0"/>
          <a:chOff x="0" y="0"/>
          <a:chExt cx="0" cy="0"/>
        </a:xfrm>
      </p:grpSpPr>
      <p:sp>
        <p:nvSpPr>
          <p:cNvPr id="15" name="Google Shape;15;p1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7" name="Google Shape;17;p15"/>
          <p:cNvSpPr txBox="1"/>
          <p:nvPr>
            <p:ph type="title"/>
          </p:nvPr>
        </p:nvSpPr>
        <p:spPr>
          <a:xfrm>
            <a:off x="398502" y="2900365"/>
            <a:ext cx="11361600"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5"/>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chemeClr val="dk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pic>
        <p:nvPicPr>
          <p:cNvPr id="19" name="Google Shape;19;p15"/>
          <p:cNvPicPr preferRelativeResize="0"/>
          <p:nvPr/>
        </p:nvPicPr>
        <p:blipFill rotWithShape="1">
          <a:blip r:embed="rId2">
            <a:alphaModFix/>
          </a:blip>
          <a:srcRect b="0" l="0" r="0" t="0"/>
          <a:stretch/>
        </p:blipFill>
        <p:spPr>
          <a:xfrm>
            <a:off x="414000" y="414000"/>
            <a:ext cx="1546942" cy="1060263"/>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ky, text - dva sloupce">
  <p:cSld name="Obrázky, text - dva sloupce">
    <p:spTree>
      <p:nvGrpSpPr>
        <p:cNvPr id="82" name="Shape 82"/>
        <p:cNvGrpSpPr/>
        <p:nvPr/>
      </p:nvGrpSpPr>
      <p:grpSpPr>
        <a:xfrm>
          <a:off x="0" y="0"/>
          <a:ext cx="0" cy="0"/>
          <a:chOff x="0" y="0"/>
          <a:chExt cx="0" cy="0"/>
        </a:xfrm>
      </p:grpSpPr>
      <p:sp>
        <p:nvSpPr>
          <p:cNvPr id="83" name="Google Shape;83;p24"/>
          <p:cNvSpPr txBox="1"/>
          <p:nvPr>
            <p:ph idx="1" type="body"/>
          </p:nvPr>
        </p:nvSpPr>
        <p:spPr>
          <a:xfrm>
            <a:off x="719997"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4" name="Google Shape;84;p2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86" name="Google Shape;86;p24"/>
          <p:cNvSpPr txBox="1"/>
          <p:nvPr>
            <p:ph idx="2" type="body"/>
          </p:nvPr>
        </p:nvSpPr>
        <p:spPr>
          <a:xfrm>
            <a:off x="719999"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7" name="Google Shape;87;p24"/>
          <p:cNvSpPr txBox="1"/>
          <p:nvPr>
            <p:ph idx="3" type="body"/>
          </p:nvPr>
        </p:nvSpPr>
        <p:spPr>
          <a:xfrm>
            <a:off x="720724"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Font typeface="Arial"/>
              <a:buNone/>
              <a:defRPr b="1" sz="11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8" name="Google Shape;88;p24"/>
          <p:cNvSpPr txBox="1"/>
          <p:nvPr>
            <p:ph idx="4" type="body"/>
          </p:nvPr>
        </p:nvSpPr>
        <p:spPr>
          <a:xfrm>
            <a:off x="6251278" y="4500000"/>
            <a:ext cx="5220000" cy="1331998"/>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89" name="Google Shape;89;p24"/>
          <p:cNvSpPr txBox="1"/>
          <p:nvPr>
            <p:ph idx="5" type="body"/>
          </p:nvPr>
        </p:nvSpPr>
        <p:spPr>
          <a:xfrm>
            <a:off x="6252003" y="4068000"/>
            <a:ext cx="5220000" cy="36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Font typeface="Arial"/>
              <a:buNone/>
              <a:defRPr b="1" sz="11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90" name="Google Shape;90;p24"/>
          <p:cNvSpPr txBox="1"/>
          <p:nvPr>
            <p:ph idx="6" type="body"/>
          </p:nvPr>
        </p:nvSpPr>
        <p:spPr>
          <a:xfrm>
            <a:off x="6251278" y="718712"/>
            <a:ext cx="5220001" cy="320400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91" name="Google Shape;91;p24"/>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p:cSld name="Prázdný">
    <p:spTree>
      <p:nvGrpSpPr>
        <p:cNvPr id="92" name="Shape 92"/>
        <p:cNvGrpSpPr/>
        <p:nvPr/>
      </p:nvGrpSpPr>
      <p:grpSpPr>
        <a:xfrm>
          <a:off x="0" y="0"/>
          <a:ext cx="0" cy="0"/>
          <a:chOff x="0" y="0"/>
          <a:chExt cx="0" cy="0"/>
        </a:xfrm>
      </p:grpSpPr>
      <p:sp>
        <p:nvSpPr>
          <p:cNvPr id="93" name="Google Shape;93;p2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pic>
        <p:nvPicPr>
          <p:cNvPr id="95" name="Google Shape;95;p25"/>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zdělovník (alternativní) 1" showMasterSp="0">
  <p:cSld name="Rozdělovník (alternativní) 1">
    <p:spTree>
      <p:nvGrpSpPr>
        <p:cNvPr id="96" name="Shape 96"/>
        <p:cNvGrpSpPr/>
        <p:nvPr/>
      </p:nvGrpSpPr>
      <p:grpSpPr>
        <a:xfrm>
          <a:off x="0" y="0"/>
          <a:ext cx="0" cy="0"/>
          <a:chOff x="0" y="0"/>
          <a:chExt cx="0" cy="0"/>
        </a:xfrm>
      </p:grpSpPr>
      <p:sp>
        <p:nvSpPr>
          <p:cNvPr id="97" name="Google Shape;97;p2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98" name="Google Shape;98;p26"/>
          <p:cNvSpPr txBox="1"/>
          <p:nvPr>
            <p:ph type="title"/>
          </p:nvPr>
        </p:nvSpPr>
        <p:spPr>
          <a:xfrm>
            <a:off x="398502" y="2900365"/>
            <a:ext cx="5246518"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rgbClr val="0000D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26"/>
          <p:cNvSpPr txBox="1"/>
          <p:nvPr>
            <p:ph idx="1" type="subTitle"/>
          </p:nvPr>
        </p:nvSpPr>
        <p:spPr>
          <a:xfrm>
            <a:off x="398502" y="4116402"/>
            <a:ext cx="5246518"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rgbClr val="0000DC"/>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sp>
        <p:nvSpPr>
          <p:cNvPr id="100" name="Google Shape;100;p26"/>
          <p:cNvSpPr/>
          <p:nvPr>
            <p:ph idx="2" type="pic"/>
          </p:nvPr>
        </p:nvSpPr>
        <p:spPr>
          <a:xfrm>
            <a:off x="6096000" y="0"/>
            <a:ext cx="6096000" cy="6857999"/>
          </a:xfrm>
          <a:prstGeom prst="rect">
            <a:avLst/>
          </a:prstGeom>
          <a:noFill/>
          <a:ln>
            <a:noFill/>
          </a:ln>
        </p:spPr>
      </p:sp>
      <p:sp>
        <p:nvSpPr>
          <p:cNvPr id="101" name="Google Shape;101;p26"/>
          <p:cNvSpPr txBox="1"/>
          <p:nvPr>
            <p:ph idx="11" type="ftr"/>
          </p:nvPr>
        </p:nvSpPr>
        <p:spPr>
          <a:xfrm>
            <a:off x="720000" y="6228000"/>
            <a:ext cx="492502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2" name="Google Shape;102;p26"/>
          <p:cNvPicPr preferRelativeResize="0"/>
          <p:nvPr/>
        </p:nvPicPr>
        <p:blipFill rotWithShape="1">
          <a:blip r:embed="rId2">
            <a:alphaModFix/>
          </a:blip>
          <a:srcRect b="0" l="0" r="0" t="0"/>
          <a:stretch/>
        </p:blipFill>
        <p:spPr>
          <a:xfrm>
            <a:off x="414000" y="414000"/>
            <a:ext cx="1546942" cy="1060263"/>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 inverzní" showMasterSp="0">
  <p:cSld name="Úvodní snímek - inverzní">
    <p:bg>
      <p:bgPr>
        <a:solidFill>
          <a:srgbClr val="007A53"/>
        </a:solidFill>
      </p:bgPr>
    </p:bg>
    <p:spTree>
      <p:nvGrpSpPr>
        <p:cNvPr id="103" name="Shape 103"/>
        <p:cNvGrpSpPr/>
        <p:nvPr/>
      </p:nvGrpSpPr>
      <p:grpSpPr>
        <a:xfrm>
          <a:off x="0" y="0"/>
          <a:ext cx="0" cy="0"/>
          <a:chOff x="0" y="0"/>
          <a:chExt cx="0" cy="0"/>
        </a:xfrm>
      </p:grpSpPr>
      <p:sp>
        <p:nvSpPr>
          <p:cNvPr id="104" name="Google Shape;104;p27"/>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06" name="Google Shape;106;p27"/>
          <p:cNvSpPr txBox="1"/>
          <p:nvPr>
            <p:ph type="title"/>
          </p:nvPr>
        </p:nvSpPr>
        <p:spPr>
          <a:xfrm>
            <a:off x="398502" y="2900365"/>
            <a:ext cx="11361600"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7"/>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chemeClr val="lt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pic>
        <p:nvPicPr>
          <p:cNvPr id="108" name="Google Shape;108;p27"/>
          <p:cNvPicPr preferRelativeResize="0"/>
          <p:nvPr/>
        </p:nvPicPr>
        <p:blipFill rotWithShape="1">
          <a:blip r:embed="rId2">
            <a:alphaModFix/>
          </a:blip>
          <a:srcRect b="0" l="0" r="0" t="0"/>
          <a:stretch/>
        </p:blipFill>
        <p:spPr>
          <a:xfrm>
            <a:off x="414000" y="414000"/>
            <a:ext cx="1546941" cy="1060263"/>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zdělovník (alternativní) 2" showMasterSp="0">
  <p:cSld name="Rozdělovník (alternativní) 2">
    <p:bg>
      <p:bgPr>
        <a:solidFill>
          <a:srgbClr val="007A53"/>
        </a:solidFill>
      </p:bgPr>
    </p:bg>
    <p:spTree>
      <p:nvGrpSpPr>
        <p:cNvPr id="109" name="Shape 109"/>
        <p:cNvGrpSpPr/>
        <p:nvPr/>
      </p:nvGrpSpPr>
      <p:grpSpPr>
        <a:xfrm>
          <a:off x="0" y="0"/>
          <a:ext cx="0" cy="0"/>
          <a:chOff x="0" y="0"/>
          <a:chExt cx="0" cy="0"/>
        </a:xfrm>
      </p:grpSpPr>
      <p:sp>
        <p:nvSpPr>
          <p:cNvPr id="110" name="Google Shape;110;p2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11" name="Google Shape;111;p28"/>
          <p:cNvSpPr txBox="1"/>
          <p:nvPr>
            <p:ph type="title"/>
          </p:nvPr>
        </p:nvSpPr>
        <p:spPr>
          <a:xfrm>
            <a:off x="398502" y="2900365"/>
            <a:ext cx="5246518" cy="117158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8"/>
          <p:cNvSpPr txBox="1"/>
          <p:nvPr>
            <p:ph idx="1" type="subTitle"/>
          </p:nvPr>
        </p:nvSpPr>
        <p:spPr>
          <a:xfrm>
            <a:off x="398502" y="4116402"/>
            <a:ext cx="5246518" cy="698497"/>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2400"/>
              <a:buFont typeface="Arial"/>
              <a:buNone/>
              <a:defRPr b="0" sz="2400">
                <a:solidFill>
                  <a:schemeClr val="lt1"/>
                </a:solidFill>
                <a:latin typeface="Arial"/>
                <a:ea typeface="Arial"/>
                <a:cs typeface="Arial"/>
                <a:sym typeface="Arial"/>
              </a:defRPr>
            </a:lvl1pPr>
            <a:lvl2pPr lvl="1" algn="ctr">
              <a:lnSpc>
                <a:spcPct val="90000"/>
              </a:lnSpc>
              <a:spcBef>
                <a:spcPts val="0"/>
              </a:spcBef>
              <a:spcAft>
                <a:spcPts val="0"/>
              </a:spcAft>
              <a:buSzPts val="2000"/>
              <a:buFont typeface="Arial"/>
              <a:buNone/>
              <a:defRPr sz="2000"/>
            </a:lvl2pPr>
            <a:lvl3pPr lvl="2" algn="ctr">
              <a:lnSpc>
                <a:spcPct val="100000"/>
              </a:lnSpc>
              <a:spcBef>
                <a:spcPts val="0"/>
              </a:spcBef>
              <a:spcAft>
                <a:spcPts val="0"/>
              </a:spcAft>
              <a:buSzPts val="1440"/>
              <a:buFont typeface="Arial"/>
              <a:buNone/>
              <a:defRPr sz="1800"/>
            </a:lvl3pPr>
            <a:lvl4pPr lvl="3" algn="ctr">
              <a:lnSpc>
                <a:spcPct val="112500"/>
              </a:lnSpc>
              <a:spcBef>
                <a:spcPts val="0"/>
              </a:spcBef>
              <a:spcAft>
                <a:spcPts val="0"/>
              </a:spcAft>
              <a:buSzPts val="1440"/>
              <a:buFont typeface="Arial"/>
              <a:buNone/>
              <a:defRPr sz="1600"/>
            </a:lvl4pPr>
            <a:lvl5pPr lvl="4" algn="ctr">
              <a:lnSpc>
                <a:spcPct val="112500"/>
              </a:lnSpc>
              <a:spcBef>
                <a:spcPts val="0"/>
              </a:spcBef>
              <a:spcAft>
                <a:spcPts val="0"/>
              </a:spcAft>
              <a:buSzPts val="1600"/>
              <a:buFont typeface="Arial"/>
              <a:buNone/>
              <a:defRPr sz="1600"/>
            </a:lvl5pPr>
            <a:lvl6pPr lvl="5" algn="ctr">
              <a:lnSpc>
                <a:spcPct val="100000"/>
              </a:lnSpc>
              <a:spcBef>
                <a:spcPts val="320"/>
              </a:spcBef>
              <a:spcAft>
                <a:spcPts val="0"/>
              </a:spcAft>
              <a:buSzPts val="1600"/>
              <a:buNone/>
              <a:defRPr sz="1600"/>
            </a:lvl6pPr>
            <a:lvl7pPr lvl="6" algn="ctr">
              <a:lnSpc>
                <a:spcPct val="112500"/>
              </a:lnSpc>
              <a:spcBef>
                <a:spcPts val="0"/>
              </a:spcBef>
              <a:spcAft>
                <a:spcPts val="0"/>
              </a:spcAft>
              <a:buSzPts val="1600"/>
              <a:buNone/>
              <a:defRPr sz="1600"/>
            </a:lvl7pPr>
            <a:lvl8pPr lvl="7" algn="ctr">
              <a:lnSpc>
                <a:spcPct val="112500"/>
              </a:lnSpc>
              <a:spcBef>
                <a:spcPts val="0"/>
              </a:spcBef>
              <a:spcAft>
                <a:spcPts val="0"/>
              </a:spcAft>
              <a:buSzPts val="1600"/>
              <a:buNone/>
              <a:defRPr sz="1600"/>
            </a:lvl8pPr>
            <a:lvl9pPr lvl="8" algn="ctr">
              <a:lnSpc>
                <a:spcPct val="112500"/>
              </a:lnSpc>
              <a:spcBef>
                <a:spcPts val="0"/>
              </a:spcBef>
              <a:spcAft>
                <a:spcPts val="0"/>
              </a:spcAft>
              <a:buSzPts val="1600"/>
              <a:buNone/>
              <a:defRPr sz="1600"/>
            </a:lvl9pPr>
          </a:lstStyle>
          <a:p/>
        </p:txBody>
      </p:sp>
      <p:sp>
        <p:nvSpPr>
          <p:cNvPr id="113" name="Google Shape;113;p28"/>
          <p:cNvSpPr/>
          <p:nvPr>
            <p:ph idx="2" type="pic"/>
          </p:nvPr>
        </p:nvSpPr>
        <p:spPr>
          <a:xfrm>
            <a:off x="6096000" y="0"/>
            <a:ext cx="6096000" cy="6857999"/>
          </a:xfrm>
          <a:prstGeom prst="rect">
            <a:avLst/>
          </a:prstGeom>
          <a:noFill/>
          <a:ln>
            <a:noFill/>
          </a:ln>
        </p:spPr>
      </p:sp>
      <p:sp>
        <p:nvSpPr>
          <p:cNvPr id="114" name="Google Shape;114;p28"/>
          <p:cNvSpPr txBox="1"/>
          <p:nvPr>
            <p:ph idx="11" type="ftr"/>
          </p:nvPr>
        </p:nvSpPr>
        <p:spPr>
          <a:xfrm>
            <a:off x="720000" y="6228000"/>
            <a:ext cx="492502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 name="Google Shape;115;p28"/>
          <p:cNvPicPr preferRelativeResize="0"/>
          <p:nvPr/>
        </p:nvPicPr>
        <p:blipFill rotWithShape="1">
          <a:blip r:embed="rId2">
            <a:alphaModFix/>
          </a:blip>
          <a:srcRect b="0" l="0" r="0" t="0"/>
          <a:stretch/>
        </p:blipFill>
        <p:spPr>
          <a:xfrm>
            <a:off x="414000" y="414000"/>
            <a:ext cx="1546941" cy="1060263"/>
          </a:xfrm>
          <a:prstGeom prst="rect">
            <a:avLst/>
          </a:prstGeom>
          <a:noFill/>
          <a:ln>
            <a:noFill/>
          </a:ln>
        </p:spPr>
      </p:pic>
    </p:spTree>
  </p:cSld>
  <p:clrMapOvr>
    <a:masterClrMapping/>
  </p:clrMapOvr>
  <p:extLst>
    <p:ext uri="{DCECCB84-F9BA-43D5-87BE-67443E8EF086}">
      <p15:sldGuideLst>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erzní s obrázkem">
  <p:cSld name="Inverzní s obrázkem">
    <p:bg>
      <p:bgPr>
        <a:solidFill>
          <a:srgbClr val="007A53"/>
        </a:solidFill>
      </p:bgPr>
    </p:bg>
    <p:spTree>
      <p:nvGrpSpPr>
        <p:cNvPr id="116" name="Shape 116"/>
        <p:cNvGrpSpPr/>
        <p:nvPr/>
      </p:nvGrpSpPr>
      <p:grpSpPr>
        <a:xfrm>
          <a:off x="0" y="0"/>
          <a:ext cx="0" cy="0"/>
          <a:chOff x="0" y="0"/>
          <a:chExt cx="0" cy="0"/>
        </a:xfrm>
      </p:grpSpPr>
      <p:sp>
        <p:nvSpPr>
          <p:cNvPr id="117" name="Google Shape;117;p29"/>
          <p:cNvSpPr/>
          <p:nvPr>
            <p:ph idx="2" type="pic"/>
          </p:nvPr>
        </p:nvSpPr>
        <p:spPr>
          <a:xfrm>
            <a:off x="0" y="1"/>
            <a:ext cx="12192000" cy="5842000"/>
          </a:xfrm>
          <a:prstGeom prst="rect">
            <a:avLst/>
          </a:prstGeom>
          <a:noFill/>
          <a:ln>
            <a:noFill/>
          </a:ln>
        </p:spPr>
      </p:sp>
      <p:pic>
        <p:nvPicPr>
          <p:cNvPr id="118" name="Google Shape;118;p29"/>
          <p:cNvPicPr preferRelativeResize="0"/>
          <p:nvPr/>
        </p:nvPicPr>
        <p:blipFill rotWithShape="1">
          <a:blip r:embed="rId2">
            <a:alphaModFix/>
          </a:blip>
          <a:srcRect b="0" l="0" r="0" t="0"/>
          <a:stretch/>
        </p:blipFill>
        <p:spPr>
          <a:xfrm>
            <a:off x="10881277" y="6048000"/>
            <a:ext cx="865418" cy="593152"/>
          </a:xfrm>
          <a:prstGeom prst="rect">
            <a:avLst/>
          </a:prstGeom>
          <a:noFill/>
          <a:ln>
            <a:noFill/>
          </a:ln>
        </p:spPr>
      </p:pic>
      <p:sp>
        <p:nvSpPr>
          <p:cNvPr id="119" name="Google Shape;119;p29"/>
          <p:cNvSpPr txBox="1"/>
          <p:nvPr>
            <p:ph idx="1" type="body"/>
          </p:nvPr>
        </p:nvSpPr>
        <p:spPr>
          <a:xfrm>
            <a:off x="720000" y="6040795"/>
            <a:ext cx="8555976" cy="510831"/>
          </a:xfrm>
          <a:prstGeom prst="rect">
            <a:avLst/>
          </a:prstGeom>
          <a:noFill/>
          <a:ln>
            <a:noFill/>
          </a:ln>
        </p:spPr>
        <p:txBody>
          <a:bodyPr anchorCtr="0" anchor="t" bIns="0" lIns="0" spcFirstLastPara="1" rIns="0" wrap="square" tIns="0">
            <a:noAutofit/>
          </a:bodyPr>
          <a:lstStyle>
            <a:lvl1pPr indent="-228600" lvl="0" marL="457200" marR="0" algn="l">
              <a:lnSpc>
                <a:spcPct val="120000"/>
              </a:lnSpc>
              <a:spcBef>
                <a:spcPts val="0"/>
              </a:spcBef>
              <a:spcAft>
                <a:spcPts val="0"/>
              </a:spcAft>
              <a:buClr>
                <a:schemeClr val="dk2"/>
              </a:buClr>
              <a:buSzPts val="1500"/>
              <a:buFont typeface="Arial"/>
              <a:buNone/>
              <a:defRPr b="0" sz="1500">
                <a:solidFill>
                  <a:schemeClr val="lt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FSS slide">
  <p:cSld name="MUNI FSS slide">
    <p:bg>
      <p:bgPr>
        <a:solidFill>
          <a:srgbClr val="007A53"/>
        </a:solidFill>
      </p:bgPr>
    </p:bg>
    <p:spTree>
      <p:nvGrpSpPr>
        <p:cNvPr id="120" name="Shape 120"/>
        <p:cNvGrpSpPr/>
        <p:nvPr/>
      </p:nvGrpSpPr>
      <p:grpSpPr>
        <a:xfrm>
          <a:off x="0" y="0"/>
          <a:ext cx="0" cy="0"/>
          <a:chOff x="0" y="0"/>
          <a:chExt cx="0" cy="0"/>
        </a:xfrm>
      </p:grpSpPr>
      <p:pic>
        <p:nvPicPr>
          <p:cNvPr id="121" name="Google Shape;121;p30"/>
          <p:cNvPicPr preferRelativeResize="0"/>
          <p:nvPr/>
        </p:nvPicPr>
        <p:blipFill rotWithShape="1">
          <a:blip r:embed="rId2">
            <a:alphaModFix/>
          </a:blip>
          <a:srcRect b="0" l="0" r="0" t="0"/>
          <a:stretch/>
        </p:blipFill>
        <p:spPr>
          <a:xfrm>
            <a:off x="4042872" y="2021800"/>
            <a:ext cx="4106254" cy="28143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slide">
  <p:cSld name="MUNI slide">
    <p:bg>
      <p:bgPr>
        <a:solidFill>
          <a:schemeClr val="dk2"/>
        </a:solidFill>
      </p:bgPr>
    </p:bg>
    <p:spTree>
      <p:nvGrpSpPr>
        <p:cNvPr id="122" name="Shape 122"/>
        <p:cNvGrpSpPr/>
        <p:nvPr/>
      </p:nvGrpSpPr>
      <p:grpSpPr>
        <a:xfrm>
          <a:off x="0" y="0"/>
          <a:ext cx="0" cy="0"/>
          <a:chOff x="0" y="0"/>
          <a:chExt cx="0" cy="0"/>
        </a:xfrm>
      </p:grpSpPr>
      <p:pic>
        <p:nvPicPr>
          <p:cNvPr id="123" name="Google Shape;123;p31"/>
          <p:cNvPicPr preferRelativeResize="0"/>
          <p:nvPr/>
        </p:nvPicPr>
        <p:blipFill rotWithShape="1">
          <a:blip r:embed="rId2">
            <a:alphaModFix/>
          </a:blip>
          <a:srcRect b="0" l="0" r="0" t="0"/>
          <a:stretch/>
        </p:blipFill>
        <p:spPr>
          <a:xfrm>
            <a:off x="1650956" y="2298933"/>
            <a:ext cx="8725020" cy="22601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p:cSld name="Nadpis a obsah">
    <p:spTree>
      <p:nvGrpSpPr>
        <p:cNvPr id="20" name="Shape 20"/>
        <p:cNvGrpSpPr/>
        <p:nvPr/>
      </p:nvGrpSpPr>
      <p:grpSpPr>
        <a:xfrm>
          <a:off x="0" y="0"/>
          <a:ext cx="0" cy="0"/>
          <a:chOff x="0" y="0"/>
          <a:chExt cx="0" cy="0"/>
        </a:xfrm>
      </p:grpSpPr>
      <p:sp>
        <p:nvSpPr>
          <p:cNvPr id="21" name="Google Shape;21;p1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23" name="Google Shape;23;p16"/>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25" name="Google Shape;25;p16"/>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extLst>
    <p:ext uri="{DCECCB84-F9BA-43D5-87BE-67443E8EF086}">
      <p15:sldGuideLst>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obsah">
  <p:cSld name="Nadpis, podnadpis a obsah">
    <p:spTree>
      <p:nvGrpSpPr>
        <p:cNvPr id="26" name="Shape 26"/>
        <p:cNvGrpSpPr/>
        <p:nvPr/>
      </p:nvGrpSpPr>
      <p:grpSpPr>
        <a:xfrm>
          <a:off x="0" y="0"/>
          <a:ext cx="0" cy="0"/>
          <a:chOff x="0" y="0"/>
          <a:chExt cx="0" cy="0"/>
        </a:xfrm>
      </p:grpSpPr>
      <p:sp>
        <p:nvSpPr>
          <p:cNvPr id="27" name="Google Shape;27;p17"/>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sz="1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29" name="Google Shape;29;p17"/>
          <p:cNvSpPr txBox="1"/>
          <p:nvPr>
            <p:ph idx="1"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30" name="Google Shape;30;p17"/>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2" type="body"/>
          </p:nvPr>
        </p:nvSpPr>
        <p:spPr>
          <a:xfrm>
            <a:off x="720000" y="1692002"/>
            <a:ext cx="10753200"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32" name="Google Shape;32;p17"/>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porovnání">
  <p:cSld name="Nadpis a porovnání">
    <p:spTree>
      <p:nvGrpSpPr>
        <p:cNvPr id="33" name="Shape 33"/>
        <p:cNvGrpSpPr/>
        <p:nvPr/>
      </p:nvGrpSpPr>
      <p:grpSpPr>
        <a:xfrm>
          <a:off x="0" y="0"/>
          <a:ext cx="0" cy="0"/>
          <a:chOff x="0" y="0"/>
          <a:chExt cx="0" cy="0"/>
        </a:xfrm>
      </p:grpSpPr>
      <p:sp>
        <p:nvSpPr>
          <p:cNvPr id="34" name="Google Shape;34;p18"/>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36" name="Google Shape;36;p1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 type="body"/>
          </p:nvPr>
        </p:nvSpPr>
        <p:spPr>
          <a:xfrm>
            <a:off x="72000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38" name="Google Shape;38;p18"/>
          <p:cNvSpPr txBox="1"/>
          <p:nvPr>
            <p:ph idx="2" type="body"/>
          </p:nvPr>
        </p:nvSpPr>
        <p:spPr>
          <a:xfrm>
            <a:off x="625128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39" name="Google Shape;39;p18"/>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extLst>
    <p:ext uri="{DCECCB84-F9BA-43D5-87BE-67443E8EF086}">
      <p15:sldGuideLst>
        <p15:guide id="1" orient="horz" pos="3657">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porovnání">
  <p:cSld name="Nadpis, podnadpis a porovnání">
    <p:spTree>
      <p:nvGrpSpPr>
        <p:cNvPr id="40" name="Shape 40"/>
        <p:cNvGrpSpPr/>
        <p:nvPr/>
      </p:nvGrpSpPr>
      <p:grpSpPr>
        <a:xfrm>
          <a:off x="0" y="0"/>
          <a:ext cx="0" cy="0"/>
          <a:chOff x="0" y="0"/>
          <a:chExt cx="0" cy="0"/>
        </a:xfrm>
      </p:grpSpPr>
      <p:sp>
        <p:nvSpPr>
          <p:cNvPr id="41" name="Google Shape;41;p1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43" name="Google Shape;43;p19"/>
          <p:cNvSpPr txBox="1"/>
          <p:nvPr>
            <p:ph idx="1" type="body"/>
          </p:nvPr>
        </p:nvSpPr>
        <p:spPr>
          <a:xfrm>
            <a:off x="720725" y="1296001"/>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44" name="Google Shape;44;p1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2" type="body"/>
          </p:nvPr>
        </p:nvSpPr>
        <p:spPr>
          <a:xfrm>
            <a:off x="6251278" y="1290515"/>
            <a:ext cx="5220000"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46" name="Google Shape;46;p19"/>
          <p:cNvSpPr txBox="1"/>
          <p:nvPr>
            <p:ph idx="3" type="body"/>
          </p:nvPr>
        </p:nvSpPr>
        <p:spPr>
          <a:xfrm>
            <a:off x="72000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47" name="Google Shape;47;p19"/>
          <p:cNvSpPr txBox="1"/>
          <p:nvPr>
            <p:ph idx="4" type="body"/>
          </p:nvPr>
        </p:nvSpPr>
        <p:spPr>
          <a:xfrm>
            <a:off x="6251280" y="1701505"/>
            <a:ext cx="5219998" cy="4139998"/>
          </a:xfrm>
          <a:prstGeom prst="rect">
            <a:avLst/>
          </a:prstGeom>
          <a:noFill/>
          <a:ln>
            <a:noFill/>
          </a:ln>
        </p:spPr>
        <p:txBody>
          <a:bodyPr anchorCtr="0" anchor="t" bIns="0" lIns="0" spcFirstLastPara="1" rIns="0" wrap="square" tIns="0">
            <a:noAutofit/>
          </a:bodyPr>
          <a:lstStyle>
            <a:lvl1pPr indent="-406400" lvl="0" marL="457200" algn="l">
              <a:lnSpc>
                <a:spcPct val="128571"/>
              </a:lnSpc>
              <a:spcBef>
                <a:spcPts val="0"/>
              </a:spcBef>
              <a:spcAft>
                <a:spcPts val="0"/>
              </a:spcAft>
              <a:buClr>
                <a:schemeClr val="dk2"/>
              </a:buClr>
              <a:buSzPts val="2800"/>
              <a:buFont typeface="Arial"/>
              <a:buChar char="̶"/>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48" name="Google Shape;48;p19"/>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extLst>
    <p:ext uri="{DCECCB84-F9BA-43D5-87BE-67443E8EF086}">
      <p15:sldGuideLst>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extem">
  <p:cSld name="Obrázek s textem">
    <p:spTree>
      <p:nvGrpSpPr>
        <p:cNvPr id="49" name="Shape 49"/>
        <p:cNvGrpSpPr/>
        <p:nvPr/>
      </p:nvGrpSpPr>
      <p:grpSpPr>
        <a:xfrm>
          <a:off x="0" y="0"/>
          <a:ext cx="0" cy="0"/>
          <a:chOff x="0" y="0"/>
          <a:chExt cx="0" cy="0"/>
        </a:xfrm>
      </p:grpSpPr>
      <p:sp>
        <p:nvSpPr>
          <p:cNvPr id="50" name="Google Shape;50;p20"/>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53" name="Google Shape;53;p20"/>
          <p:cNvSpPr txBox="1"/>
          <p:nvPr>
            <p:ph idx="1" type="body"/>
          </p:nvPr>
        </p:nvSpPr>
        <p:spPr>
          <a:xfrm>
            <a:off x="7347735" y="2596845"/>
            <a:ext cx="4125465" cy="3208441"/>
          </a:xfrm>
          <a:prstGeom prst="rect">
            <a:avLst/>
          </a:prstGeom>
          <a:noFill/>
          <a:ln>
            <a:noFill/>
          </a:ln>
        </p:spPr>
        <p:txBody>
          <a:bodyPr anchorCtr="0" anchor="t" bIns="0" lIns="0" spcFirstLastPara="1" rIns="0" wrap="square" tIns="0">
            <a:noAutofit/>
          </a:bodyPr>
          <a:lstStyle>
            <a:lvl1pPr indent="-355600" lvl="0" marL="457200" algn="l">
              <a:lnSpc>
                <a:spcPct val="180000"/>
              </a:lnSpc>
              <a:spcBef>
                <a:spcPts val="0"/>
              </a:spcBef>
              <a:spcAft>
                <a:spcPts val="0"/>
              </a:spcAft>
              <a:buClr>
                <a:schemeClr val="dk2"/>
              </a:buClr>
              <a:buSzPts val="2000"/>
              <a:buFont typeface="Arial"/>
              <a:buChar char="̶"/>
              <a:defRPr b="0" sz="200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4" name="Google Shape;54;p20"/>
          <p:cNvSpPr/>
          <p:nvPr>
            <p:ph idx="2" type="pic"/>
          </p:nvPr>
        </p:nvSpPr>
        <p:spPr>
          <a:xfrm>
            <a:off x="729509" y="1665288"/>
            <a:ext cx="6207791" cy="4139998"/>
          </a:xfrm>
          <a:prstGeom prst="rect">
            <a:avLst/>
          </a:prstGeom>
          <a:noFill/>
          <a:ln>
            <a:noFill/>
          </a:ln>
        </p:spPr>
      </p:sp>
      <p:sp>
        <p:nvSpPr>
          <p:cNvPr id="55" name="Google Shape;55;p20"/>
          <p:cNvSpPr txBox="1"/>
          <p:nvPr>
            <p:ph idx="3"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56" name="Google Shape;56;p20"/>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tři sloupce">
  <p:cSld name="Nadpis, podnadpis a tři sloupce">
    <p:spTree>
      <p:nvGrpSpPr>
        <p:cNvPr id="57" name="Shape 57"/>
        <p:cNvGrpSpPr/>
        <p:nvPr/>
      </p:nvGrpSpPr>
      <p:grpSpPr>
        <a:xfrm>
          <a:off x="0" y="0"/>
          <a:ext cx="0" cy="0"/>
          <a:chOff x="0" y="0"/>
          <a:chExt cx="0" cy="0"/>
        </a:xfrm>
      </p:grpSpPr>
      <p:sp>
        <p:nvSpPr>
          <p:cNvPr id="58" name="Google Shape;58;p21"/>
          <p:cNvSpPr txBox="1"/>
          <p:nvPr>
            <p:ph idx="1" type="body"/>
          </p:nvPr>
        </p:nvSpPr>
        <p:spPr>
          <a:xfrm>
            <a:off x="4440000"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59" name="Google Shape;59;p21"/>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61" name="Google Shape;61;p21"/>
          <p:cNvSpPr txBox="1"/>
          <p:nvPr>
            <p:ph idx="2" type="body"/>
          </p:nvPr>
        </p:nvSpPr>
        <p:spPr>
          <a:xfrm>
            <a:off x="719999"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2" name="Google Shape;62;p21"/>
          <p:cNvSpPr txBox="1"/>
          <p:nvPr>
            <p:ph idx="3" type="body"/>
          </p:nvPr>
        </p:nvSpPr>
        <p:spPr>
          <a:xfrm>
            <a:off x="4440000" y="4414271"/>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3" name="Google Shape;63;p21"/>
          <p:cNvSpPr txBox="1"/>
          <p:nvPr>
            <p:ph idx="4" type="body"/>
          </p:nvPr>
        </p:nvSpPr>
        <p:spPr>
          <a:xfrm>
            <a:off x="8161200" y="4414270"/>
            <a:ext cx="3312000" cy="142773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500"/>
              <a:buFont typeface="Arial"/>
              <a:buNone/>
              <a:defRPr b="0" sz="1500">
                <a:solidFill>
                  <a:schemeClr val="dk1"/>
                </a:solidFill>
              </a:defRPr>
            </a:lvl1pPr>
            <a:lvl2pPr indent="-228600" lvl="1" marL="914400" algn="l">
              <a:lnSpc>
                <a:spcPct val="120000"/>
              </a:lnSpc>
              <a:spcBef>
                <a:spcPts val="0"/>
              </a:spcBef>
              <a:spcAft>
                <a:spcPts val="0"/>
              </a:spcAft>
              <a:buSzPts val="1500"/>
              <a:buFont typeface="Arial"/>
              <a:buNone/>
              <a:defRPr u="none"/>
            </a:lvl2pPr>
            <a:lvl3pPr indent="-228600" lvl="2" marL="1371600" algn="l">
              <a:lnSpc>
                <a:spcPct val="120000"/>
              </a:lnSpc>
              <a:spcBef>
                <a:spcPts val="0"/>
              </a:spcBef>
              <a:spcAft>
                <a:spcPts val="0"/>
              </a:spcAft>
              <a:buSzPts val="12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350"/>
              <a:buFont typeface="Arial"/>
              <a:buNone/>
              <a:defRPr/>
            </a:lvl4pPr>
            <a:lvl5pPr indent="-228600" lvl="4" marL="2286000" algn="l">
              <a:lnSpc>
                <a:spcPct val="120000"/>
              </a:lnSpc>
              <a:spcBef>
                <a:spcPts val="0"/>
              </a:spcBef>
              <a:spcAft>
                <a:spcPts val="0"/>
              </a:spcAft>
              <a:buSzPts val="1500"/>
              <a:buFont typeface="Arial"/>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4" name="Google Shape;64;p21"/>
          <p:cNvSpPr txBox="1"/>
          <p:nvPr>
            <p:ph idx="5" type="body"/>
          </p:nvPr>
        </p:nvSpPr>
        <p:spPr>
          <a:xfrm>
            <a:off x="72072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5" name="Google Shape;65;p21"/>
          <p:cNvSpPr txBox="1"/>
          <p:nvPr>
            <p:ph idx="6" type="body"/>
          </p:nvPr>
        </p:nvSpPr>
        <p:spPr>
          <a:xfrm>
            <a:off x="4440475"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6" name="Google Shape;66;p21"/>
          <p:cNvSpPr txBox="1"/>
          <p:nvPr>
            <p:ph idx="7" type="body"/>
          </p:nvPr>
        </p:nvSpPr>
        <p:spPr>
          <a:xfrm>
            <a:off x="8161436" y="4025136"/>
            <a:ext cx="3311525" cy="216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1000"/>
              <a:buFont typeface="Arial"/>
              <a:buNone/>
              <a:defRPr b="0" sz="1000"/>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7" name="Google Shape;67;p21"/>
          <p:cNvSpPr txBox="1"/>
          <p:nvPr>
            <p:ph idx="8" type="body"/>
          </p:nvPr>
        </p:nvSpPr>
        <p:spPr>
          <a:xfrm>
            <a:off x="719999"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8" name="Google Shape;68;p21"/>
          <p:cNvSpPr txBox="1"/>
          <p:nvPr>
            <p:ph idx="9" type="body"/>
          </p:nvPr>
        </p:nvSpPr>
        <p:spPr>
          <a:xfrm>
            <a:off x="8160001" y="1692002"/>
            <a:ext cx="3311525" cy="2230711"/>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800"/>
              <a:buFont typeface="Arial"/>
              <a:buNone/>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69" name="Google Shape;69;p21"/>
          <p:cNvSpPr txBox="1"/>
          <p:nvPr>
            <p:ph idx="13" type="body"/>
          </p:nvPr>
        </p:nvSpPr>
        <p:spPr>
          <a:xfrm>
            <a:off x="720725" y="1296001"/>
            <a:ext cx="10752138" cy="271576"/>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2000"/>
              <a:buFont typeface="Arial"/>
              <a:buNone/>
              <a:defRPr b="0" sz="2000">
                <a:solidFill>
                  <a:schemeClr val="dk2"/>
                </a:solidFill>
              </a:defRPr>
            </a:lvl1pPr>
            <a:lvl2pPr indent="-228600" lvl="1" marL="914400" algn="l">
              <a:lnSpc>
                <a:spcPct val="100000"/>
              </a:lnSpc>
              <a:spcBef>
                <a:spcPts val="0"/>
              </a:spcBef>
              <a:spcAft>
                <a:spcPts val="0"/>
              </a:spcAft>
              <a:buSzPts val="1800"/>
              <a:buNone/>
              <a:defRPr/>
            </a:lvl2pPr>
            <a:lvl3pPr indent="-228600" lvl="2" marL="1371600" algn="l">
              <a:lnSpc>
                <a:spcPct val="100000"/>
              </a:lnSpc>
              <a:spcBef>
                <a:spcPts val="0"/>
              </a:spcBef>
              <a:spcAft>
                <a:spcPts val="0"/>
              </a:spcAft>
              <a:buSzPts val="1440"/>
              <a:buNone/>
              <a:defRPr/>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sp>
        <p:nvSpPr>
          <p:cNvPr id="70" name="Google Shape;70;p21"/>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1" name="Google Shape;71;p21"/>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extLst>
    <p:ext uri="{DCECCB84-F9BA-43D5-87BE-67443E8EF086}">
      <p15:sldGuideLst>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obsah">
  <p:cSld name="Pouze obsah">
    <p:spTree>
      <p:nvGrpSpPr>
        <p:cNvPr id="72" name="Shape 72"/>
        <p:cNvGrpSpPr/>
        <p:nvPr/>
      </p:nvGrpSpPr>
      <p:grpSpPr>
        <a:xfrm>
          <a:off x="0" y="0"/>
          <a:ext cx="0" cy="0"/>
          <a:chOff x="0" y="0"/>
          <a:chExt cx="0" cy="0"/>
        </a:xfrm>
      </p:grpSpPr>
      <p:sp>
        <p:nvSpPr>
          <p:cNvPr id="73" name="Google Shape;73;p2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75" name="Google Shape;75;p22"/>
          <p:cNvSpPr txBox="1"/>
          <p:nvPr>
            <p:ph idx="1" type="body"/>
          </p:nvPr>
        </p:nvSpPr>
        <p:spPr>
          <a:xfrm>
            <a:off x="720000" y="692150"/>
            <a:ext cx="10753200" cy="5139850"/>
          </a:xfrm>
          <a:prstGeom prst="rect">
            <a:avLst/>
          </a:prstGeom>
          <a:noFill/>
          <a:ln>
            <a:noFill/>
          </a:ln>
        </p:spPr>
        <p:txBody>
          <a:bodyPr anchorCtr="0" anchor="t" bIns="0" lIns="0" spcFirstLastPara="1" rIns="0" wrap="square" tIns="0">
            <a:noAutofit/>
          </a:bodyPr>
          <a:lstStyle>
            <a:lvl1pPr indent="-228600" lvl="0" marL="457200" algn="l">
              <a:lnSpc>
                <a:spcPct val="128571"/>
              </a:lnSpc>
              <a:spcBef>
                <a:spcPts val="0"/>
              </a:spcBef>
              <a:spcAft>
                <a:spcPts val="0"/>
              </a:spcAft>
              <a:buClr>
                <a:schemeClr val="dk2"/>
              </a:buClr>
              <a:buSzPts val="2800"/>
              <a:buFont typeface="Arial"/>
              <a:buNone/>
              <a:defRPr b="0"/>
            </a:lvl1pPr>
            <a:lvl2pPr indent="-355600" lvl="1" marL="914400" algn="l">
              <a:lnSpc>
                <a:spcPct val="100000"/>
              </a:lnSpc>
              <a:spcBef>
                <a:spcPts val="0"/>
              </a:spcBef>
              <a:spcAft>
                <a:spcPts val="0"/>
              </a:spcAft>
              <a:buClr>
                <a:schemeClr val="dk2"/>
              </a:buClr>
              <a:buSzPts val="2000"/>
              <a:buFont typeface="Arial"/>
              <a:buChar char="̶"/>
              <a:defRPr sz="2000"/>
            </a:lvl2pPr>
            <a:lvl3pPr indent="-228600" lvl="2" marL="1371600" algn="l">
              <a:lnSpc>
                <a:spcPct val="100000"/>
              </a:lnSpc>
              <a:spcBef>
                <a:spcPts val="0"/>
              </a:spcBef>
              <a:spcAft>
                <a:spcPts val="0"/>
              </a:spcAft>
              <a:buSzPts val="1280"/>
              <a:buFont typeface="Arial"/>
              <a:buNone/>
              <a:defRPr sz="1600"/>
            </a:lvl3pPr>
            <a:lvl4pPr indent="-228600" lvl="3" marL="1828800" algn="l">
              <a:lnSpc>
                <a:spcPct val="100000"/>
              </a:lnSpc>
              <a:spcBef>
                <a:spcPts val="0"/>
              </a:spcBef>
              <a:spcAft>
                <a:spcPts val="0"/>
              </a:spcAft>
              <a:buSzPts val="1620"/>
              <a:buNone/>
              <a:defRPr/>
            </a:lvl4pPr>
            <a:lvl5pPr indent="-228600" lvl="4" marL="2286000" algn="l">
              <a:lnSpc>
                <a:spcPct val="100000"/>
              </a:lnSpc>
              <a:spcBef>
                <a:spcPts val="0"/>
              </a:spcBef>
              <a:spcAft>
                <a:spcPts val="0"/>
              </a:spcAft>
              <a:buSzPts val="1800"/>
              <a:buNone/>
              <a:defRPr/>
            </a:lvl5pPr>
            <a:lvl6pPr indent="-342900" lvl="5" marL="2743200" algn="l">
              <a:lnSpc>
                <a:spcPct val="100000"/>
              </a:lnSpc>
              <a:spcBef>
                <a:spcPts val="360"/>
              </a:spcBef>
              <a:spcAft>
                <a:spcPts val="0"/>
              </a:spcAft>
              <a:buSzPts val="1800"/>
              <a:buChar char="•"/>
              <a:defRPr/>
            </a:lvl6pPr>
            <a:lvl7pPr indent="-228600" lvl="6" marL="3200400" algn="l">
              <a:lnSpc>
                <a:spcPct val="100000"/>
              </a:lnSpc>
              <a:spcBef>
                <a:spcPts val="0"/>
              </a:spcBef>
              <a:spcAft>
                <a:spcPts val="0"/>
              </a:spcAft>
              <a:buSzPts val="1800"/>
              <a:buNone/>
              <a:defRPr/>
            </a:lvl7pPr>
            <a:lvl8pPr indent="-228600" lvl="7" marL="3657600" algn="l">
              <a:lnSpc>
                <a:spcPct val="100000"/>
              </a:lnSpc>
              <a:spcBef>
                <a:spcPts val="0"/>
              </a:spcBef>
              <a:spcAft>
                <a:spcPts val="0"/>
              </a:spcAft>
              <a:buSzPts val="1800"/>
              <a:buNone/>
              <a:defRPr/>
            </a:lvl8pPr>
            <a:lvl9pPr indent="-228600" lvl="8" marL="4114800" algn="l">
              <a:lnSpc>
                <a:spcPct val="100000"/>
              </a:lnSpc>
              <a:spcBef>
                <a:spcPts val="0"/>
              </a:spcBef>
              <a:spcAft>
                <a:spcPts val="0"/>
              </a:spcAft>
              <a:buSzPts val="1800"/>
              <a:buNone/>
              <a:defRPr/>
            </a:lvl9pPr>
          </a:lstStyle>
          <a:p/>
        </p:txBody>
      </p:sp>
      <p:pic>
        <p:nvPicPr>
          <p:cNvPr id="76" name="Google Shape;76;p22"/>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extLst>
    <p:ext uri="{DCECCB84-F9BA-43D5-87BE-67443E8EF086}">
      <p15:sldGuideLst>
        <p15:guide id="1" orient="horz" pos="436">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nadpis">
  <p:cSld name="Pouze nadpis">
    <p:spTree>
      <p:nvGrpSpPr>
        <p:cNvPr id="77" name="Shape 77"/>
        <p:cNvGrpSpPr/>
        <p:nvPr/>
      </p:nvGrpSpPr>
      <p:grpSpPr>
        <a:xfrm>
          <a:off x="0" y="0"/>
          <a:ext cx="0" cy="0"/>
          <a:chOff x="0" y="0"/>
          <a:chExt cx="0" cy="0"/>
        </a:xfrm>
      </p:grpSpPr>
      <p:sp>
        <p:nvSpPr>
          <p:cNvPr id="78" name="Google Shape;78;p2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80" name="Google Shape;80;p2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1" name="Google Shape;81;p23"/>
          <p:cNvPicPr preferRelativeResize="0"/>
          <p:nvPr/>
        </p:nvPicPr>
        <p:blipFill rotWithShape="1">
          <a:blip r:embed="rId2">
            <a:alphaModFix/>
          </a:blip>
          <a:srcRect b="0" l="0" r="0" t="0"/>
          <a:stretch/>
        </p:blipFill>
        <p:spPr>
          <a:xfrm>
            <a:off x="10881277" y="6048000"/>
            <a:ext cx="867341" cy="59447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Tahoma"/>
                <a:ea typeface="Tahoma"/>
                <a:cs typeface="Tahoma"/>
                <a:sym typeface="Tahoma"/>
              </a:defRPr>
            </a:lvl9pPr>
          </a:lstStyle>
          <a:p/>
        </p:txBody>
      </p:sp>
      <p:sp>
        <p:nvSpPr>
          <p:cNvPr id="11" name="Google Shape;11;p1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cs-CZ"/>
              <a:t>‹#›</a:t>
            </a:fld>
            <a:endParaRPr/>
          </a:p>
        </p:txBody>
      </p:sp>
      <p:sp>
        <p:nvSpPr>
          <p:cNvPr id="12" name="Google Shape;12;p1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2pPr>
            <a:lvl3pPr lvl="2"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3pPr>
            <a:lvl4pPr lvl="3"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4pPr>
            <a:lvl5pPr lvl="4"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5pPr>
            <a:lvl6pPr lvl="5"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6pPr>
            <a:lvl7pPr lvl="6"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7pPr>
            <a:lvl8pPr lvl="7"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8pPr>
            <a:lvl9pPr lvl="8" marR="0" rtl="0" algn="l">
              <a:lnSpc>
                <a:spcPct val="100000"/>
              </a:lnSpc>
              <a:spcBef>
                <a:spcPts val="0"/>
              </a:spcBef>
              <a:spcAft>
                <a:spcPts val="0"/>
              </a:spcAft>
              <a:buClr>
                <a:srgbClr val="000000"/>
              </a:buClr>
              <a:buSzPts val="1400"/>
              <a:buFont typeface="Arial"/>
              <a:buNone/>
              <a:defRPr b="1" i="0" sz="2400" u="none" cap="none" strike="noStrike">
                <a:solidFill>
                  <a:srgbClr val="00287D"/>
                </a:solidFill>
                <a:latin typeface="Tahoma"/>
                <a:ea typeface="Tahoma"/>
                <a:cs typeface="Tahoma"/>
                <a:sym typeface="Tahoma"/>
              </a:defRPr>
            </a:lvl9pPr>
          </a:lstStyle>
          <a:p/>
        </p:txBody>
      </p:sp>
      <p:sp>
        <p:nvSpPr>
          <p:cNvPr id="13" name="Google Shape;13;p14"/>
          <p:cNvSpPr txBox="1"/>
          <p:nvPr>
            <p:ph idx="1" type="body"/>
          </p:nvPr>
        </p:nvSpPr>
        <p:spPr>
          <a:xfrm>
            <a:off x="718800" y="1872000"/>
            <a:ext cx="10753200" cy="3960000"/>
          </a:xfrm>
          <a:prstGeom prst="rect">
            <a:avLst/>
          </a:prstGeom>
          <a:noFill/>
          <a:ln>
            <a:noFill/>
          </a:ln>
        </p:spPr>
        <p:txBody>
          <a:bodyPr anchorCtr="0" anchor="t" bIns="0" lIns="0" spcFirstLastPara="1" rIns="0" wrap="square" tIns="0">
            <a:noAutofit/>
          </a:bodyPr>
          <a:lstStyle>
            <a:lvl1pPr indent="-228600" lvl="0" marL="457200" marR="0" rtl="0" algn="l">
              <a:lnSpc>
                <a:spcPct val="114000"/>
              </a:lnSpc>
              <a:spcBef>
                <a:spcPts val="0"/>
              </a:spcBef>
              <a:spcAft>
                <a:spcPts val="0"/>
              </a:spcAft>
              <a:buClr>
                <a:schemeClr val="dk2"/>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20000"/>
              </a:lnSpc>
              <a:spcBef>
                <a:spcPts val="0"/>
              </a:spcBef>
              <a:spcAft>
                <a:spcPts val="0"/>
              </a:spcAft>
              <a:buClr>
                <a:schemeClr val="dk2"/>
              </a:buClr>
              <a:buSzPts val="1500"/>
              <a:buFont typeface="Arial"/>
              <a:buNone/>
              <a:defRPr b="0" i="0" sz="1500" u="none" cap="none" strike="noStrike">
                <a:solidFill>
                  <a:schemeClr val="dk1"/>
                </a:solidFill>
                <a:latin typeface="Arial"/>
                <a:ea typeface="Arial"/>
                <a:cs typeface="Arial"/>
                <a:sym typeface="Arial"/>
              </a:defRPr>
            </a:lvl2pPr>
            <a:lvl3pPr indent="-228600" lvl="2" marL="1371600" marR="0" rtl="0" algn="l">
              <a:lnSpc>
                <a:spcPct val="120000"/>
              </a:lnSpc>
              <a:spcBef>
                <a:spcPts val="0"/>
              </a:spcBef>
              <a:spcAft>
                <a:spcPts val="0"/>
              </a:spcAft>
              <a:buClr>
                <a:schemeClr val="folHlink"/>
              </a:buClr>
              <a:buSzPts val="1200"/>
              <a:buFont typeface="Arial"/>
              <a:buNone/>
              <a:defRPr b="0" i="0" sz="1500" u="none" cap="none" strike="noStrike">
                <a:solidFill>
                  <a:schemeClr val="dk1"/>
                </a:solidFill>
                <a:latin typeface="Arial"/>
                <a:ea typeface="Arial"/>
                <a:cs typeface="Arial"/>
                <a:sym typeface="Arial"/>
              </a:defRPr>
            </a:lvl3pPr>
            <a:lvl4pPr indent="-228600" lvl="3" marL="1828800" marR="0" rtl="0" algn="l">
              <a:lnSpc>
                <a:spcPct val="120000"/>
              </a:lnSpc>
              <a:spcBef>
                <a:spcPts val="0"/>
              </a:spcBef>
              <a:spcAft>
                <a:spcPts val="0"/>
              </a:spcAft>
              <a:buClr>
                <a:schemeClr val="accent2"/>
              </a:buClr>
              <a:buSzPts val="1350"/>
              <a:buFont typeface="Arial"/>
              <a:buNone/>
              <a:defRPr b="0" i="0" sz="1500" u="none" cap="none" strike="noStrike">
                <a:solidFill>
                  <a:schemeClr val="dk1"/>
                </a:solidFill>
                <a:latin typeface="Arial"/>
                <a:ea typeface="Arial"/>
                <a:cs typeface="Arial"/>
                <a:sym typeface="Arial"/>
              </a:defRPr>
            </a:lvl4pPr>
            <a:lvl5pPr indent="-228600" lvl="4" marL="2286000" marR="0" rtl="0" algn="l">
              <a:lnSpc>
                <a:spcPct val="120000"/>
              </a:lnSpc>
              <a:spcBef>
                <a:spcPts val="0"/>
              </a:spcBef>
              <a:spcAft>
                <a:spcPts val="0"/>
              </a:spcAft>
              <a:buClr>
                <a:schemeClr val="accent1"/>
              </a:buClr>
              <a:buSzPts val="1500"/>
              <a:buFont typeface="Arial"/>
              <a:buNone/>
              <a:defRPr b="0" i="0" sz="15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accent1"/>
              </a:buClr>
              <a:buSzPts val="1800"/>
              <a:buFont typeface="Noto Sans Symbols"/>
              <a:buChar char="•"/>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accent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935">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image" Target="../media/image7.jpg"/><Relationship Id="rId5"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13.jpg"/><Relationship Id="rId6"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129" name="Google Shape;129;p1"/>
          <p:cNvSpPr txBox="1"/>
          <p:nvPr>
            <p:ph type="title"/>
          </p:nvPr>
        </p:nvSpPr>
        <p:spPr>
          <a:xfrm>
            <a:off x="398502" y="2900365"/>
            <a:ext cx="11361600" cy="117158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130" name="Google Shape;130;p1"/>
          <p:cNvSpPr txBox="1"/>
          <p:nvPr>
            <p:ph idx="1" type="subTitle"/>
          </p:nvPr>
        </p:nvSpPr>
        <p:spPr>
          <a:xfrm>
            <a:off x="398502" y="4116402"/>
            <a:ext cx="11361600" cy="698497"/>
          </a:xfrm>
          <a:prstGeom prst="rect">
            <a:avLst/>
          </a:prstGeom>
          <a:noFill/>
          <a:ln>
            <a:noFill/>
          </a:ln>
        </p:spPr>
        <p:txBody>
          <a:bodyPr anchorCtr="0" anchor="t" bIns="0" lIns="0" spcFirstLastPara="1" rIns="0" wrap="square" tIns="0">
            <a:noAutofit/>
          </a:bodyPr>
          <a:lstStyle/>
          <a:p>
            <a:pPr indent="0" lvl="0" marL="0" rtl="0" algn="l">
              <a:lnSpc>
                <a:spcPct val="114000"/>
              </a:lnSpc>
              <a:spcBef>
                <a:spcPts val="0"/>
              </a:spcBef>
              <a:spcAft>
                <a:spcPts val="0"/>
              </a:spcAft>
              <a:buSzPts val="2400"/>
              <a:buFont typeface="Arial"/>
              <a:buNone/>
            </a:pPr>
            <a:r>
              <a:rPr lang="cs-CZ"/>
              <a:t>Mgr. František Šudřich</a:t>
            </a:r>
            <a:endParaRPr/>
          </a:p>
          <a:p>
            <a:pPr indent="0" lvl="0" marL="0" rtl="0" algn="l">
              <a:lnSpc>
                <a:spcPct val="114000"/>
              </a:lnSpc>
              <a:spcBef>
                <a:spcPts val="0"/>
              </a:spcBef>
              <a:spcAft>
                <a:spcPts val="0"/>
              </a:spcAft>
              <a:buSzPts val="2400"/>
              <a:buFont typeface="Arial"/>
              <a:buNone/>
            </a:pPr>
            <a:r>
              <a:rPr lang="cs-CZ"/>
              <a:t>Mgr. Tomáš Svoboda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01" name="Google Shape;201;p11"/>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202" name="Google Shape;202;p11"/>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203" name="Google Shape;203;p11"/>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72000" rtl="0" algn="l">
              <a:lnSpc>
                <a:spcPct val="128571"/>
              </a:lnSpc>
              <a:spcBef>
                <a:spcPts val="0"/>
              </a:spcBef>
              <a:spcAft>
                <a:spcPts val="0"/>
              </a:spcAft>
              <a:buSzPts val="2800"/>
              <a:buNone/>
            </a:pPr>
            <a:r>
              <a:rPr lang="cs-CZ"/>
              <a:t>Tým </a:t>
            </a:r>
            <a:r>
              <a:rPr lang="cs-CZ">
                <a:solidFill>
                  <a:srgbClr val="00B050"/>
                </a:solidFill>
              </a:rPr>
              <a:t>zelená</a:t>
            </a:r>
            <a:endParaRPr/>
          </a:p>
          <a:p>
            <a:pPr indent="0" lvl="0" marL="72000" rtl="0" algn="l">
              <a:lnSpc>
                <a:spcPct val="128571"/>
              </a:lnSpc>
              <a:spcBef>
                <a:spcPts val="0"/>
              </a:spcBef>
              <a:spcAft>
                <a:spcPts val="0"/>
              </a:spcAft>
              <a:buSzPts val="2800"/>
              <a:buNone/>
            </a:pPr>
            <a:r>
              <a:t/>
            </a:r>
            <a:endParaRPr>
              <a:solidFill>
                <a:schemeClr val="dk2"/>
              </a:solidFill>
            </a:endParaRPr>
          </a:p>
        </p:txBody>
      </p:sp>
      <p:pic>
        <p:nvPicPr>
          <p:cNvPr descr="Může jít o obrázek 2 people a people smiling" id="204" name="Google Shape;204;p11"/>
          <p:cNvPicPr preferRelativeResize="0"/>
          <p:nvPr/>
        </p:nvPicPr>
        <p:blipFill rotWithShape="1">
          <a:blip r:embed="rId3">
            <a:alphaModFix/>
          </a:blip>
          <a:srcRect b="0" l="0" r="0" t="0"/>
          <a:stretch/>
        </p:blipFill>
        <p:spPr>
          <a:xfrm>
            <a:off x="718800" y="2307086"/>
            <a:ext cx="5099352" cy="3824514"/>
          </a:xfrm>
          <a:prstGeom prst="rect">
            <a:avLst/>
          </a:prstGeom>
          <a:noFill/>
          <a:ln>
            <a:noFill/>
          </a:ln>
        </p:spPr>
      </p:pic>
      <p:pic>
        <p:nvPicPr>
          <p:cNvPr descr="Může jít o obrázek 3 people a people smiling" id="205" name="Google Shape;205;p11"/>
          <p:cNvPicPr preferRelativeResize="0"/>
          <p:nvPr/>
        </p:nvPicPr>
        <p:blipFill rotWithShape="1">
          <a:blip r:embed="rId4">
            <a:alphaModFix/>
          </a:blip>
          <a:srcRect b="0" l="14971" r="12845" t="18929"/>
          <a:stretch/>
        </p:blipFill>
        <p:spPr>
          <a:xfrm>
            <a:off x="7590970" y="492847"/>
            <a:ext cx="3881030" cy="3269154"/>
          </a:xfrm>
          <a:prstGeom prst="rect">
            <a:avLst/>
          </a:prstGeom>
          <a:noFill/>
          <a:ln>
            <a:noFill/>
          </a:ln>
        </p:spPr>
      </p:pic>
      <p:pic>
        <p:nvPicPr>
          <p:cNvPr descr="chlebíček debrecínka 100g - Pekařství Malinová" id="206" name="Google Shape;206;p11"/>
          <p:cNvPicPr preferRelativeResize="0"/>
          <p:nvPr/>
        </p:nvPicPr>
        <p:blipFill rotWithShape="1">
          <a:blip r:embed="rId5">
            <a:alphaModFix/>
          </a:blip>
          <a:srcRect b="0" l="0" r="0" t="0"/>
          <a:stretch/>
        </p:blipFill>
        <p:spPr>
          <a:xfrm>
            <a:off x="5994398" y="3847657"/>
            <a:ext cx="3193143" cy="23948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ZuzanaŠafářová1" id="211" name="Google Shape;211;p12"/>
          <p:cNvPicPr preferRelativeResize="0"/>
          <p:nvPr/>
        </p:nvPicPr>
        <p:blipFill rotWithShape="1">
          <a:blip r:embed="rId3">
            <a:alphaModFix/>
          </a:blip>
          <a:srcRect b="0" l="0" r="0" t="0"/>
          <a:stretch/>
        </p:blipFill>
        <p:spPr>
          <a:xfrm>
            <a:off x="4577001" y="1567576"/>
            <a:ext cx="2889263" cy="4333895"/>
          </a:xfrm>
          <a:prstGeom prst="rect">
            <a:avLst/>
          </a:prstGeom>
          <a:noFill/>
          <a:ln>
            <a:noFill/>
          </a:ln>
        </p:spPr>
      </p:pic>
      <p:sp>
        <p:nvSpPr>
          <p:cNvPr id="212" name="Google Shape;212;p12"/>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13" name="Google Shape;213;p1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214" name="Google Shape;214;p12"/>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215" name="Google Shape;215;p12"/>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72000" rtl="0" algn="l">
              <a:lnSpc>
                <a:spcPct val="128571"/>
              </a:lnSpc>
              <a:spcBef>
                <a:spcPts val="0"/>
              </a:spcBef>
              <a:spcAft>
                <a:spcPts val="0"/>
              </a:spcAft>
              <a:buSzPts val="2800"/>
              <a:buNone/>
            </a:pPr>
            <a:r>
              <a:rPr lang="cs-CZ"/>
              <a:t>Tým </a:t>
            </a:r>
            <a:r>
              <a:rPr lang="cs-CZ">
                <a:solidFill>
                  <a:schemeClr val="accent1"/>
                </a:solidFill>
              </a:rPr>
              <a:t>modrá</a:t>
            </a:r>
            <a:endParaRPr/>
          </a:p>
          <a:p>
            <a:pPr indent="0" lvl="0" marL="72000" rtl="0" algn="l">
              <a:lnSpc>
                <a:spcPct val="128571"/>
              </a:lnSpc>
              <a:spcBef>
                <a:spcPts val="0"/>
              </a:spcBef>
              <a:spcAft>
                <a:spcPts val="0"/>
              </a:spcAft>
              <a:buSzPts val="2800"/>
              <a:buNone/>
            </a:pPr>
            <a:r>
              <a:t/>
            </a:r>
            <a:endParaRPr>
              <a:solidFill>
                <a:schemeClr val="accent1"/>
              </a:solidFill>
            </a:endParaRPr>
          </a:p>
          <a:p>
            <a:pPr indent="0" lvl="0" marL="72000" rtl="0" algn="l">
              <a:lnSpc>
                <a:spcPct val="128571"/>
              </a:lnSpc>
              <a:spcBef>
                <a:spcPts val="0"/>
              </a:spcBef>
              <a:spcAft>
                <a:spcPts val="0"/>
              </a:spcAft>
              <a:buSzPts val="2800"/>
              <a:buNone/>
            </a:pPr>
            <a:r>
              <a:t/>
            </a:r>
            <a:endParaRPr>
              <a:solidFill>
                <a:schemeClr val="accent1"/>
              </a:solidFill>
            </a:endParaRPr>
          </a:p>
        </p:txBody>
      </p:sp>
      <p:pic>
        <p:nvPicPr>
          <p:cNvPr id="216" name="Google Shape;216;p12"/>
          <p:cNvPicPr preferRelativeResize="0"/>
          <p:nvPr/>
        </p:nvPicPr>
        <p:blipFill rotWithShape="1">
          <a:blip r:embed="rId4">
            <a:alphaModFix/>
          </a:blip>
          <a:srcRect b="0" l="0" r="0" t="0"/>
          <a:stretch/>
        </p:blipFill>
        <p:spPr>
          <a:xfrm>
            <a:off x="7117002" y="609600"/>
            <a:ext cx="4490797" cy="2990871"/>
          </a:xfrm>
          <a:prstGeom prst="rect">
            <a:avLst/>
          </a:prstGeom>
          <a:noFill/>
          <a:ln>
            <a:noFill/>
          </a:ln>
        </p:spPr>
      </p:pic>
      <p:pic>
        <p:nvPicPr>
          <p:cNvPr descr="Tesco Salad Tomatoes 6 Pack - Tesco Groceries" id="217" name="Google Shape;217;p12"/>
          <p:cNvPicPr preferRelativeResize="0"/>
          <p:nvPr/>
        </p:nvPicPr>
        <p:blipFill rotWithShape="1">
          <a:blip r:embed="rId5">
            <a:alphaModFix/>
          </a:blip>
          <a:srcRect b="13303" l="0" r="0" t="12085"/>
          <a:stretch/>
        </p:blipFill>
        <p:spPr>
          <a:xfrm>
            <a:off x="7933650" y="3650207"/>
            <a:ext cx="2857500" cy="2132057"/>
          </a:xfrm>
          <a:prstGeom prst="rect">
            <a:avLst/>
          </a:prstGeom>
          <a:noFill/>
          <a:ln>
            <a:noFill/>
          </a:ln>
        </p:spPr>
      </p:pic>
      <p:pic>
        <p:nvPicPr>
          <p:cNvPr descr="Where you can enjoy our great meals. - Picture of Ekilibrio Healthy Bistro,  Quarteira - Tripadvisor" id="218" name="Google Shape;218;p12"/>
          <p:cNvPicPr preferRelativeResize="0"/>
          <p:nvPr/>
        </p:nvPicPr>
        <p:blipFill rotWithShape="1">
          <a:blip r:embed="rId6">
            <a:alphaModFix/>
          </a:blip>
          <a:srcRect b="0" l="0" r="0" t="0"/>
          <a:stretch/>
        </p:blipFill>
        <p:spPr>
          <a:xfrm>
            <a:off x="666000" y="2974500"/>
            <a:ext cx="4282357" cy="285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3"/>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224" name="Google Shape;224;p1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225" name="Google Shape;225;p1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226" name="Google Shape;226;p13"/>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406400" lvl="0" marL="457200" rtl="0" algn="l">
              <a:lnSpc>
                <a:spcPct val="128571"/>
              </a:lnSpc>
              <a:spcBef>
                <a:spcPts val="0"/>
              </a:spcBef>
              <a:spcAft>
                <a:spcPts val="0"/>
              </a:spcAft>
              <a:buSzPts val="2800"/>
              <a:buChar char="̶"/>
            </a:pPr>
            <a:r>
              <a:rPr lang="cs-CZ"/>
              <a:t>Další setkání 22. 9. - distanční formou</a:t>
            </a:r>
            <a:endParaRPr/>
          </a:p>
          <a:p>
            <a:pPr indent="0" lvl="0" marL="0" rtl="0" algn="l">
              <a:lnSpc>
                <a:spcPct val="128571"/>
              </a:lnSpc>
              <a:spcBef>
                <a:spcPts val="0"/>
              </a:spcBef>
              <a:spcAft>
                <a:spcPts val="0"/>
              </a:spcAft>
              <a:buNone/>
            </a:pPr>
            <a:r>
              <a:t/>
            </a:r>
            <a:endParaRPr/>
          </a:p>
          <a:p>
            <a:pPr indent="-406400" lvl="0" marL="457200" rtl="0" algn="l">
              <a:lnSpc>
                <a:spcPct val="128571"/>
              </a:lnSpc>
              <a:spcBef>
                <a:spcPts val="0"/>
              </a:spcBef>
              <a:spcAft>
                <a:spcPts val="0"/>
              </a:spcAft>
              <a:buSzPts val="2800"/>
              <a:buAutoNum type="arabicPeriod"/>
            </a:pPr>
            <a:r>
              <a:rPr lang="cs-CZ"/>
              <a:t>skupinový úkol: Název značky</a:t>
            </a:r>
            <a:endParaRPr/>
          </a:p>
          <a:p>
            <a:pPr indent="0" lvl="0" marL="0" rtl="0" algn="l">
              <a:lnSpc>
                <a:spcPct val="128571"/>
              </a:lnSpc>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136" name="Google Shape;136;p2"/>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137" name="Google Shape;137;p2"/>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406400" lvl="0" marL="457200" rtl="0" algn="l">
              <a:lnSpc>
                <a:spcPct val="128571"/>
              </a:lnSpc>
              <a:spcBef>
                <a:spcPts val="0"/>
              </a:spcBef>
              <a:spcAft>
                <a:spcPts val="0"/>
              </a:spcAft>
              <a:buSzPts val="2800"/>
              <a:buChar char="̶"/>
            </a:pPr>
            <a:r>
              <a:rPr lang="cs-CZ"/>
              <a:t>Středa v 18 hod. </a:t>
            </a:r>
            <a:endParaRPr/>
          </a:p>
          <a:p>
            <a:pPr indent="-406400" lvl="0" marL="457200" rtl="0" algn="l">
              <a:lnSpc>
                <a:spcPct val="128571"/>
              </a:lnSpc>
              <a:spcBef>
                <a:spcPts val="0"/>
              </a:spcBef>
              <a:spcAft>
                <a:spcPts val="0"/>
              </a:spcAft>
              <a:buSzPts val="2800"/>
              <a:buChar char="̶"/>
            </a:pPr>
            <a:r>
              <a:rPr lang="cs-CZ"/>
              <a:t>Přednáška + seminář</a:t>
            </a:r>
            <a:endParaRPr/>
          </a:p>
          <a:p>
            <a:pPr indent="-406400" lvl="0" marL="457200" rtl="0" algn="l">
              <a:lnSpc>
                <a:spcPct val="128571"/>
              </a:lnSpc>
              <a:spcBef>
                <a:spcPts val="0"/>
              </a:spcBef>
              <a:spcAft>
                <a:spcPts val="0"/>
              </a:spcAft>
              <a:buSzPts val="2800"/>
              <a:buChar char="̶"/>
            </a:pPr>
            <a:r>
              <a:rPr lang="cs-CZ"/>
              <a:t>3 kredity</a:t>
            </a:r>
            <a:endParaRPr/>
          </a:p>
          <a:p>
            <a:pPr indent="-406400" lvl="0" marL="457200" rtl="0" algn="l">
              <a:lnSpc>
                <a:spcPct val="128571"/>
              </a:lnSpc>
              <a:spcBef>
                <a:spcPts val="0"/>
              </a:spcBef>
              <a:spcAft>
                <a:spcPts val="0"/>
              </a:spcAft>
              <a:buSzPts val="2800"/>
              <a:buChar char="̶"/>
            </a:pPr>
            <a:r>
              <a:rPr lang="cs-CZ"/>
              <a:t>Docházka 75 % + plnění úkolů</a:t>
            </a:r>
            <a:endParaRPr/>
          </a:p>
          <a:p>
            <a:pPr indent="-406400" lvl="0" marL="457200" rtl="0" algn="l">
              <a:lnSpc>
                <a:spcPct val="128571"/>
              </a:lnSpc>
              <a:spcBef>
                <a:spcPts val="0"/>
              </a:spcBef>
              <a:spcAft>
                <a:spcPts val="0"/>
              </a:spcAft>
              <a:buSzPts val="2800"/>
              <a:buChar char="̶"/>
            </a:pPr>
            <a:r>
              <a:rPr lang="cs-CZ"/>
              <a:t>Práce během přednášek v Google Sheets - </a:t>
            </a:r>
            <a:r>
              <a:rPr lang="cs-CZ" u="sng"/>
              <a:t>bit.ly/ZUR1233</a:t>
            </a:r>
            <a:endParaRPr u="sng"/>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143" name="Google Shape;143;p3"/>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144" name="Google Shape;144;p3"/>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406400" lvl="0" marL="457200" rtl="0" algn="l">
              <a:lnSpc>
                <a:spcPct val="128571"/>
              </a:lnSpc>
              <a:spcBef>
                <a:spcPts val="0"/>
              </a:spcBef>
              <a:spcAft>
                <a:spcPts val="0"/>
              </a:spcAft>
              <a:buSzPts val="2800"/>
              <a:buChar char="-"/>
            </a:pPr>
            <a:r>
              <a:rPr lang="cs-CZ"/>
              <a:t>Mgr. František Šudřich</a:t>
            </a:r>
            <a:endParaRPr/>
          </a:p>
          <a:p>
            <a:pPr indent="0" lvl="0" marL="72000" rtl="0" algn="l">
              <a:lnSpc>
                <a:spcPct val="128571"/>
              </a:lnSpc>
              <a:spcBef>
                <a:spcPts val="0"/>
              </a:spcBef>
              <a:spcAft>
                <a:spcPts val="0"/>
              </a:spcAft>
              <a:buSzPts val="2800"/>
              <a:buNone/>
            </a:pPr>
            <a:r>
              <a:rPr lang="cs-CZ"/>
              <a:t>  obchodní a marketingový ředitel, Trikaya</a:t>
            </a:r>
            <a:endParaRPr/>
          </a:p>
          <a:p>
            <a:pPr indent="0" lvl="0" marL="72000" rtl="0" algn="l">
              <a:lnSpc>
                <a:spcPct val="128571"/>
              </a:lnSpc>
              <a:spcBef>
                <a:spcPts val="0"/>
              </a:spcBef>
              <a:spcAft>
                <a:spcPts val="0"/>
              </a:spcAft>
              <a:buSzPts val="2800"/>
              <a:buNone/>
            </a:pPr>
            <a:r>
              <a:t/>
            </a:r>
            <a:endParaRPr/>
          </a:p>
          <a:p>
            <a:pPr indent="-406400" lvl="0" marL="457200" rtl="0" algn="l">
              <a:lnSpc>
                <a:spcPct val="128571"/>
              </a:lnSpc>
              <a:spcBef>
                <a:spcPts val="0"/>
              </a:spcBef>
              <a:spcAft>
                <a:spcPts val="0"/>
              </a:spcAft>
              <a:buSzPts val="2800"/>
              <a:buChar char="-"/>
            </a:pPr>
            <a:r>
              <a:rPr lang="cs-CZ"/>
              <a:t>Mgr. Tomáš Svoboda</a:t>
            </a:r>
            <a:endParaRPr/>
          </a:p>
          <a:p>
            <a:pPr indent="0" lvl="0" marL="457200" rtl="0" algn="l">
              <a:lnSpc>
                <a:spcPct val="128571"/>
              </a:lnSpc>
              <a:spcBef>
                <a:spcPts val="0"/>
              </a:spcBef>
              <a:spcAft>
                <a:spcPts val="0"/>
              </a:spcAft>
              <a:buNone/>
            </a:pPr>
            <a:r>
              <a:rPr lang="cs-CZ"/>
              <a:t>redaktor Seznam Zprávy a Televize Seznam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0" name="Google Shape;150;p4"/>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151" name="Google Shape;151;p4"/>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152" name="Google Shape;152;p4"/>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72000" rtl="0" algn="l">
              <a:lnSpc>
                <a:spcPct val="128571"/>
              </a:lnSpc>
              <a:spcBef>
                <a:spcPts val="0"/>
              </a:spcBef>
              <a:spcAft>
                <a:spcPts val="0"/>
              </a:spcAft>
              <a:buSzPts val="2800"/>
              <a:buNone/>
            </a:pPr>
            <a:r>
              <a:rPr lang="cs-CZ"/>
              <a:t>Jaké sociální sítě používáte?</a:t>
            </a:r>
            <a:endParaRPr/>
          </a:p>
          <a:p>
            <a:pPr indent="0" lvl="0" marL="72000" rtl="0" algn="l">
              <a:lnSpc>
                <a:spcPct val="128571"/>
              </a:lnSpc>
              <a:spcBef>
                <a:spcPts val="0"/>
              </a:spcBef>
              <a:spcAft>
                <a:spcPts val="0"/>
              </a:spcAft>
              <a:buSzPts val="2800"/>
              <a:buNone/>
            </a:pPr>
            <a:r>
              <a:rPr lang="cs-CZ"/>
              <a:t>Jaká je vaše oblíbená soc. síť?</a:t>
            </a:r>
            <a:endParaRPr/>
          </a:p>
          <a:p>
            <a:pPr indent="0" lvl="0" marL="72000" rtl="0" algn="l">
              <a:lnSpc>
                <a:spcPct val="128571"/>
              </a:lnSpc>
              <a:spcBef>
                <a:spcPts val="0"/>
              </a:spcBef>
              <a:spcAft>
                <a:spcPts val="0"/>
              </a:spcAft>
              <a:buSzPts val="2800"/>
              <a:buNone/>
            </a:pPr>
            <a:r>
              <a:rPr lang="cs-CZ"/>
              <a:t>Spravujete nějaký firemní profil?</a:t>
            </a:r>
            <a:endParaRPr/>
          </a:p>
          <a:p>
            <a:pPr indent="0" lvl="0" marL="72000" rtl="0" algn="l">
              <a:lnSpc>
                <a:spcPct val="128571"/>
              </a:lnSpc>
              <a:spcBef>
                <a:spcPts val="0"/>
              </a:spcBef>
              <a:spcAft>
                <a:spcPts val="0"/>
              </a:spcAft>
              <a:buSzPts val="2800"/>
              <a:buNone/>
            </a:pPr>
            <a:r>
              <a:rPr lang="cs-CZ"/>
              <a:t>Jaký je podle vás největší přínos soc. sítí?</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58" name="Google Shape;158;p5"/>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159" name="Google Shape;159;p5"/>
          <p:cNvSpPr txBox="1"/>
          <p:nvPr>
            <p:ph type="title"/>
          </p:nvPr>
        </p:nvSpPr>
        <p:spPr>
          <a:xfrm>
            <a:off x="720000" y="720000"/>
            <a:ext cx="10753200" cy="495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160" name="Google Shape;160;p5"/>
          <p:cNvSpPr txBox="1"/>
          <p:nvPr>
            <p:ph idx="1" type="body"/>
          </p:nvPr>
        </p:nvSpPr>
        <p:spPr>
          <a:xfrm>
            <a:off x="720000" y="1692000"/>
            <a:ext cx="11166900" cy="4140000"/>
          </a:xfrm>
          <a:prstGeom prst="rect">
            <a:avLst/>
          </a:prstGeom>
          <a:noFill/>
          <a:ln>
            <a:noFill/>
          </a:ln>
        </p:spPr>
        <p:txBody>
          <a:bodyPr anchorCtr="0" anchor="t" bIns="0" lIns="0" spcFirstLastPara="1" rIns="0" wrap="square" tIns="0">
            <a:noAutofit/>
          </a:bodyPr>
          <a:lstStyle/>
          <a:p>
            <a:pPr indent="0" lvl="0" marL="0" rtl="0" algn="l">
              <a:lnSpc>
                <a:spcPct val="128571"/>
              </a:lnSpc>
              <a:spcBef>
                <a:spcPts val="0"/>
              </a:spcBef>
              <a:spcAft>
                <a:spcPts val="0"/>
              </a:spcAft>
              <a:buNone/>
            </a:pPr>
            <a:r>
              <a:t/>
            </a:r>
            <a:endParaRPr sz="1100"/>
          </a:p>
          <a:p>
            <a:pPr indent="0" lvl="0" marL="0" rtl="0" algn="l">
              <a:lnSpc>
                <a:spcPct val="128571"/>
              </a:lnSpc>
              <a:spcBef>
                <a:spcPts val="0"/>
              </a:spcBef>
              <a:spcAft>
                <a:spcPts val="0"/>
              </a:spcAft>
              <a:buNone/>
            </a:pPr>
            <a:r>
              <a:rPr lang="cs-CZ"/>
              <a:t>22. 9. - Úvod do marketingu (F. Šudřich)             </a:t>
            </a:r>
            <a:r>
              <a:rPr lang="cs-CZ">
                <a:solidFill>
                  <a:srgbClr val="FF0000"/>
                </a:solidFill>
              </a:rPr>
              <a:t>&lt;&lt; distančně</a:t>
            </a:r>
            <a:endParaRPr>
              <a:solidFill>
                <a:srgbClr val="FF0000"/>
              </a:solidFill>
            </a:endParaRPr>
          </a:p>
          <a:p>
            <a:pPr indent="0" lvl="0" marL="0" rtl="0" algn="l">
              <a:lnSpc>
                <a:spcPct val="128571"/>
              </a:lnSpc>
              <a:spcBef>
                <a:spcPts val="0"/>
              </a:spcBef>
              <a:spcAft>
                <a:spcPts val="0"/>
              </a:spcAft>
              <a:buNone/>
            </a:pPr>
            <a:r>
              <a:rPr lang="cs-CZ"/>
              <a:t>29. 9. - Úvod do sociálních sítí (T. Svoboda)</a:t>
            </a:r>
            <a:endParaRPr/>
          </a:p>
          <a:p>
            <a:pPr indent="0" lvl="0" marL="0" rtl="0" algn="l">
              <a:lnSpc>
                <a:spcPct val="128571"/>
              </a:lnSpc>
              <a:spcBef>
                <a:spcPts val="0"/>
              </a:spcBef>
              <a:spcAft>
                <a:spcPts val="0"/>
              </a:spcAft>
              <a:buNone/>
            </a:pPr>
            <a:r>
              <a:rPr lang="cs-CZ"/>
              <a:t>6. 10. - Marketingová strategie (F. Šudřich)</a:t>
            </a:r>
            <a:endParaRPr/>
          </a:p>
          <a:p>
            <a:pPr indent="0" lvl="0" marL="0" rtl="0" algn="l">
              <a:lnSpc>
                <a:spcPct val="128571"/>
              </a:lnSpc>
              <a:spcBef>
                <a:spcPts val="0"/>
              </a:spcBef>
              <a:spcAft>
                <a:spcPts val="0"/>
              </a:spcAft>
              <a:buNone/>
            </a:pPr>
            <a:r>
              <a:rPr lang="cs-CZ"/>
              <a:t>13. 10. - Jak soc. sítě pracují (ext. lektor - P. Albrecht)</a:t>
            </a:r>
            <a:endParaRPr/>
          </a:p>
          <a:p>
            <a:pPr indent="0" lvl="0" marL="0" rtl="0" algn="l">
              <a:lnSpc>
                <a:spcPct val="128571"/>
              </a:lnSpc>
              <a:spcBef>
                <a:spcPts val="0"/>
              </a:spcBef>
              <a:spcAft>
                <a:spcPts val="0"/>
              </a:spcAft>
              <a:buNone/>
            </a:pPr>
            <a:r>
              <a:rPr lang="cs-CZ"/>
              <a:t>20. 10. Obsahový marketing (F. Šudřich)</a:t>
            </a:r>
            <a:endParaRPr/>
          </a:p>
          <a:p>
            <a:pPr indent="0" lvl="0" marL="0" rtl="0" algn="l">
              <a:lnSpc>
                <a:spcPct val="128571"/>
              </a:lnSpc>
              <a:spcBef>
                <a:spcPts val="0"/>
              </a:spcBef>
              <a:spcAft>
                <a:spcPts val="0"/>
              </a:spcAft>
              <a:buNone/>
            </a:pPr>
            <a:r>
              <a:rPr lang="cs-CZ"/>
              <a:t>27. 10. Obsahový marketing - vizuální složky komunikace (ext. lektor)</a:t>
            </a:r>
            <a:endParaRPr/>
          </a:p>
          <a:p>
            <a:pPr indent="0" lvl="0" marL="0" rtl="0" algn="l">
              <a:lnSpc>
                <a:spcPct val="128571"/>
              </a:lnSpc>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6"/>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66" name="Google Shape;166;p6"/>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167" name="Google Shape;167;p6"/>
          <p:cNvSpPr txBox="1"/>
          <p:nvPr>
            <p:ph type="title"/>
          </p:nvPr>
        </p:nvSpPr>
        <p:spPr>
          <a:xfrm>
            <a:off x="720000" y="720000"/>
            <a:ext cx="10753200" cy="451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168" name="Google Shape;168;p6"/>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cs-CZ"/>
              <a:t>3. 11. Instagram (externí lektor)</a:t>
            </a:r>
            <a:endParaRPr/>
          </a:p>
          <a:p>
            <a:pPr indent="0" lvl="0" marL="0" rtl="0" algn="l">
              <a:spcBef>
                <a:spcPts val="0"/>
              </a:spcBef>
              <a:spcAft>
                <a:spcPts val="0"/>
              </a:spcAft>
              <a:buNone/>
            </a:pPr>
            <a:r>
              <a:rPr lang="cs-CZ"/>
              <a:t>10. 11. Facebook, Twitter (T. Svoboda)</a:t>
            </a:r>
            <a:endParaRPr/>
          </a:p>
          <a:p>
            <a:pPr indent="0" lvl="0" marL="0" rtl="0" algn="l">
              <a:spcBef>
                <a:spcPts val="0"/>
              </a:spcBef>
              <a:spcAft>
                <a:spcPts val="0"/>
              </a:spcAft>
              <a:buNone/>
            </a:pPr>
            <a:r>
              <a:rPr lang="cs-CZ">
                <a:solidFill>
                  <a:srgbClr val="FF0000"/>
                </a:solidFill>
              </a:rPr>
              <a:t>17. 11. Komunita, krizová komunikace (F. Šudřich + ext.)</a:t>
            </a:r>
            <a:endParaRPr>
              <a:solidFill>
                <a:srgbClr val="FF0000"/>
              </a:solidFill>
            </a:endParaRPr>
          </a:p>
          <a:p>
            <a:pPr indent="0" lvl="0" marL="0" rtl="0" algn="l">
              <a:spcBef>
                <a:spcPts val="0"/>
              </a:spcBef>
              <a:spcAft>
                <a:spcPts val="0"/>
              </a:spcAft>
              <a:buNone/>
            </a:pPr>
            <a:r>
              <a:rPr lang="cs-CZ"/>
              <a:t>24. 11. Placené formy propagace na sociálních sítích (F. Šudřich)</a:t>
            </a:r>
            <a:endParaRPr/>
          </a:p>
          <a:p>
            <a:pPr indent="0" lvl="0" marL="0" rtl="0" algn="l">
              <a:spcBef>
                <a:spcPts val="0"/>
              </a:spcBef>
              <a:spcAft>
                <a:spcPts val="0"/>
              </a:spcAft>
              <a:buNone/>
            </a:pPr>
            <a:r>
              <a:rPr lang="cs-CZ"/>
              <a:t>1. 12. Inzerce na soc sítích (ext. lektor)</a:t>
            </a:r>
            <a:endParaRPr/>
          </a:p>
          <a:p>
            <a:pPr indent="0" lvl="0" marL="0" rtl="0" algn="l">
              <a:spcBef>
                <a:spcPts val="0"/>
              </a:spcBef>
              <a:spcAft>
                <a:spcPts val="0"/>
              </a:spcAft>
              <a:buNone/>
            </a:pPr>
            <a:r>
              <a:rPr lang="cs-CZ"/>
              <a:t>8. 12. Závěrečná lekce </a:t>
            </a:r>
            <a:endParaRPr/>
          </a:p>
          <a:p>
            <a:pPr indent="0" lvl="0" marL="457200" rtl="0" algn="l">
              <a:lnSpc>
                <a:spcPct val="128571"/>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174" name="Google Shape;174;p8"/>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 </a:t>
            </a:r>
            <a:endParaRPr/>
          </a:p>
        </p:txBody>
      </p:sp>
      <p:sp>
        <p:nvSpPr>
          <p:cNvPr id="175" name="Google Shape;175;p8"/>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406400" lvl="0" marL="457200" rtl="0" algn="l">
              <a:lnSpc>
                <a:spcPct val="128571"/>
              </a:lnSpc>
              <a:spcBef>
                <a:spcPts val="0"/>
              </a:spcBef>
              <a:spcAft>
                <a:spcPts val="0"/>
              </a:spcAft>
              <a:buSzPts val="2800"/>
              <a:buChar char="̶"/>
            </a:pPr>
            <a:r>
              <a:rPr lang="cs-CZ"/>
              <a:t>3 týmy</a:t>
            </a:r>
            <a:endParaRPr/>
          </a:p>
          <a:p>
            <a:pPr indent="-406400" lvl="0" marL="457200" rtl="0" algn="l">
              <a:lnSpc>
                <a:spcPct val="128571"/>
              </a:lnSpc>
              <a:spcBef>
                <a:spcPts val="0"/>
              </a:spcBef>
              <a:spcAft>
                <a:spcPts val="0"/>
              </a:spcAft>
              <a:buSzPts val="2800"/>
              <a:buChar char="̶"/>
            </a:pPr>
            <a:r>
              <a:rPr lang="cs-CZ"/>
              <a:t>Vedoucí skupiny, kreativec, copywriter, grafik, fotograf, správce profilu</a:t>
            </a:r>
            <a:endParaRPr/>
          </a:p>
          <a:p>
            <a:pPr indent="-406400" lvl="0" marL="457200" rtl="0" algn="l">
              <a:lnSpc>
                <a:spcPct val="128571"/>
              </a:lnSpc>
              <a:spcBef>
                <a:spcPts val="0"/>
              </a:spcBef>
              <a:spcAft>
                <a:spcPts val="0"/>
              </a:spcAft>
              <a:buSzPts val="2800"/>
              <a:buChar char="̶"/>
            </a:pPr>
            <a:r>
              <a:rPr lang="cs-CZ"/>
              <a:t>Samostatné úkoly</a:t>
            </a:r>
            <a:endParaRPr/>
          </a:p>
          <a:p>
            <a:pPr indent="-406400" lvl="0" marL="457200" rtl="0" algn="l">
              <a:lnSpc>
                <a:spcPct val="128571"/>
              </a:lnSpc>
              <a:spcBef>
                <a:spcPts val="0"/>
              </a:spcBef>
              <a:spcAft>
                <a:spcPts val="0"/>
              </a:spcAft>
              <a:buSzPts val="2800"/>
              <a:buChar char="̶"/>
            </a:pPr>
            <a:r>
              <a:rPr lang="cs-CZ"/>
              <a:t>Zpětná vazba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81" name="Google Shape;181;p9"/>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182" name="Google Shape;182;p9"/>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183" name="Google Shape;183;p9"/>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72000" rtl="0" algn="l">
              <a:lnSpc>
                <a:spcPct val="128571"/>
              </a:lnSpc>
              <a:spcBef>
                <a:spcPts val="0"/>
              </a:spcBef>
              <a:spcAft>
                <a:spcPts val="0"/>
              </a:spcAft>
              <a:buSzPts val="2800"/>
              <a:buNone/>
            </a:pPr>
            <a:r>
              <a:rPr lang="cs-CZ"/>
              <a:t>Produkt:</a:t>
            </a:r>
            <a:endParaRPr/>
          </a:p>
        </p:txBody>
      </p:sp>
      <p:pic>
        <p:nvPicPr>
          <p:cNvPr descr="CHLEBÍČEK S RUSKÝM VEJCEM 100 g - Svopex" id="184" name="Google Shape;184;p9"/>
          <p:cNvPicPr preferRelativeResize="0"/>
          <p:nvPr/>
        </p:nvPicPr>
        <p:blipFill rotWithShape="1">
          <a:blip r:embed="rId3">
            <a:alphaModFix/>
          </a:blip>
          <a:srcRect b="0" l="0" r="0" t="0"/>
          <a:stretch/>
        </p:blipFill>
        <p:spPr>
          <a:xfrm>
            <a:off x="2755661" y="1515982"/>
            <a:ext cx="6282690" cy="471201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idx="11" type="ftr"/>
          </p:nvPr>
        </p:nvSpPr>
        <p:spPr>
          <a:xfrm>
            <a:off x="720000" y="6228000"/>
            <a:ext cx="7920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400"/>
              <a:buNone/>
            </a:pPr>
            <a:r>
              <a:t/>
            </a:r>
            <a:endParaRPr/>
          </a:p>
        </p:txBody>
      </p:sp>
      <p:sp>
        <p:nvSpPr>
          <p:cNvPr id="190" name="Google Shape;190;p10"/>
          <p:cNvSpPr txBox="1"/>
          <p:nvPr>
            <p:ph idx="12" type="sldNum"/>
          </p:nvPr>
        </p:nvSpPr>
        <p:spPr>
          <a:xfrm>
            <a:off x="414000" y="6228000"/>
            <a:ext cx="252000" cy="252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200"/>
              <a:buNone/>
            </a:pPr>
            <a:fld id="{00000000-1234-1234-1234-123412341234}" type="slidenum">
              <a:rPr lang="cs-CZ"/>
              <a:t>‹#›</a:t>
            </a:fld>
            <a:endParaRPr/>
          </a:p>
        </p:txBody>
      </p:sp>
      <p:sp>
        <p:nvSpPr>
          <p:cNvPr id="191" name="Google Shape;191;p10"/>
          <p:cNvSpPr txBox="1"/>
          <p:nvPr>
            <p:ph type="title"/>
          </p:nvPr>
        </p:nvSpPr>
        <p:spPr>
          <a:xfrm>
            <a:off x="720000" y="720000"/>
            <a:ext cx="10753200" cy="45157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cs-CZ"/>
              <a:t>Marketing na soc. sítích</a:t>
            </a:r>
            <a:endParaRPr/>
          </a:p>
        </p:txBody>
      </p:sp>
      <p:sp>
        <p:nvSpPr>
          <p:cNvPr id="192" name="Google Shape;192;p10"/>
          <p:cNvSpPr txBox="1"/>
          <p:nvPr>
            <p:ph idx="1" type="body"/>
          </p:nvPr>
        </p:nvSpPr>
        <p:spPr>
          <a:xfrm>
            <a:off x="720000" y="1692002"/>
            <a:ext cx="10753200" cy="4139998"/>
          </a:xfrm>
          <a:prstGeom prst="rect">
            <a:avLst/>
          </a:prstGeom>
          <a:noFill/>
          <a:ln>
            <a:noFill/>
          </a:ln>
        </p:spPr>
        <p:txBody>
          <a:bodyPr anchorCtr="0" anchor="t" bIns="0" lIns="0" spcFirstLastPara="1" rIns="0" wrap="square" tIns="0">
            <a:noAutofit/>
          </a:bodyPr>
          <a:lstStyle/>
          <a:p>
            <a:pPr indent="0" lvl="0" marL="72000" rtl="0" algn="l">
              <a:lnSpc>
                <a:spcPct val="128571"/>
              </a:lnSpc>
              <a:spcBef>
                <a:spcPts val="0"/>
              </a:spcBef>
              <a:spcAft>
                <a:spcPts val="0"/>
              </a:spcAft>
              <a:buSzPts val="2800"/>
              <a:buNone/>
            </a:pPr>
            <a:r>
              <a:rPr lang="cs-CZ"/>
              <a:t>Tým </a:t>
            </a:r>
            <a:r>
              <a:rPr lang="cs-CZ">
                <a:solidFill>
                  <a:srgbClr val="FF0000"/>
                </a:solidFill>
              </a:rPr>
              <a:t>červená</a:t>
            </a:r>
            <a:endParaRPr/>
          </a:p>
        </p:txBody>
      </p:sp>
      <p:pic>
        <p:nvPicPr>
          <p:cNvPr descr="Není k dispozici žádný popis fotky." id="193" name="Google Shape;193;p10"/>
          <p:cNvPicPr preferRelativeResize="0"/>
          <p:nvPr/>
        </p:nvPicPr>
        <p:blipFill rotWithShape="1">
          <a:blip r:embed="rId3">
            <a:alphaModFix/>
          </a:blip>
          <a:srcRect b="0" l="0" r="0" t="0"/>
          <a:stretch/>
        </p:blipFill>
        <p:spPr>
          <a:xfrm>
            <a:off x="7846379" y="720000"/>
            <a:ext cx="3899092" cy="5202000"/>
          </a:xfrm>
          <a:prstGeom prst="rect">
            <a:avLst/>
          </a:prstGeom>
          <a:noFill/>
          <a:ln>
            <a:noFill/>
          </a:ln>
        </p:spPr>
      </p:pic>
      <p:pic>
        <p:nvPicPr>
          <p:cNvPr descr="Nejsem žádný hipster. Doufám, že bude zase v kurzu mouka, pečení bez lepku  je nanic, říká Iva Jakešová stojící za úspěšnými Bistry 8 | ego!" id="194" name="Google Shape;194;p10"/>
          <p:cNvPicPr preferRelativeResize="0"/>
          <p:nvPr/>
        </p:nvPicPr>
        <p:blipFill rotWithShape="1">
          <a:blip r:embed="rId4">
            <a:alphaModFix/>
          </a:blip>
          <a:srcRect b="-197" l="1041" r="22154" t="198"/>
          <a:stretch/>
        </p:blipFill>
        <p:spPr>
          <a:xfrm>
            <a:off x="4560570" y="2830185"/>
            <a:ext cx="3166110" cy="3091815"/>
          </a:xfrm>
          <a:prstGeom prst="rect">
            <a:avLst/>
          </a:prstGeom>
          <a:noFill/>
          <a:ln>
            <a:noFill/>
          </a:ln>
        </p:spPr>
      </p:pic>
      <p:pic>
        <p:nvPicPr>
          <p:cNvPr id="195" name="Google Shape;195;p10"/>
          <p:cNvPicPr preferRelativeResize="0"/>
          <p:nvPr/>
        </p:nvPicPr>
        <p:blipFill rotWithShape="1">
          <a:blip r:embed="rId5">
            <a:alphaModFix/>
          </a:blip>
          <a:srcRect b="0" l="1" r="16340" t="0"/>
          <a:stretch/>
        </p:blipFill>
        <p:spPr>
          <a:xfrm>
            <a:off x="540000" y="2824038"/>
            <a:ext cx="3899092" cy="30979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2021-02-28T15:36:21Z</dcterms:created>
  <dc:creator>Petr Albrecht</dc:creator>
</cp:coreProperties>
</file>