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5143500" type="screen16x9"/>
  <p:notesSz cx="6858000" cy="9144000"/>
  <p:embeddedFontLst>
    <p:embeddedFont>
      <p:font typeface="Roboto" panose="02000000000000000000" pitchFamily="2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63"/>
  </p:normalViewPr>
  <p:slideViewPr>
    <p:cSldViewPr snapToGrid="0">
      <p:cViewPr varScale="1">
        <p:scale>
          <a:sx n="156" d="100"/>
          <a:sy n="156" d="100"/>
        </p:scale>
        <p:origin x="216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3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2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4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5c98b1725_2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a5c98b1725_2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a5c98b1725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a5c98b1725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a5c98b1725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a5c98b1725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a5c98b1725_2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a5c98b1725_2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a7a469b27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a7a469b27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a5c98b1725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a5c98b1725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a5c98b1725_2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a5c98b1725_2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a5c98b1725_2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a5c98b1725_2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a5c98b1725_2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a5c98b1725_2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a5c98b1725_2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a5c98b1725_2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a5c98b1725_2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a5c98b1725_2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a5c98b1725_2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a5c98b1725_2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a5c98b172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a5c98b172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a5c98b1725_2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a5c98b1725_2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a7a469b2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a7a469b2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a5c98b1725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a5c98b1725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a5c98b172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a5c98b172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a5c98b1725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a5c98b1725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a5c98b1725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a5c98b1725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a5c98b1725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a5c98b1725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14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6" name="Google Shape;56;p14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4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15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66" name="Google Shape;66;p15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5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5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5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6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75" name="Google Shape;75;p16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6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6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6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6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oogle Shape;96;p20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97" name="Google Shape;97;p20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0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0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0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0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06" name="Google Shape;106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oogle Shape;115;p2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6" name="Google Shape;116;p2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1" name="Google Shape;121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2" name="Google Shape;122;p23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3" name="Google Shape;123;p2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>
            <a:spLocks noGrp="1"/>
          </p:cNvSpPr>
          <p:nvPr>
            <p:ph type="ctrTitle"/>
          </p:nvPr>
        </p:nvSpPr>
        <p:spPr>
          <a:xfrm>
            <a:off x="311708" y="5191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MUNI ZURb1610                                                </a:t>
            </a: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Community Media</a:t>
            </a:r>
            <a:endParaRPr/>
          </a:p>
        </p:txBody>
      </p:sp>
      <p:sp>
        <p:nvSpPr>
          <p:cNvPr id="131" name="Google Shape;131;p25"/>
          <p:cNvSpPr txBox="1">
            <a:spLocks noGrp="1"/>
          </p:cNvSpPr>
          <p:nvPr>
            <p:ph type="subTitle" idx="1"/>
          </p:nvPr>
        </p:nvSpPr>
        <p:spPr>
          <a:xfrm>
            <a:off x="194075" y="31016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                                              </a:t>
            </a:r>
            <a:r>
              <a:rPr lang="en" sz="2500"/>
              <a:t> Henry Loeser PhD  </a:t>
            </a:r>
            <a:endParaRPr sz="2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2" name="Google Shape;13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8675" y="426024"/>
            <a:ext cx="1455701" cy="1455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Theory &amp; Literature</a:t>
            </a:r>
            <a:endParaRPr sz="3200"/>
          </a:p>
        </p:txBody>
      </p:sp>
      <p:sp>
        <p:nvSpPr>
          <p:cNvPr id="186" name="Google Shape;186;p34"/>
          <p:cNvSpPr txBox="1">
            <a:spLocks noGrp="1"/>
          </p:cNvSpPr>
          <p:nvPr>
            <p:ph type="body" idx="1"/>
          </p:nvPr>
        </p:nvSpPr>
        <p:spPr>
          <a:xfrm>
            <a:off x="381000" y="1340700"/>
            <a:ext cx="88323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Publics</a:t>
            </a:r>
            <a:endParaRPr sz="2900"/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en" sz="2300" b="1"/>
              <a:t>Ibrahim: </a:t>
            </a:r>
            <a:r>
              <a:rPr lang="en" sz="2300"/>
              <a:t> “90% community” </a:t>
            </a:r>
            <a:endParaRPr sz="2300"/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en" sz="2300" b="1"/>
              <a:t>Carpentier et al:</a:t>
            </a:r>
            <a:r>
              <a:rPr lang="en" sz="2300"/>
              <a:t>  “Rhizome effect within/without civil society”  </a:t>
            </a:r>
            <a:endParaRPr sz="2300"/>
          </a:p>
          <a:p>
            <a:pPr marL="457200" lvl="0" indent="-3746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en" sz="2300"/>
              <a:t> </a:t>
            </a:r>
            <a:r>
              <a:rPr lang="en" sz="2300" b="1"/>
              <a:t>Herman &amp; Chomsky:</a:t>
            </a:r>
            <a:r>
              <a:rPr lang="en" sz="2300"/>
              <a:t>  “vs. dominant media”</a:t>
            </a:r>
            <a:endParaRPr sz="230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Theory &amp; Literature</a:t>
            </a:r>
            <a:endParaRPr sz="3200"/>
          </a:p>
        </p:txBody>
      </p:sp>
      <p:sp>
        <p:nvSpPr>
          <p:cNvPr id="192" name="Google Shape;192;p35"/>
          <p:cNvSpPr txBox="1">
            <a:spLocks noGrp="1"/>
          </p:cNvSpPr>
          <p:nvPr>
            <p:ph type="body" idx="1"/>
          </p:nvPr>
        </p:nvSpPr>
        <p:spPr>
          <a:xfrm>
            <a:off x="464100" y="1105200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Participation</a:t>
            </a:r>
            <a:endParaRPr sz="30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 b="1"/>
              <a:t>Melucci:</a:t>
            </a:r>
            <a:r>
              <a:rPr lang="en" sz="2400"/>
              <a:t>  “as actor and member”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 b="1"/>
              <a:t>Lewis: </a:t>
            </a:r>
            <a:r>
              <a:rPr lang="en" sz="2400"/>
              <a:t> “access”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 b="1"/>
              <a:t>Carey: </a:t>
            </a:r>
            <a:r>
              <a:rPr lang="en" sz="2400"/>
              <a:t> “defines social roles”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 b="1"/>
              <a:t>Rodriguez</a:t>
            </a:r>
            <a:r>
              <a:rPr lang="en" sz="2400"/>
              <a:t>:  “promotes democratic ideals”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 b="1"/>
              <a:t>Carpentier:</a:t>
            </a:r>
            <a:r>
              <a:rPr lang="en" sz="2400"/>
              <a:t>  “supplement mainstream media content, seek to provide accurate representations, and 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 resist dominant paradigms”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Theory</a:t>
            </a:r>
            <a:endParaRPr sz="3200"/>
          </a:p>
        </p:txBody>
      </p:sp>
      <p:sp>
        <p:nvSpPr>
          <p:cNvPr id="198" name="Google Shape;198;p36"/>
          <p:cNvSpPr txBox="1">
            <a:spLocks noGrp="1"/>
          </p:cNvSpPr>
          <p:nvPr>
            <p:ph type="body" idx="1"/>
          </p:nvPr>
        </p:nvSpPr>
        <p:spPr>
          <a:xfrm>
            <a:off x="547225" y="124372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Policy</a:t>
            </a:r>
            <a:endParaRPr sz="2900"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 b="1"/>
              <a:t>Buckley:</a:t>
            </a:r>
            <a:r>
              <a:rPr lang="en" sz="2400"/>
              <a:t>  “has a profound effect” “should be developed in consultation with civil society”</a:t>
            </a:r>
            <a:endParaRPr sz="2400"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 b="1"/>
              <a:t>Hallin &amp; Mancini:</a:t>
            </a:r>
            <a:r>
              <a:rPr lang="en" sz="2400"/>
              <a:t>  “product of larger political paradigm” </a:t>
            </a:r>
            <a:endParaRPr sz="2400"/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 b="1"/>
              <a:t>EPRA:</a:t>
            </a:r>
            <a:r>
              <a:rPr lang="en" sz="2400"/>
              <a:t>  “community media are essential to pluralism”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7"/>
          <p:cNvSpPr txBox="1">
            <a:spLocks noGrp="1"/>
          </p:cNvSpPr>
          <p:nvPr>
            <p:ph type="ctrTitle"/>
          </p:nvPr>
        </p:nvSpPr>
        <p:spPr>
          <a:xfrm>
            <a:off x="311708" y="5191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MUNI ZURb1610                                                </a:t>
            </a: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Community Media</a:t>
            </a:r>
            <a:endParaRPr/>
          </a:p>
        </p:txBody>
      </p:sp>
      <p:sp>
        <p:nvSpPr>
          <p:cNvPr id="204" name="Google Shape;204;p37"/>
          <p:cNvSpPr txBox="1">
            <a:spLocks noGrp="1"/>
          </p:cNvSpPr>
          <p:nvPr>
            <p:ph type="subTitle" idx="1"/>
          </p:nvPr>
        </p:nvSpPr>
        <p:spPr>
          <a:xfrm>
            <a:off x="194075" y="31016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                                              </a:t>
            </a:r>
            <a:r>
              <a:rPr lang="en" sz="2500"/>
              <a:t> Henry Loeser PhD  </a:t>
            </a:r>
            <a:endParaRPr sz="2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5" name="Google Shape;205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8675" y="426024"/>
            <a:ext cx="1455701" cy="1455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Audience</a:t>
            </a:r>
            <a:endParaRPr sz="3200"/>
          </a:p>
        </p:txBody>
      </p:sp>
      <p:sp>
        <p:nvSpPr>
          <p:cNvPr id="211" name="Google Shape;211;p3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Target?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Value</a:t>
            </a:r>
            <a:endParaRPr sz="3200"/>
          </a:p>
        </p:txBody>
      </p:sp>
      <p:sp>
        <p:nvSpPr>
          <p:cNvPr id="217" name="Google Shape;217;p3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How does it serve the community?</a:t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Ownership / Management </a:t>
            </a:r>
            <a:endParaRPr sz="3200"/>
          </a:p>
        </p:txBody>
      </p:sp>
      <p:sp>
        <p:nvSpPr>
          <p:cNvPr id="223" name="Google Shape;223;p4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License holder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Leadership</a:t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Volunteers</a:t>
            </a:r>
            <a:endParaRPr sz="3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/>
          </a:p>
        </p:txBody>
      </p:sp>
      <p:sp>
        <p:nvSpPr>
          <p:cNvPr id="229" name="Google Shape;229;p4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Who?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Why?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Funding</a:t>
            </a:r>
            <a:endParaRPr sz="3200"/>
          </a:p>
        </p:txBody>
      </p:sp>
      <p:sp>
        <p:nvSpPr>
          <p:cNvPr id="235" name="Google Shape;235;p4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Channels</a:t>
            </a:r>
            <a:endParaRPr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Programs</a:t>
            </a:r>
            <a:endParaRPr sz="3200"/>
          </a:p>
        </p:txBody>
      </p:sp>
      <p:sp>
        <p:nvSpPr>
          <p:cNvPr id="241" name="Google Shape;241;p4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Information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Opinion 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Entertainment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Introduction</a:t>
            </a:r>
            <a:endParaRPr sz="3200"/>
          </a:p>
        </p:txBody>
      </p:sp>
      <p:sp>
        <p:nvSpPr>
          <p:cNvPr id="138" name="Google Shape;138;p26"/>
          <p:cNvSpPr txBox="1">
            <a:spLocks noGrp="1"/>
          </p:cNvSpPr>
          <p:nvPr>
            <p:ph type="body" idx="1"/>
          </p:nvPr>
        </p:nvSpPr>
        <p:spPr>
          <a:xfrm>
            <a:off x="387925" y="1326850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i="1"/>
              <a:t>What:</a:t>
            </a:r>
            <a:r>
              <a:rPr lang="en" sz="2500"/>
              <a:t>  Radio / TV / Theatre / Film / Press / Web / Gaming</a:t>
            </a:r>
            <a:endParaRPr sz="25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500" i="1"/>
              <a:t>Where:</a:t>
            </a:r>
            <a:r>
              <a:rPr lang="en" sz="2500"/>
              <a:t>  Worldwide</a:t>
            </a:r>
            <a:endParaRPr sz="25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500" i="1"/>
              <a:t>Who:</a:t>
            </a:r>
            <a:r>
              <a:rPr lang="en" sz="2500"/>
              <a:t>  Communities</a:t>
            </a:r>
            <a:endParaRPr sz="25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4"/>
          <p:cNvSpPr txBox="1">
            <a:spLocks noGrp="1"/>
          </p:cNvSpPr>
          <p:nvPr>
            <p:ph type="ctrTitle"/>
          </p:nvPr>
        </p:nvSpPr>
        <p:spPr>
          <a:xfrm>
            <a:off x="311708" y="5191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MUNI ZURb1610                                                </a:t>
            </a: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Community Media</a:t>
            </a:r>
            <a:endParaRPr/>
          </a:p>
        </p:txBody>
      </p:sp>
      <p:sp>
        <p:nvSpPr>
          <p:cNvPr id="247" name="Google Shape;247;p44"/>
          <p:cNvSpPr txBox="1">
            <a:spLocks noGrp="1"/>
          </p:cNvSpPr>
          <p:nvPr>
            <p:ph type="subTitle" idx="1"/>
          </p:nvPr>
        </p:nvSpPr>
        <p:spPr>
          <a:xfrm>
            <a:off x="194075" y="31016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                                              </a:t>
            </a:r>
            <a:r>
              <a:rPr lang="en" sz="2500"/>
              <a:t> Henry Loeser PhD  </a:t>
            </a:r>
            <a:endParaRPr sz="2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48" name="Google Shape;248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98675" y="426024"/>
            <a:ext cx="1455701" cy="1455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Phenomenon</a:t>
            </a:r>
            <a:endParaRPr sz="3200"/>
          </a:p>
        </p:txBody>
      </p:sp>
      <p:sp>
        <p:nvSpPr>
          <p:cNvPr id="144" name="Google Shape;144;p27"/>
          <p:cNvSpPr txBox="1">
            <a:spLocks noGrp="1"/>
          </p:cNvSpPr>
          <p:nvPr>
            <p:ph type="body" idx="1"/>
          </p:nvPr>
        </p:nvSpPr>
        <p:spPr>
          <a:xfrm>
            <a:off x="921300" y="1017800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/>
              <a:t>Definitions, Descriptions and Values</a:t>
            </a: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	- IAMCR, ECREA, Jankowski, Lewis, Howley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	- AMARC, CBA, NFCB, CMFE, UNESCO, COE, VFRO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	- National policy &amp; regulatory texts / guidelines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Phenomenon</a:t>
            </a:r>
            <a:endParaRPr sz="3200"/>
          </a:p>
        </p:txBody>
      </p:sp>
      <p:sp>
        <p:nvSpPr>
          <p:cNvPr id="150" name="Google Shape;150;p28"/>
          <p:cNvSpPr txBox="1">
            <a:spLocks noGrp="1"/>
          </p:cNvSpPr>
          <p:nvPr>
            <p:ph type="body" idx="1"/>
          </p:nvPr>
        </p:nvSpPr>
        <p:spPr>
          <a:xfrm>
            <a:off x="1336975" y="63902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/>
              <a:t>Definitions, Descriptions and Values</a:t>
            </a: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	Not for Profit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 Alternative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 Local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 Access &amp; Participation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 Diversity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 Democracy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raison d'être</a:t>
            </a:r>
            <a:endParaRPr sz="3200"/>
          </a:p>
        </p:txBody>
      </p:sp>
      <p:sp>
        <p:nvSpPr>
          <p:cNvPr id="156" name="Google Shape;156;p29"/>
          <p:cNvSpPr txBox="1">
            <a:spLocks noGrp="1"/>
          </p:cNvSpPr>
          <p:nvPr>
            <p:ph type="body" idx="1"/>
          </p:nvPr>
        </p:nvSpPr>
        <p:spPr>
          <a:xfrm>
            <a:off x="519500" y="11051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i="1"/>
              <a:t>Social</a:t>
            </a:r>
            <a:r>
              <a:rPr lang="en" sz="2400"/>
              <a:t> - personal, professional, and community development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i="1"/>
              <a:t>Cultural</a:t>
            </a:r>
            <a:r>
              <a:rPr lang="en" sz="2400"/>
              <a:t> - support and promote cultural values and traditions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 i="1"/>
              <a:t>Political</a:t>
            </a:r>
            <a:r>
              <a:rPr lang="en" sz="2400"/>
              <a:t> - Contribute to political discourse and engagement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History</a:t>
            </a:r>
            <a:endParaRPr sz="3200"/>
          </a:p>
        </p:txBody>
      </p:sp>
      <p:sp>
        <p:nvSpPr>
          <p:cNvPr id="162" name="Google Shape;162;p3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-41275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2900"/>
              <a:buChar char="-"/>
            </a:pPr>
            <a:r>
              <a:rPr lang="en" sz="2900"/>
              <a:t>The Americas</a:t>
            </a:r>
            <a:endParaRPr sz="2900"/>
          </a:p>
          <a:p>
            <a:pPr marL="457200" lvl="0" indent="-412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900"/>
              <a:buChar char="-"/>
            </a:pPr>
            <a:r>
              <a:rPr lang="en" sz="2900"/>
              <a:t>Southern Hemisphere &amp; Asia</a:t>
            </a:r>
            <a:endParaRPr sz="2900"/>
          </a:p>
          <a:p>
            <a:pPr marL="457200" lvl="0" indent="-412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900"/>
              <a:buChar char="-"/>
            </a:pPr>
            <a:r>
              <a:rPr lang="en" sz="2900"/>
              <a:t>Europe</a:t>
            </a:r>
            <a:endParaRPr sz="29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- The Americas, Southern hemisphere &amp; Asia, Europe</a:t>
            </a:r>
            <a:endParaRPr sz="2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- The Americas, Southern hemisphere &amp; Asia, Euro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Theory &amp; Literature</a:t>
            </a:r>
            <a:endParaRPr sz="3200"/>
          </a:p>
        </p:txBody>
      </p:sp>
      <p:sp>
        <p:nvSpPr>
          <p:cNvPr id="168" name="Google Shape;168;p31"/>
          <p:cNvSpPr txBox="1">
            <a:spLocks noGrp="1"/>
          </p:cNvSpPr>
          <p:nvPr>
            <p:ph type="body" idx="1"/>
          </p:nvPr>
        </p:nvSpPr>
        <p:spPr>
          <a:xfrm>
            <a:off x="852025" y="1603950"/>
            <a:ext cx="8520600" cy="33390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Community</a:t>
            </a:r>
            <a:endParaRPr sz="29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 b="1"/>
              <a:t>Toennis:</a:t>
            </a:r>
            <a:r>
              <a:rPr lang="en" sz="2400"/>
              <a:t>  “gemeinschaft”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 b="1"/>
              <a:t>Williams:</a:t>
            </a:r>
            <a:r>
              <a:rPr lang="en" sz="2400"/>
              <a:t>  “knowable communities”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 b="1"/>
              <a:t>Deleuze, La Tour:</a:t>
            </a:r>
            <a:r>
              <a:rPr lang="en" sz="2400"/>
              <a:t>  “rhizome effect”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 b="1"/>
              <a:t>Putnam:</a:t>
            </a:r>
            <a:r>
              <a:rPr lang="en" sz="2400"/>
              <a:t>  “community networks”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Theory &amp; Literature</a:t>
            </a:r>
            <a:endParaRPr sz="3200"/>
          </a:p>
        </p:txBody>
      </p:sp>
      <p:sp>
        <p:nvSpPr>
          <p:cNvPr id="174" name="Google Shape;174;p3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Civil Society</a:t>
            </a:r>
            <a:endParaRPr sz="29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 b="1"/>
              <a:t>Aristotle:</a:t>
            </a:r>
            <a:r>
              <a:rPr lang="en" sz="2400"/>
              <a:t>  “society apart from family &amp; govt”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 b="1"/>
              <a:t>Hegel:</a:t>
            </a:r>
            <a:r>
              <a:rPr lang="en" sz="2400"/>
              <a:t>  “burgerliche gessellschaft”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 b="1"/>
              <a:t>Heller:</a:t>
            </a:r>
            <a:r>
              <a:rPr lang="en" sz="2400"/>
              <a:t>  “mosaic of identities” 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 b="1"/>
              <a:t>Habermas:</a:t>
            </a:r>
            <a:r>
              <a:rPr lang="en" sz="2400"/>
              <a:t>  “communicative action in possibility spaces” </a:t>
            </a:r>
            <a:r>
              <a:rPr lang="en" sz="2400" b="1"/>
              <a:t>Bordeau:</a:t>
            </a:r>
            <a:r>
              <a:rPr lang="en" sz="2400"/>
              <a:t>  “media reproduces culture in civil society”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Theory &amp; Literature</a:t>
            </a:r>
            <a:endParaRPr sz="3200"/>
          </a:p>
        </p:txBody>
      </p:sp>
      <p:sp>
        <p:nvSpPr>
          <p:cNvPr id="180" name="Google Shape;180;p3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The Public Sphere</a:t>
            </a:r>
            <a:endParaRPr sz="29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en" sz="2300" b="1"/>
              <a:t>Habermas:</a:t>
            </a:r>
            <a:r>
              <a:rPr lang="en" sz="2300"/>
              <a:t>  “forum for culture and politics co-opted”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en" sz="2300" b="1"/>
              <a:t>Edwards:</a:t>
            </a:r>
            <a:r>
              <a:rPr lang="en" sz="2300"/>
              <a:t>  “multiple public spheres” 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en" sz="2300" b="1"/>
              <a:t>Fraser: </a:t>
            </a:r>
            <a:r>
              <a:rPr lang="en" sz="2300"/>
              <a:t> “issues of class &amp; gender” 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en" sz="2300" b="1"/>
              <a:t>Foucault:</a:t>
            </a:r>
            <a:r>
              <a:rPr lang="en" sz="2300"/>
              <a:t> “multidirectional power generation from discourse” 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en" sz="2300" b="1"/>
              <a:t>Herbst:</a:t>
            </a:r>
            <a:r>
              <a:rPr lang="en" sz="2300"/>
              <a:t>  “mobilize political resources”</a:t>
            </a:r>
            <a:endParaRPr sz="230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</Words>
  <Application>Microsoft Macintosh PowerPoint</Application>
  <PresentationFormat>On-screen Show (16:9)</PresentationFormat>
  <Paragraphs>106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Roboto</vt:lpstr>
      <vt:lpstr>Simple Light</vt:lpstr>
      <vt:lpstr>Geometric</vt:lpstr>
      <vt:lpstr>MUNI ZURb1610                                                  Community Media</vt:lpstr>
      <vt:lpstr>Introduction</vt:lpstr>
      <vt:lpstr>Phenomenon</vt:lpstr>
      <vt:lpstr>Phenomenon</vt:lpstr>
      <vt:lpstr>raison d'être</vt:lpstr>
      <vt:lpstr>History</vt:lpstr>
      <vt:lpstr>Theory &amp; Literature</vt:lpstr>
      <vt:lpstr>Theory &amp; Literature</vt:lpstr>
      <vt:lpstr>Theory &amp; Literature</vt:lpstr>
      <vt:lpstr>Theory &amp; Literature</vt:lpstr>
      <vt:lpstr>Theory &amp; Literature</vt:lpstr>
      <vt:lpstr>Theory</vt:lpstr>
      <vt:lpstr>MUNI ZURb1610                                                  Community Media</vt:lpstr>
      <vt:lpstr>Audience</vt:lpstr>
      <vt:lpstr>Value</vt:lpstr>
      <vt:lpstr>Ownership / Management </vt:lpstr>
      <vt:lpstr>Volunteers  </vt:lpstr>
      <vt:lpstr>Funding</vt:lpstr>
      <vt:lpstr>Programs</vt:lpstr>
      <vt:lpstr>MUNI ZURb1610                                                  Community Media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 ZURb1610                                                  Community Media</dc:title>
  <cp:lastModifiedBy>Henry Loeser</cp:lastModifiedBy>
  <cp:revision>1</cp:revision>
  <dcterms:modified xsi:type="dcterms:W3CDTF">2020-12-04T18:42:55Z</dcterms:modified>
</cp:coreProperties>
</file>