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  <p:sldMasterId id="2147483671" r:id="rId2"/>
  </p:sldMasterIdLst>
  <p:notesMasterIdLst>
    <p:notesMasterId r:id="rId2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5143500" type="screen16x9"/>
  <p:notesSz cx="6858000" cy="9144000"/>
  <p:embeddedFontLst>
    <p:embeddedFont>
      <p:font typeface="Roboto" panose="02000000000000000000" pitchFamily="2" charset="0"/>
      <p:regular r:id="rId24"/>
      <p:bold r:id="rId25"/>
      <p:italic r:id="rId26"/>
      <p:bold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/>
    <p:restoredTop sz="94663"/>
  </p:normalViewPr>
  <p:slideViewPr>
    <p:cSldViewPr snapToGrid="0">
      <p:cViewPr varScale="1">
        <p:scale>
          <a:sx n="156" d="100"/>
          <a:sy n="156" d="100"/>
        </p:scale>
        <p:origin x="216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font" Target="fonts/font3.fntdata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font" Target="fonts/font2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1.fntdata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font" Target="fonts/font4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a5c98b1725_2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a5c98b1725_2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a5c98b1725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a5c98b1725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a5c98b1725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a5c98b1725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a5c98b1725_2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a5c98b1725_2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a7a469b270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a7a469b270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a5c98b1725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a5c98b1725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a5c98b1725_2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a5c98b1725_2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a5c98b1725_2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a5c98b1725_2_1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a5c98b1725_2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a5c98b1725_2_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a5c98b1725_2_1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a5c98b1725_2_1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a5c98b1725_2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a5c98b1725_2_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a5c98b1725_2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a5c98b1725_2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a5c98b172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a5c98b172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a5c98b1725_2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a5c98b1725_2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a7a469b27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a7a469b27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a5c98b1725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a5c98b1725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a5c98b1725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a5c98b1725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a5c98b1725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a5c98b1725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a5c98b1725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a5c98b1725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a5c98b1725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a5c98b1725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oogle Shape;55;p14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6" name="Google Shape;56;p14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14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14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14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14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1" name="Google Shape;61;p14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subTitle" idx="1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oogle Shape;65;p15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66" name="Google Shape;66;p15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15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15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15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1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6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75" name="Google Shape;75;p16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6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16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6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6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0" name="Google Shape;80;p1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6" name="Google Shape;86;p17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7" name="Google Shape;87;p1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body" idx="1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oogle Shape;96;p20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97" name="Google Shape;97;p20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0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0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0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0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2" name="Google Shape;102;p20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20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06" name="Google Shape;106;p2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7" name="Google Shape;107;p21"/>
          <p:cNvSpPr txBox="1">
            <a:spLocks noGrp="1"/>
          </p:cNvSpPr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09" name="Google Shape;109;p2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0" name="Google Shape;110;p2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113" name="Google Shape;113;p2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oogle Shape;115;p2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6" name="Google Shape;116;p2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3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1" name="Google Shape;121;p23"/>
          <p:cNvSpPr txBox="1">
            <a:spLocks noGrp="1"/>
          </p:cNvSpPr>
          <p:nvPr>
            <p:ph type="title" hasCustomPrompt="1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2" name="Google Shape;122;p23"/>
          <p:cNvSpPr txBox="1">
            <a:spLocks noGrp="1"/>
          </p:cNvSpPr>
          <p:nvPr>
            <p:ph type="body" idx="1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3" name="Google Shape;123;p23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4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eometric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 txBox="1">
            <a:spLocks noGrp="1"/>
          </p:cNvSpPr>
          <p:nvPr>
            <p:ph type="ctrTitle"/>
          </p:nvPr>
        </p:nvSpPr>
        <p:spPr>
          <a:xfrm>
            <a:off x="311708" y="51915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MUNI ZURb1610                                                </a:t>
            </a:r>
            <a:endParaRPr sz="2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Community Media</a:t>
            </a:r>
            <a:endParaRPr/>
          </a:p>
        </p:txBody>
      </p:sp>
      <p:sp>
        <p:nvSpPr>
          <p:cNvPr id="131" name="Google Shape;131;p25"/>
          <p:cNvSpPr txBox="1">
            <a:spLocks noGrp="1"/>
          </p:cNvSpPr>
          <p:nvPr>
            <p:ph type="subTitle" idx="1"/>
          </p:nvPr>
        </p:nvSpPr>
        <p:spPr>
          <a:xfrm>
            <a:off x="194075" y="310160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                                                        </a:t>
            </a:r>
            <a:r>
              <a:rPr lang="en" sz="2500"/>
              <a:t> Henry Loeser PhD  </a:t>
            </a:r>
            <a:endParaRPr sz="25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2" name="Google Shape;132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98675" y="426024"/>
            <a:ext cx="1455701" cy="1455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Theory &amp; Literature</a:t>
            </a:r>
            <a:endParaRPr sz="3200"/>
          </a:p>
        </p:txBody>
      </p:sp>
      <p:sp>
        <p:nvSpPr>
          <p:cNvPr id="186" name="Google Shape;186;p34"/>
          <p:cNvSpPr txBox="1">
            <a:spLocks noGrp="1"/>
          </p:cNvSpPr>
          <p:nvPr>
            <p:ph type="body" idx="1"/>
          </p:nvPr>
        </p:nvSpPr>
        <p:spPr>
          <a:xfrm>
            <a:off x="381000" y="1340700"/>
            <a:ext cx="88323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Publics</a:t>
            </a:r>
            <a:endParaRPr sz="2900"/>
          </a:p>
          <a:p>
            <a:pPr marL="457200" lvl="0" indent="-3746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300"/>
              <a:buChar char="-"/>
            </a:pPr>
            <a:r>
              <a:rPr lang="en" sz="2300" b="1"/>
              <a:t>Ibrahim: </a:t>
            </a:r>
            <a:r>
              <a:rPr lang="en" sz="2300"/>
              <a:t> “90% community” </a:t>
            </a:r>
            <a:endParaRPr sz="2300"/>
          </a:p>
          <a:p>
            <a:pPr marL="457200" lvl="0" indent="-3746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300"/>
              <a:buChar char="-"/>
            </a:pPr>
            <a:r>
              <a:rPr lang="en" sz="2300" b="1"/>
              <a:t>Carpentier et al:</a:t>
            </a:r>
            <a:r>
              <a:rPr lang="en" sz="2300"/>
              <a:t>  “Rhizome effect within/without civil society”  </a:t>
            </a:r>
            <a:endParaRPr sz="2300"/>
          </a:p>
          <a:p>
            <a:pPr marL="457200" lvl="0" indent="-3746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300"/>
              <a:buChar char="-"/>
            </a:pPr>
            <a:r>
              <a:rPr lang="en" sz="2300"/>
              <a:t> </a:t>
            </a:r>
            <a:r>
              <a:rPr lang="en" sz="2300" b="1"/>
              <a:t>Herman &amp; Chomsky:</a:t>
            </a:r>
            <a:r>
              <a:rPr lang="en" sz="2300"/>
              <a:t>  “vs. dominant media”</a:t>
            </a:r>
            <a:endParaRPr sz="230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Theory &amp; Literature</a:t>
            </a:r>
            <a:endParaRPr sz="3200"/>
          </a:p>
        </p:txBody>
      </p:sp>
      <p:sp>
        <p:nvSpPr>
          <p:cNvPr id="192" name="Google Shape;192;p35"/>
          <p:cNvSpPr txBox="1">
            <a:spLocks noGrp="1"/>
          </p:cNvSpPr>
          <p:nvPr>
            <p:ph type="body" idx="1"/>
          </p:nvPr>
        </p:nvSpPr>
        <p:spPr>
          <a:xfrm>
            <a:off x="464100" y="1105200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Participation</a:t>
            </a:r>
            <a:endParaRPr sz="30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 sz="2400" b="1"/>
              <a:t>Melucci:</a:t>
            </a:r>
            <a:r>
              <a:rPr lang="en" sz="2400"/>
              <a:t>  “as actor and member” 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 sz="2400" b="1"/>
              <a:t>Lewis: </a:t>
            </a:r>
            <a:r>
              <a:rPr lang="en" sz="2400"/>
              <a:t> “access”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 sz="2400" b="1"/>
              <a:t>Carey: </a:t>
            </a:r>
            <a:r>
              <a:rPr lang="en" sz="2400"/>
              <a:t> “defines social roles” 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 sz="2400" b="1"/>
              <a:t>Rodriguez</a:t>
            </a:r>
            <a:r>
              <a:rPr lang="en" sz="2400"/>
              <a:t>:  “promotes democratic ideals”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 sz="2400" b="1"/>
              <a:t>Carpentier:</a:t>
            </a:r>
            <a:r>
              <a:rPr lang="en" sz="2400"/>
              <a:t>  “supplement mainstream media content, seek to provide accurate representations, and </a:t>
            </a:r>
            <a:endParaRPr sz="24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      resist dominant paradigms”</a:t>
            </a:r>
            <a:endParaRPr sz="240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Theory</a:t>
            </a:r>
            <a:endParaRPr sz="3200"/>
          </a:p>
        </p:txBody>
      </p:sp>
      <p:sp>
        <p:nvSpPr>
          <p:cNvPr id="198" name="Google Shape;198;p36"/>
          <p:cNvSpPr txBox="1">
            <a:spLocks noGrp="1"/>
          </p:cNvSpPr>
          <p:nvPr>
            <p:ph type="body" idx="1"/>
          </p:nvPr>
        </p:nvSpPr>
        <p:spPr>
          <a:xfrm>
            <a:off x="547225" y="124372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Policy</a:t>
            </a:r>
            <a:endParaRPr sz="2900"/>
          </a:p>
          <a:p>
            <a:pPr marL="4572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 sz="2400" b="1"/>
              <a:t>Buckley:</a:t>
            </a:r>
            <a:r>
              <a:rPr lang="en" sz="2400"/>
              <a:t>  “has a profound effect” “should be developed in consultation with civil society”</a:t>
            </a:r>
            <a:endParaRPr sz="2400"/>
          </a:p>
          <a:p>
            <a:pPr marL="4572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 sz="2400" b="1"/>
              <a:t>Hallin &amp; Mancini:</a:t>
            </a:r>
            <a:r>
              <a:rPr lang="en" sz="2400"/>
              <a:t>  “product of larger political paradigm” </a:t>
            </a:r>
            <a:endParaRPr sz="2400"/>
          </a:p>
          <a:p>
            <a:pPr marL="4572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 sz="2400" b="1"/>
              <a:t>EPRA:</a:t>
            </a:r>
            <a:r>
              <a:rPr lang="en" sz="2400"/>
              <a:t>  “community media are essential to pluralism”</a:t>
            </a:r>
            <a:endParaRPr sz="240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7"/>
          <p:cNvSpPr txBox="1">
            <a:spLocks noGrp="1"/>
          </p:cNvSpPr>
          <p:nvPr>
            <p:ph type="ctrTitle"/>
          </p:nvPr>
        </p:nvSpPr>
        <p:spPr>
          <a:xfrm>
            <a:off x="311708" y="51915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MUNI ZURb1610                                                </a:t>
            </a:r>
            <a:endParaRPr sz="2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Community Media</a:t>
            </a:r>
            <a:endParaRPr/>
          </a:p>
        </p:txBody>
      </p:sp>
      <p:sp>
        <p:nvSpPr>
          <p:cNvPr id="204" name="Google Shape;204;p37"/>
          <p:cNvSpPr txBox="1">
            <a:spLocks noGrp="1"/>
          </p:cNvSpPr>
          <p:nvPr>
            <p:ph type="subTitle" idx="1"/>
          </p:nvPr>
        </p:nvSpPr>
        <p:spPr>
          <a:xfrm>
            <a:off x="194075" y="310160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                                                        </a:t>
            </a:r>
            <a:r>
              <a:rPr lang="en" sz="2500"/>
              <a:t> Henry Loeser PhD  </a:t>
            </a:r>
            <a:endParaRPr sz="25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05" name="Google Shape;205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98675" y="426024"/>
            <a:ext cx="1455701" cy="1455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8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Audience</a:t>
            </a:r>
            <a:endParaRPr sz="3200"/>
          </a:p>
        </p:txBody>
      </p:sp>
      <p:sp>
        <p:nvSpPr>
          <p:cNvPr id="211" name="Google Shape;211;p38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Target?</a:t>
            </a:r>
            <a:endParaRPr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9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Value</a:t>
            </a:r>
            <a:endParaRPr sz="3200"/>
          </a:p>
        </p:txBody>
      </p:sp>
      <p:sp>
        <p:nvSpPr>
          <p:cNvPr id="217" name="Google Shape;217;p39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How does it serve the community?</a:t>
            </a:r>
            <a:endParaRPr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40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Ownership / Management </a:t>
            </a:r>
            <a:endParaRPr sz="3200"/>
          </a:p>
        </p:txBody>
      </p:sp>
      <p:sp>
        <p:nvSpPr>
          <p:cNvPr id="223" name="Google Shape;223;p40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License holder</a:t>
            </a: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Leadership</a:t>
            </a:r>
            <a:endParaRPr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41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Volunteers</a:t>
            </a:r>
            <a:endParaRPr sz="32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/>
          </a:p>
        </p:txBody>
      </p:sp>
      <p:sp>
        <p:nvSpPr>
          <p:cNvPr id="229" name="Google Shape;229;p41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Who?</a:t>
            </a: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Why?</a:t>
            </a: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42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Funding</a:t>
            </a:r>
            <a:endParaRPr sz="3200"/>
          </a:p>
        </p:txBody>
      </p:sp>
      <p:sp>
        <p:nvSpPr>
          <p:cNvPr id="235" name="Google Shape;235;p42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Channels</a:t>
            </a:r>
            <a:endParaRPr sz="2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43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Programs</a:t>
            </a:r>
            <a:endParaRPr sz="3200"/>
          </a:p>
        </p:txBody>
      </p:sp>
      <p:sp>
        <p:nvSpPr>
          <p:cNvPr id="241" name="Google Shape;241;p43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Information</a:t>
            </a: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Opinion </a:t>
            </a: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Entertainment</a:t>
            </a: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Introduction</a:t>
            </a:r>
            <a:endParaRPr sz="3200"/>
          </a:p>
        </p:txBody>
      </p:sp>
      <p:sp>
        <p:nvSpPr>
          <p:cNvPr id="138" name="Google Shape;138;p26"/>
          <p:cNvSpPr txBox="1">
            <a:spLocks noGrp="1"/>
          </p:cNvSpPr>
          <p:nvPr>
            <p:ph type="body" idx="1"/>
          </p:nvPr>
        </p:nvSpPr>
        <p:spPr>
          <a:xfrm>
            <a:off x="387925" y="1326850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i="1"/>
              <a:t>What:</a:t>
            </a:r>
            <a:r>
              <a:rPr lang="en" sz="2500"/>
              <a:t>  Radio / TV / Theatre / Film / Press / Web / Gaming</a:t>
            </a:r>
            <a:endParaRPr sz="2500"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500" i="1"/>
              <a:t>Where:</a:t>
            </a:r>
            <a:r>
              <a:rPr lang="en" sz="2500"/>
              <a:t>  Worldwide</a:t>
            </a:r>
            <a:endParaRPr sz="2500"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500" i="1"/>
              <a:t>Who:</a:t>
            </a:r>
            <a:r>
              <a:rPr lang="en" sz="2500"/>
              <a:t>  Communities</a:t>
            </a:r>
            <a:endParaRPr sz="25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44"/>
          <p:cNvSpPr txBox="1">
            <a:spLocks noGrp="1"/>
          </p:cNvSpPr>
          <p:nvPr>
            <p:ph type="ctrTitle"/>
          </p:nvPr>
        </p:nvSpPr>
        <p:spPr>
          <a:xfrm>
            <a:off x="311708" y="51915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MUNI ZURb1610                                                </a:t>
            </a:r>
            <a:endParaRPr sz="2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Community Media</a:t>
            </a:r>
            <a:endParaRPr/>
          </a:p>
        </p:txBody>
      </p:sp>
      <p:sp>
        <p:nvSpPr>
          <p:cNvPr id="247" name="Google Shape;247;p44"/>
          <p:cNvSpPr txBox="1">
            <a:spLocks noGrp="1"/>
          </p:cNvSpPr>
          <p:nvPr>
            <p:ph type="subTitle" idx="1"/>
          </p:nvPr>
        </p:nvSpPr>
        <p:spPr>
          <a:xfrm>
            <a:off x="194075" y="310160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                                                        </a:t>
            </a:r>
            <a:r>
              <a:rPr lang="en" sz="2500"/>
              <a:t> Henry Loeser PhD  </a:t>
            </a:r>
            <a:endParaRPr sz="25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48" name="Google Shape;248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98675" y="426024"/>
            <a:ext cx="1455701" cy="1455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Phenomenon</a:t>
            </a:r>
            <a:endParaRPr sz="3200"/>
          </a:p>
        </p:txBody>
      </p:sp>
      <p:sp>
        <p:nvSpPr>
          <p:cNvPr id="144" name="Google Shape;144;p27"/>
          <p:cNvSpPr txBox="1">
            <a:spLocks noGrp="1"/>
          </p:cNvSpPr>
          <p:nvPr>
            <p:ph type="body" idx="1"/>
          </p:nvPr>
        </p:nvSpPr>
        <p:spPr>
          <a:xfrm>
            <a:off x="921300" y="1017800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/>
              <a:t>Definitions, Descriptions and Values</a:t>
            </a:r>
            <a:endParaRPr sz="2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     	- IAMCR, ECREA, Jankowski, Lewis, Howley</a:t>
            </a:r>
            <a:endParaRPr sz="24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     	- AMARC, CBA, NFCB, CMFE, UNESCO, COE, VFRO</a:t>
            </a:r>
            <a:endParaRPr sz="24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     	- National policy &amp; regulatory texts / guidelines</a:t>
            </a:r>
            <a:endParaRPr sz="240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8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Phenomenon</a:t>
            </a:r>
            <a:endParaRPr sz="3200"/>
          </a:p>
        </p:txBody>
      </p:sp>
      <p:sp>
        <p:nvSpPr>
          <p:cNvPr id="150" name="Google Shape;150;p28"/>
          <p:cNvSpPr txBox="1">
            <a:spLocks noGrp="1"/>
          </p:cNvSpPr>
          <p:nvPr>
            <p:ph type="body" idx="1"/>
          </p:nvPr>
        </p:nvSpPr>
        <p:spPr>
          <a:xfrm>
            <a:off x="1336975" y="63902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/>
              <a:t>Definitions, Descriptions and Values</a:t>
            </a:r>
            <a:endParaRPr sz="2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     	Not for Profit</a:t>
            </a:r>
            <a:endParaRPr sz="24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      Alternative</a:t>
            </a:r>
            <a:endParaRPr sz="24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      Local</a:t>
            </a:r>
            <a:endParaRPr sz="24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      Access &amp; Participation</a:t>
            </a:r>
            <a:endParaRPr sz="24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      Diversity</a:t>
            </a:r>
            <a:endParaRPr sz="24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      Democracy</a:t>
            </a:r>
            <a:endParaRPr sz="240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9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raison d'être</a:t>
            </a:r>
            <a:endParaRPr sz="3200"/>
          </a:p>
        </p:txBody>
      </p:sp>
      <p:sp>
        <p:nvSpPr>
          <p:cNvPr id="156" name="Google Shape;156;p29"/>
          <p:cNvSpPr txBox="1">
            <a:spLocks noGrp="1"/>
          </p:cNvSpPr>
          <p:nvPr>
            <p:ph type="body" idx="1"/>
          </p:nvPr>
        </p:nvSpPr>
        <p:spPr>
          <a:xfrm>
            <a:off x="519500" y="11051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i="1"/>
              <a:t>Social</a:t>
            </a:r>
            <a:r>
              <a:rPr lang="en" sz="2400"/>
              <a:t> - personal, professional, and community development</a:t>
            </a: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i="1"/>
              <a:t>Cultural</a:t>
            </a:r>
            <a:r>
              <a:rPr lang="en" sz="2400"/>
              <a:t> - support and promote cultural values and traditions</a:t>
            </a: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 i="1"/>
              <a:t>Political</a:t>
            </a:r>
            <a:r>
              <a:rPr lang="en" sz="2400"/>
              <a:t> - Contribute to political discourse and engagement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0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History</a:t>
            </a:r>
            <a:endParaRPr sz="3200"/>
          </a:p>
        </p:txBody>
      </p:sp>
      <p:sp>
        <p:nvSpPr>
          <p:cNvPr id="162" name="Google Shape;162;p30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457200" lvl="0" indent="-412750" algn="l" rtl="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SzPts val="2900"/>
              <a:buChar char="-"/>
            </a:pPr>
            <a:r>
              <a:rPr lang="en" sz="2900"/>
              <a:t>The Americas</a:t>
            </a:r>
            <a:endParaRPr sz="2900"/>
          </a:p>
          <a:p>
            <a:pPr marL="457200" lvl="0" indent="-412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900"/>
              <a:buChar char="-"/>
            </a:pPr>
            <a:r>
              <a:rPr lang="en" sz="2900"/>
              <a:t>Southern Hemisphere &amp; Asia</a:t>
            </a:r>
            <a:endParaRPr sz="2900"/>
          </a:p>
          <a:p>
            <a:pPr marL="457200" lvl="0" indent="-412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900"/>
              <a:buChar char="-"/>
            </a:pPr>
            <a:r>
              <a:rPr lang="en" sz="2900"/>
              <a:t>Europe</a:t>
            </a:r>
            <a:endParaRPr sz="2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- The Americas, Southern hemisphere &amp; Asia, Europe</a:t>
            </a:r>
            <a:endParaRPr sz="2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- The Americas, Southern hemisphere &amp; Asia, Euro</a:t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1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Theory &amp; Literature</a:t>
            </a:r>
            <a:endParaRPr sz="3200"/>
          </a:p>
        </p:txBody>
      </p:sp>
      <p:sp>
        <p:nvSpPr>
          <p:cNvPr id="168" name="Google Shape;168;p31"/>
          <p:cNvSpPr txBox="1">
            <a:spLocks noGrp="1"/>
          </p:cNvSpPr>
          <p:nvPr>
            <p:ph type="body" idx="1"/>
          </p:nvPr>
        </p:nvSpPr>
        <p:spPr>
          <a:xfrm>
            <a:off x="852025" y="1603950"/>
            <a:ext cx="8520600" cy="33390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Community</a:t>
            </a:r>
            <a:endParaRPr sz="29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 sz="2400" b="1"/>
              <a:t>Toennis:</a:t>
            </a:r>
            <a:r>
              <a:rPr lang="en" sz="2400"/>
              <a:t>  “gemeinschaft” 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 sz="2400" b="1"/>
              <a:t>Williams:</a:t>
            </a:r>
            <a:r>
              <a:rPr lang="en" sz="2400"/>
              <a:t>  “knowable communities” 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 sz="2400" b="1"/>
              <a:t>Deleuze, La Tour:</a:t>
            </a:r>
            <a:r>
              <a:rPr lang="en" sz="2400"/>
              <a:t>  “rhizome effect” 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 sz="2400" b="1"/>
              <a:t>Putnam:</a:t>
            </a:r>
            <a:r>
              <a:rPr lang="en" sz="2400"/>
              <a:t>  “community networks”</a:t>
            </a:r>
            <a:endParaRPr sz="240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2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Theory &amp; Literature</a:t>
            </a:r>
            <a:endParaRPr sz="3200"/>
          </a:p>
        </p:txBody>
      </p:sp>
      <p:sp>
        <p:nvSpPr>
          <p:cNvPr id="174" name="Google Shape;174;p32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Civil Society</a:t>
            </a:r>
            <a:endParaRPr sz="29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 sz="2400" b="1"/>
              <a:t>Aristotle:</a:t>
            </a:r>
            <a:r>
              <a:rPr lang="en" sz="2400"/>
              <a:t>  “society apart from family &amp; govt” 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 sz="2400" b="1"/>
              <a:t>Hegel:</a:t>
            </a:r>
            <a:r>
              <a:rPr lang="en" sz="2400"/>
              <a:t>  “burgerliche gessellschaft”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 sz="2400" b="1"/>
              <a:t>Heller:</a:t>
            </a:r>
            <a:r>
              <a:rPr lang="en" sz="2400"/>
              <a:t>  “mosaic of identities” 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 sz="2400" b="1"/>
              <a:t>Habermas:</a:t>
            </a:r>
            <a:r>
              <a:rPr lang="en" sz="2400"/>
              <a:t>  “communicative action in possibility spaces” </a:t>
            </a:r>
            <a:r>
              <a:rPr lang="en" sz="2400" b="1"/>
              <a:t>Bordeau:</a:t>
            </a:r>
            <a:r>
              <a:rPr lang="en" sz="2400"/>
              <a:t>  “media reproduces culture in civil society”</a:t>
            </a:r>
            <a:endParaRPr sz="240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3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Theory &amp; Literature</a:t>
            </a:r>
            <a:endParaRPr sz="3200"/>
          </a:p>
        </p:txBody>
      </p:sp>
      <p:sp>
        <p:nvSpPr>
          <p:cNvPr id="180" name="Google Shape;180;p33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The Public Sphere</a:t>
            </a:r>
            <a:endParaRPr sz="290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-"/>
            </a:pPr>
            <a:r>
              <a:rPr lang="en" sz="2300" b="1"/>
              <a:t>Habermas:</a:t>
            </a:r>
            <a:r>
              <a:rPr lang="en" sz="2300"/>
              <a:t>  “forum for culture and politics co-opted”</a:t>
            </a:r>
            <a:endParaRPr sz="230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-"/>
            </a:pPr>
            <a:r>
              <a:rPr lang="en" sz="2300" b="1"/>
              <a:t>Edwards:</a:t>
            </a:r>
            <a:r>
              <a:rPr lang="en" sz="2300"/>
              <a:t>  “multiple public spheres” </a:t>
            </a:r>
            <a:endParaRPr sz="230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-"/>
            </a:pPr>
            <a:r>
              <a:rPr lang="en" sz="2300" b="1"/>
              <a:t>Fraser: </a:t>
            </a:r>
            <a:r>
              <a:rPr lang="en" sz="2300"/>
              <a:t> “issues of class &amp; gender” </a:t>
            </a:r>
            <a:endParaRPr sz="230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-"/>
            </a:pPr>
            <a:r>
              <a:rPr lang="en" sz="2300" b="1"/>
              <a:t>Foucault:</a:t>
            </a:r>
            <a:r>
              <a:rPr lang="en" sz="2300"/>
              <a:t> “multidirectional power generation from discourse” </a:t>
            </a:r>
            <a:endParaRPr sz="230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-"/>
            </a:pPr>
            <a:r>
              <a:rPr lang="en" sz="2300" b="1"/>
              <a:t>Herbst:</a:t>
            </a:r>
            <a:r>
              <a:rPr lang="en" sz="2300"/>
              <a:t>  “mobilize political resources”</a:t>
            </a:r>
            <a:endParaRPr sz="230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451</Words>
  <Application>Microsoft Macintosh PowerPoint</Application>
  <PresentationFormat>On-screen Show (16:9)</PresentationFormat>
  <Paragraphs>106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Roboto</vt:lpstr>
      <vt:lpstr>Simple Light</vt:lpstr>
      <vt:lpstr>Geometric</vt:lpstr>
      <vt:lpstr>MUNI ZURb1610                                                  Community Media</vt:lpstr>
      <vt:lpstr>Introduction</vt:lpstr>
      <vt:lpstr>Phenomenon</vt:lpstr>
      <vt:lpstr>Phenomenon</vt:lpstr>
      <vt:lpstr>raison d'être</vt:lpstr>
      <vt:lpstr>History</vt:lpstr>
      <vt:lpstr>Theory &amp; Literature</vt:lpstr>
      <vt:lpstr>Theory &amp; Literature</vt:lpstr>
      <vt:lpstr>Theory &amp; Literature</vt:lpstr>
      <vt:lpstr>Theory &amp; Literature</vt:lpstr>
      <vt:lpstr>Theory &amp; Literature</vt:lpstr>
      <vt:lpstr>Theory</vt:lpstr>
      <vt:lpstr>MUNI ZURb1610                                                  Community Media</vt:lpstr>
      <vt:lpstr>Audience</vt:lpstr>
      <vt:lpstr>Value</vt:lpstr>
      <vt:lpstr>Ownership / Management </vt:lpstr>
      <vt:lpstr>Volunteers  </vt:lpstr>
      <vt:lpstr>Funding</vt:lpstr>
      <vt:lpstr>Programs</vt:lpstr>
      <vt:lpstr>MUNI ZURb1610                                                  Community Media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MUNI ZURb1610                                                  Community Media</dc:title>
  <cp:lastModifiedBy>Henry Loeser</cp:lastModifiedBy>
  <cp:revision>1</cp:revision>
  <dcterms:modified xsi:type="dcterms:W3CDTF">2020-12-04T18:42:55Z</dcterms:modified>
</cp:coreProperties>
</file>