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6" r:id="rId7"/>
    <p:sldId id="267" r:id="rId8"/>
    <p:sldId id="272" r:id="rId9"/>
    <p:sldId id="268" r:id="rId10"/>
    <p:sldId id="273" r:id="rId11"/>
    <p:sldId id="269" r:id="rId12"/>
    <p:sldId id="277" r:id="rId13"/>
    <p:sldId id="271" r:id="rId14"/>
    <p:sldId id="270" r:id="rId15"/>
    <p:sldId id="274" r:id="rId16"/>
    <p:sldId id="262" r:id="rId17"/>
    <p:sldId id="263" r:id="rId18"/>
    <p:sldId id="264" r:id="rId19"/>
    <p:sldId id="265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ára Procházková" initials="KP" lastIdx="1" clrIdx="0">
    <p:extLst>
      <p:ext uri="{19B8F6BF-5375-455C-9EA6-DF929625EA0E}">
        <p15:presenceInfo xmlns:p15="http://schemas.microsoft.com/office/powerpoint/2012/main" userId="6bd98bf788f393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1472A8-E387-A6DA-9845-F1F6972D8E6D}" v="2" dt="2021-04-14T12:42:11.054"/>
    <p1510:client id="{8C4BBCF9-15A4-B8D6-DBED-8DAD4C868BF7}" v="459" dt="2021-04-14T12:08:51.7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4T10:57:11.9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20584 9446 16383 0 0,'0'-5'0'0'0,"0"-5"0"0"0,-4-2 0 0 0,-11 2 0 0 0,-12 2 0 0 0,-10 3 0 0 0,-8 2 0 0 0,-5 1 0 0 0,1 2 0 0 0,1 0 0 0 0,3 0 0 0 0,5 1 0 0 0,5-1 0 0 0,3 1 0 0 0,4-1 0 0 0,-3 0 0 0 0,-1 4 0 0 0,0 7 0 0 0,8 5 0 0 0,1 0 0 0 0,1 2 0 0 0,-1-2 0 0 0,4 1 0 0 0,1-3 0 0 0,3 6 0 0 0,0 7 0 0 0,-2 0 0 0 0,1 0 0 0 0,4-1 0 0 0,4 1 0 0 0,4 3 0 0 0,-3 3 0 0 0,-4-1 0 0 0,-1 8 0 0 0,3 1 0 0 0,1 4 0 0 0,4-3 0 0 0,-8 1 0 0 0,-1 3 0 0 0,1-3 0 0 0,4-3 0 0 0,1-5 0 0 0,4-4 0 0 0,1-2 0 0 0,2-2 0 0 0,0 0 0 0 0,0-2 0 0 0,1 1 0 0 0,-1 0 0 0 0,1-1 0 0 0,-1 1 0 0 0,-9-5 0 0 0,-7-5 0 0 0,-2 3 0 0 0,4 4 0 0 0,2 1 0 0 0,5 2 0 0 0,7 5 0 0 0,9 6 0 0 0,2 2 0 0 0,4-1 0 0 0,0-4 0 0 0,1-7 0 0 0,3-3 0 0 0,2-2 0 0 0,3 0 0 0 0,-3 1 0 0 0,-6 1 0 0 0,5 1 0 0 0,-2 1 0 0 0,10 4 0 0 0,4 3 0 0 0,2-1 0 0 0,-1-5 0 0 0,-1-3 0 0 0,-3-1 0 0 0,0 0 0 0 0,-2-5 0 0 0,-4 0 0 0 0,1-3 0 0 0,3-4 0 0 0,0 0 0 0 0,1-1 0 0 0,8 1 0 0 0,8 0 0 0 0,5 2 0 0 0,-2-1 0 0 0,-3 2 0 0 0,-1-2 0 0 0,1-2 0 0 0,3 1 0 0 0,-3-1 0 0 0,-4-3 0 0 0,-4-2 0 0 0,-4-1 0 0 0,-3-3 0 0 0,-3 0 0 0 0,-4-6 0 0 0,-7-6 0 0 0,-6-6 0 0 0,1-4 0 0 0,-3-3 0 0 0,4-2 0 0 0,3-6 0 0 0,8 3 0 0 0,2-2 0 0 0,-1 3 0 0 0,2-2 0 0 0,1 4 0 0 0,-5 2 0 0 0,-1 5 0 0 0,1 1 0 0 0,1-1 0 0 0,-3-1 0 0 0,0 2 0 0 0,-4 0 0 0 0,-4-1 0 0 0,-4-3 0 0 0,-3-1 0 0 0,-3-6 0 0 0,0-3 0 0 0,-2 1 0 0 0,0-1 0 0 0,1 2 0 0 0,-1 2 0 0 0,0-5 0 0 0,1 0 0 0 0,0 1 0 0 0,0 1 0 0 0,0 1 0 0 0,0 2 0 0 0,0 1 0 0 0,0 0 0 0 0,0-4 0 0 0,0 0 0 0 0,0-1 0 0 0,0-3 0 0 0,0-1 0 0 0,0 2 0 0 0,0 2 0 0 0,0-2 0 0 0,-5-5 0 0 0,-1 0 0 0 0,-4 2 0 0 0,-5-1 0 0 0,0 1 0 0 0,3 2 0 0 0,-2 7 0 0 0,-2 4 0 0 0,1 2 0 0 0,-1-1 0 0 0,2 0 0 0 0,-1 4 0 0 0,-2 0 0 0 0,-4-1 0 0 0,-1-2 0 0 0,-3-5 0 0 0,-5-8 0 0 0,-3-1 0 0 0,1 4 0 0 0,0 3 0 0 0,3 7 0 0 0,-5 7 0 0 0,-4 7 0 0 0,-1 3 0 0 0,2 4 0 0 0,8 1-16383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4T10:57:11.92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32645 9493 16383 0 0,'0'-5'0'0'0,"-5"-1"0"0"0,-5 1 0 0 0,-6 0 0 0 0,-5 2 0 0 0,-2 1 0 0 0,-3 1 0 0 0,-1 0 0 0 0,-1 1 0 0 0,0 0 0 0 0,5 5 0 0 0,2 1 0 0 0,4 5 0 0 0,1 0 0 0 0,3 7 0 0 0,-1 5 0 0 0,3 3 0 0 0,-3-3 0 0 0,-2-1 0 0 0,1 0 0 0 0,3 2 0 0 0,-5 0 0 0 0,0 1 0 0 0,3 1 0 0 0,-1 5 0 0 0,-1 1 0 0 0,1 0 0 0 0,3 0 0 0 0,0-2 0 0 0,1-2 0 0 0,-2 0 0 0 0,2-1 0 0 0,2-1 0 0 0,-1-4 0 0 0,0-2 0 0 0,-2-4 0 0 0,1 0 0 0 0,2 6 0 0 0,-2 3 0 0 0,2 3 0 0 0,1 0 0 0 0,3 0 0 0 0,1 1 0 0 0,3 3 0 0 0,0 1 0 0 0,1 0 0 0 0,1-2 0 0 0,-1-1 0 0 0,1-2 0 0 0,-1 0 0 0 0,0-1 0 0 0,0 4 0 0 0,0 5 0 0 0,0 2 0 0 0,0-1 0 0 0,0-3 0 0 0,0-3 0 0 0,0-1 0 0 0,0-3 0 0 0,5 4 0 0 0,1 1 0 0 0,4 0 0 0 0,1-1 0 0 0,2-2 0 0 0,0-1 0 0 0,1-5 0 0 0,-1-2 0 0 0,2-1 0 0 0,-2 2 0 0 0,5 1 0 0 0,1 1 0 0 0,5 6 0 0 0,-2 6 0 0 0,6 2 0 0 0,-3-1 0 0 0,3-2 0 0 0,-2-3 0 0 0,-2-3 0 0 0,-5-1 0 0 0,-1 3 0 0 0,1-3 0 0 0,6 2 0 0 0,4-3 0 0 0,1-7 0 0 0,0 2 0 0 0,-1-2 0 0 0,-1-5 0 0 0,-1-5 0 0 0,1-4 0 0 0,-2-3 0 0 0,1 2 0 0 0,4 1 0 0 0,1-1 0 0 0,0-2 0 0 0,4 0 0 0 0,-1-2 0 0 0,-1 0 0 0 0,-3-1 0 0 0,0 0 0 0 0,-3-1 0 0 0,4 1 0 0 0,1 0 0 0 0,-2-5 0 0 0,5-10 0 0 0,-1-3 0 0 0,-1-2 0 0 0,-2-3 0 0 0,-7-2 0 0 0,-2-1 0 0 0,-7 0 0 0 0,-5-1 0 0 0,1 4 0 0 0,-3 2 0 0 0,-3 0 0 0 0,3 3 0 0 0,4 2 0 0 0,0-3 0 0 0,-3-2 0 0 0,-3-1 0 0 0,-2-3 0 0 0,-2-5 0 0 0,3 3 0 0 0,0 0 0 0 0,-1 1 0 0 0,-1 1 0 0 0,3-5 0 0 0,1-2 0 0 0,-2 0 0 0 0,-1 2 0 0 0,-2 0 0 0 0,-1-3 0 0 0,-1 0 0 0 0,-1 0 0 0 0,0 2 0 0 0,0 1 0 0 0,-1 3 0 0 0,1-5 0 0 0,0 0 0 0 0,0 0 0 0 0,0 1 0 0 0,4-3 0 0 0,2 0 0 0 0,0 1 0 0 0,-2-3 0 0 0,0 0 0 0 0,-2 2 0 0 0,-1 2 0 0 0,-1 2 0 0 0,0 2 0 0 0,0 1 0 0 0,0-4 0 0 0,-1-1 0 0 0,1-4 0 0 0,0 0 0 0 0,0 1 0 0 0,0 2 0 0 0,-9-2 0 0 0,-3 0 0 0 0,1 2 0 0 0,1-3 0 0 0,4-4 0 0 0,2 0 0 0 0,-3-2 0 0 0,-4 6 0 0 0,-1 5 0 0 0,2 3 0 0 0,-6 2 0 0 0,-1 0 0 0 0,-2-3 0 0 0,-1-1 0 0 0,-2-2 0 0 0,-3 2 0 0 0,-1 1 0 0 0,0 0 0 0 0,-1 6 0 0 0,0 3 0 0 0,0-1 0 0 0,0 3 0 0 0,-4 6 0 0 0,-1-1 0 0 0,-1 3 0 0 0,2 2 0 0 0,2 4 0 0 0,1 1 0 0 0,1 2 0 0 0,0 1 0 0 0,0 0 0 0 0,1 5 0 0 0,0 1 0 0 0,0 5 0 0 0,4 5 0 0 0,6 3 0 0 0,6 9 0 0 0,4 3 0 0 0,4 1 0 0 0,1-5-16383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5139B-40ED-4945-9834-F7D863763CFC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328F6-79E3-44B8-8551-9CBFA3F87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829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Toto prakticky (jen nechat v prezentaci pro zopakování)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328F6-79E3-44B8-8551-9CBFA3F877A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211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21E2732-8DC0-40D3-8C78-E8BDC5A74A74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FBCCD88-DCA5-428C-96B0-75675B0EFDA6}" type="slidenum">
              <a:rPr lang="cs-CZ" smtClean="0"/>
              <a:t>‹#›</a:t>
            </a:fld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1826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2732-8DC0-40D3-8C78-E8BDC5A74A74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CD88-DCA5-428C-96B0-75675B0EF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14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2732-8DC0-40D3-8C78-E8BDC5A74A74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CD88-DCA5-428C-96B0-75675B0EF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46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2732-8DC0-40D3-8C78-E8BDC5A74A74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CD88-DCA5-428C-96B0-75675B0EF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59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1E2732-8DC0-40D3-8C78-E8BDC5A74A74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BCCD88-DCA5-428C-96B0-75675B0EFDA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571790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2732-8DC0-40D3-8C78-E8BDC5A74A74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CD88-DCA5-428C-96B0-75675B0EF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24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2732-8DC0-40D3-8C78-E8BDC5A74A74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CD88-DCA5-428C-96B0-75675B0EF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73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2732-8DC0-40D3-8C78-E8BDC5A74A74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CD88-DCA5-428C-96B0-75675B0EF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2732-8DC0-40D3-8C78-E8BDC5A74A74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CD88-DCA5-428C-96B0-75675B0EF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82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1E2732-8DC0-40D3-8C78-E8BDC5A74A74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BCCD88-DCA5-428C-96B0-75675B0EFDA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235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1E2732-8DC0-40D3-8C78-E8BDC5A74A74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BCCD88-DCA5-428C-96B0-75675B0EFDA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777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21E2732-8DC0-40D3-8C78-E8BDC5A74A74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FBCCD88-DCA5-428C-96B0-75675B0EFDA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427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tm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m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customXml" Target="../ink/ink2.xml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1A3F3-3D39-4C32-B19C-664434B9E7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/>
              <a:t>Transformace a vytváření nových proměnných + výběr případů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FCFE4A-E58E-463B-9CA6-DA1532339B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Deskriptivní analýza kvantitativních dat</a:t>
            </a:r>
          </a:p>
        </p:txBody>
      </p:sp>
    </p:spTree>
    <p:extLst>
      <p:ext uri="{BB962C8B-B14F-4D97-AF65-F5344CB8AC3E}">
        <p14:creationId xmlns:p14="http://schemas.microsoft.com/office/powerpoint/2010/main" val="1342292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D14C79B9-F617-4C8C-9AEF-5117BAB02C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8750" y="68263"/>
            <a:ext cx="8700938" cy="6721475"/>
          </a:xfrm>
          <a:noFill/>
        </p:spPr>
      </p:pic>
    </p:spTree>
    <p:extLst>
      <p:ext uri="{BB962C8B-B14F-4D97-AF65-F5344CB8AC3E}">
        <p14:creationId xmlns:p14="http://schemas.microsoft.com/office/powerpoint/2010/main" val="3676701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5E04AD-1029-4D79-AD73-5A80F230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máme proměnnou </a:t>
            </a:r>
            <a:r>
              <a:rPr lang="cs-CZ" dirty="0" err="1"/>
              <a:t>nakódovanou</a:t>
            </a:r>
            <a:r>
              <a:rPr lang="cs-CZ" dirty="0"/>
              <a:t> jinak než jak ji chceme mít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E75F88-AA32-410E-A1F6-36A07F079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5999"/>
            <a:ext cx="10365971" cy="4264429"/>
          </a:xfrm>
        </p:spPr>
        <p:txBody>
          <a:bodyPr>
            <a:normAutofit/>
          </a:bodyPr>
          <a:lstStyle/>
          <a:p>
            <a:r>
              <a:rPr lang="cs-CZ" sz="2400" dirty="0"/>
              <a:t>Standardně platí, že pravidlo, že u delších škál znamená </a:t>
            </a:r>
            <a:r>
              <a:rPr lang="cs-CZ" sz="2400" b="1" dirty="0"/>
              <a:t>nejmenší hodnota nejmenší míru</a:t>
            </a:r>
            <a:r>
              <a:rPr lang="cs-CZ" sz="2400" dirty="0"/>
              <a:t> a </a:t>
            </a:r>
            <a:r>
              <a:rPr lang="cs-CZ" sz="2400" b="1" dirty="0"/>
              <a:t>největší hodnota největší míru</a:t>
            </a:r>
          </a:p>
          <a:p>
            <a:r>
              <a:rPr lang="cs-CZ" sz="2400" b="1" dirty="0"/>
              <a:t>Často u škálových proměnných používáme několik položek za sebou, protože díky tomu můžeme docílit přesnějšího změření jevu:</a:t>
            </a:r>
          </a:p>
          <a:p>
            <a:pPr lvl="1"/>
            <a:r>
              <a:rPr lang="cs-CZ" sz="2400" dirty="0"/>
              <a:t>R12_1 : Příjmy domácnosti, ve které žiju, pokrývají všechny její potřeby.</a:t>
            </a:r>
          </a:p>
          <a:p>
            <a:pPr lvl="1"/>
            <a:r>
              <a:rPr lang="cs-CZ" sz="2400" dirty="0"/>
              <a:t>R12_2 : Myslím, že se mám finančně lépe než většina lidí v této zemi.</a:t>
            </a:r>
          </a:p>
          <a:p>
            <a:pPr lvl="1"/>
            <a:r>
              <a:rPr lang="cs-CZ" sz="2400" dirty="0"/>
              <a:t>R12_3 : Obávám se, že na tom v budoucnu budu finančně hůř, než jak na tom jsem nyní.</a:t>
            </a:r>
          </a:p>
          <a:p>
            <a:pPr lvl="2"/>
            <a:r>
              <a:rPr lang="cs-CZ" sz="2000" dirty="0"/>
              <a:t>(na 5bodové stupnici, kde 1 znamená „rozhodně nesouhlasím“ a 5 znamená „rozhodně souhlasím“)</a:t>
            </a:r>
          </a:p>
        </p:txBody>
      </p:sp>
    </p:spTree>
    <p:extLst>
      <p:ext uri="{BB962C8B-B14F-4D97-AF65-F5344CB8AC3E}">
        <p14:creationId xmlns:p14="http://schemas.microsoft.com/office/powerpoint/2010/main" val="1479252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87BDE-CEAD-48F2-A119-29AC16074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Komputa</a:t>
            </a:r>
            <a:r>
              <a:rPr lang="cs-CZ" dirty="0"/>
              <a:t> položek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D5DD6A-5A7D-4EDE-98A5-B63A5443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6724650" cy="3581400"/>
          </a:xfrm>
        </p:spPr>
        <p:txBody>
          <a:bodyPr/>
          <a:lstStyle/>
          <a:p>
            <a:r>
              <a:rPr lang="cs-CZ" dirty="0"/>
              <a:t>Když potřebujeme být trochu „kreativní“</a:t>
            </a:r>
          </a:p>
          <a:p>
            <a:r>
              <a:rPr lang="cs-CZ" dirty="0"/>
              <a:t>Umožňuje nám</a:t>
            </a:r>
          </a:p>
          <a:p>
            <a:pPr lvl="1"/>
            <a:r>
              <a:rPr lang="cs-CZ" dirty="0" err="1"/>
              <a:t>Comupute</a:t>
            </a:r>
            <a:r>
              <a:rPr lang="cs-CZ" dirty="0"/>
              <a:t> </a:t>
            </a:r>
            <a:r>
              <a:rPr lang="cs-CZ" dirty="0" err="1"/>
              <a:t>variable</a:t>
            </a:r>
            <a:endParaRPr lang="cs-CZ" dirty="0"/>
          </a:p>
          <a:p>
            <a:pPr lvl="2"/>
            <a:r>
              <a:rPr lang="cs-CZ" dirty="0"/>
              <a:t>Vytvářet/přetvářet položky podle různých matematických vzorců (sčítání, odčítání, násobení…)</a:t>
            </a:r>
          </a:p>
          <a:p>
            <a:pPr lvl="1"/>
            <a:r>
              <a:rPr lang="cs-CZ" dirty="0" err="1"/>
              <a:t>Count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pPr lvl="2"/>
            <a:r>
              <a:rPr lang="cs-CZ" dirty="0"/>
              <a:t>Spočítat hodnoty napříč </a:t>
            </a:r>
            <a:r>
              <a:rPr lang="cs-CZ" dirty="0" err="1"/>
              <a:t>položkama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561294A-7933-422D-ABE1-15815B800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0067" y="1244304"/>
            <a:ext cx="3110948" cy="479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637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A9DD4B-4A95-46AA-8899-70761AA46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možná 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40FD87-DF2A-453B-9D77-D203415FF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5178829" cy="358140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383540" indent="-383540"/>
            <a:r>
              <a:rPr lang="cs-CZ" sz="2800" dirty="0" err="1"/>
              <a:t>Rekódování</a:t>
            </a:r>
            <a:r>
              <a:rPr lang="cs-CZ" sz="2800" dirty="0"/>
              <a:t> pomocí procedury „</a:t>
            </a:r>
            <a:r>
              <a:rPr lang="cs-CZ" sz="2800" dirty="0" err="1"/>
              <a:t>recode</a:t>
            </a:r>
            <a:r>
              <a:rPr lang="cs-CZ" sz="2800" dirty="0"/>
              <a:t>“ – manuálně převrátíme škálu (1=10, 2=9, …)</a:t>
            </a:r>
            <a:endParaRPr lang="cs-CZ" dirty="0"/>
          </a:p>
          <a:p>
            <a:pPr marL="383540" indent="-383540"/>
            <a:r>
              <a:rPr lang="cs-CZ" sz="2800" dirty="0" err="1"/>
              <a:t>Rekódování</a:t>
            </a:r>
            <a:r>
              <a:rPr lang="cs-CZ" sz="2800" dirty="0"/>
              <a:t> pomocí metody </a:t>
            </a:r>
            <a:r>
              <a:rPr lang="cs-CZ" sz="2800" i="1" dirty="0" err="1"/>
              <a:t>compute</a:t>
            </a:r>
            <a:r>
              <a:rPr lang="cs-CZ" sz="2800" i="1" dirty="0"/>
              <a:t> </a:t>
            </a:r>
            <a:r>
              <a:rPr lang="cs-CZ" sz="2800" dirty="0"/>
              <a:t>– spočítáme pomocí vzorečku</a:t>
            </a:r>
          </a:p>
          <a:p>
            <a:pPr lvl="1" indent="-383540"/>
            <a:r>
              <a:rPr lang="cs-CZ" altLang="cs-CZ" sz="2800" b="1" dirty="0"/>
              <a:t>nová hodnota = nejvyšší hodnota +1 – stará hodnota</a:t>
            </a:r>
          </a:p>
          <a:p>
            <a:pPr lvl="1" indent="-383540"/>
            <a:endParaRPr lang="cs-CZ" dirty="0"/>
          </a:p>
        </p:txBody>
      </p:sp>
      <p:pic>
        <p:nvPicPr>
          <p:cNvPr id="4" name="Obrázek 3" descr="Výřez obrazovky">
            <a:extLst>
              <a:ext uri="{FF2B5EF4-FFF2-40B4-BE49-F238E27FC236}">
                <a16:creationId xmlns:a16="http://schemas.microsoft.com/office/drawing/2014/main" id="{33D8F920-3B3F-4BB0-A5C4-24A28208C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799" y="1397961"/>
            <a:ext cx="5717449" cy="4469439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E79F944-2419-4C18-A1C8-8468B7DDA70D}"/>
              </a:ext>
            </a:extLst>
          </p:cNvPr>
          <p:cNvSpPr txBox="1"/>
          <p:nvPr/>
        </p:nvSpPr>
        <p:spPr>
          <a:xfrm>
            <a:off x="8096434" y="1953087"/>
            <a:ext cx="16334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5 + 1 – R12_3</a:t>
            </a:r>
          </a:p>
        </p:txBody>
      </p:sp>
    </p:spTree>
    <p:extLst>
      <p:ext uri="{BB962C8B-B14F-4D97-AF65-F5344CB8AC3E}">
        <p14:creationId xmlns:p14="http://schemas.microsoft.com/office/powerpoint/2010/main" val="3939044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520D3-A605-497A-B8D7-C8F63E83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10166465" cy="1485900"/>
          </a:xfrm>
        </p:spPr>
        <p:txBody>
          <a:bodyPr>
            <a:normAutofit fontScale="90000"/>
          </a:bodyPr>
          <a:lstStyle/>
          <a:p>
            <a:r>
              <a:rPr lang="cs-CZ" dirty="0"/>
              <a:t>Když chceme z „příbuzných“ proměnných zjistit průměrnou hodnotu (vytvořit tzv. index)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EAA3C1-3F95-4D81-8691-949EDB53B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166464" cy="4297680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Kdy to potřebujeme: když chceme spočítat skór napříč položkami</a:t>
            </a:r>
          </a:p>
          <a:p>
            <a:r>
              <a:rPr lang="cs-CZ" sz="2800" dirty="0"/>
              <a:t>Například máme proměnné, které měří jednotlivé aspekty postoje k sexuální liberalizaci a chceme zjistit, jak průměrně je respondent liberální:</a:t>
            </a:r>
          </a:p>
          <a:p>
            <a:pPr lvl="1"/>
            <a:r>
              <a:rPr lang="cs-CZ" sz="2800" dirty="0"/>
              <a:t>Jak moc akceptovatelný je pro vás:</a:t>
            </a:r>
          </a:p>
          <a:p>
            <a:pPr lvl="2"/>
            <a:r>
              <a:rPr lang="cs-CZ" sz="2400" dirty="0"/>
              <a:t>VAL1_1 : Potrat</a:t>
            </a:r>
          </a:p>
          <a:p>
            <a:pPr lvl="2"/>
            <a:r>
              <a:rPr lang="cs-CZ" sz="2400" dirty="0"/>
              <a:t>VAL1_2 : Homosexualita</a:t>
            </a:r>
          </a:p>
          <a:p>
            <a:pPr lvl="2"/>
            <a:r>
              <a:rPr lang="cs-CZ" sz="2400" dirty="0"/>
              <a:t>VAL1_3 : Rozvod</a:t>
            </a:r>
          </a:p>
          <a:p>
            <a:pPr lvl="2"/>
            <a:r>
              <a:rPr lang="cs-CZ" sz="2400" dirty="0"/>
              <a:t>VAL1_4 : Sex bez závazku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0452EFC-A242-409A-BDC7-7DF84970C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6677" y="4792743"/>
            <a:ext cx="4835323" cy="206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310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AEFAC7A5-0F49-42AD-A38B-A17CF59E4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3586634"/>
          </a:xfrm>
        </p:spPr>
        <p:txBody>
          <a:bodyPr anchor="t">
            <a:normAutofit/>
          </a:bodyPr>
          <a:lstStyle/>
          <a:p>
            <a:r>
              <a:rPr lang="en-US" sz="3700"/>
              <a:t>Jak </a:t>
            </a:r>
            <a:r>
              <a:rPr lang="en-US" sz="3700" err="1"/>
              <a:t>si</a:t>
            </a:r>
            <a:r>
              <a:rPr lang="en-US" sz="3700"/>
              <a:t> </a:t>
            </a:r>
            <a:r>
              <a:rPr lang="en-US" sz="3700" err="1"/>
              <a:t>rozdělit</a:t>
            </a:r>
            <a:r>
              <a:rPr lang="en-US" sz="3700"/>
              <a:t> výsledky podle vybrané proměnné</a:t>
            </a:r>
          </a:p>
        </p:txBody>
      </p:sp>
      <p:pic>
        <p:nvPicPr>
          <p:cNvPr id="12" name="Picture 11" descr="Otazník na zeleném pastelovém pozadí">
            <a:extLst>
              <a:ext uri="{FF2B5EF4-FFF2-40B4-BE49-F238E27FC236}">
                <a16:creationId xmlns:a16="http://schemas.microsoft.com/office/drawing/2014/main" id="{8FCF9842-537E-4A4D-B488-83943B7846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66" r="4" b="4"/>
          <a:stretch/>
        </p:blipFill>
        <p:spPr>
          <a:xfrm>
            <a:off x="5532120" y="10"/>
            <a:ext cx="6659880" cy="6857989"/>
          </a:xfrm>
          <a:prstGeom prst="rect">
            <a:avLst/>
          </a:prstGeom>
          <a:noFill/>
        </p:spPr>
      </p:pic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FB2B9548-1C22-4069-B769-A403059DF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1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AEC867-5D11-4927-A5F2-4B17859E4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8732" y="125594"/>
            <a:ext cx="3464087" cy="1485900"/>
          </a:xfrm>
        </p:spPr>
        <p:txBody>
          <a:bodyPr/>
          <a:lstStyle/>
          <a:p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cases</a:t>
            </a:r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A8EE285-0D33-47CC-9A12-0E986BE7096A}"/>
              </a:ext>
            </a:extLst>
          </p:cNvPr>
          <p:cNvSpPr txBox="1">
            <a:spLocks/>
          </p:cNvSpPr>
          <p:nvPr/>
        </p:nvSpPr>
        <p:spPr>
          <a:xfrm>
            <a:off x="9094124" y="1496559"/>
            <a:ext cx="3097875" cy="46756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1. Data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Select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cases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2. </a:t>
            </a:r>
            <a:r>
              <a:rPr lang="cs-CZ" dirty="0" err="1">
                <a:sym typeface="Wingdings" panose="05000000000000000000" pitchFamily="2" charset="2"/>
              </a:rPr>
              <a:t>If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condition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is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satisfied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/>
              <a:t>Co to dělá:</a:t>
            </a:r>
          </a:p>
          <a:p>
            <a:r>
              <a:rPr lang="cs-CZ" dirty="0"/>
              <a:t>Vybere z našeho celé vzorku takové respondenty, které splňují naše nastavené podmínky</a:t>
            </a:r>
          </a:p>
          <a:p>
            <a:r>
              <a:rPr lang="cs-CZ" dirty="0"/>
              <a:t>Každé další příkazy (statistiky), které SPSS zadáme, pak provádí pouze na vybrané sub-skupině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C210CE1-F674-4DCE-B1DA-D6E6C84BE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459" y="125594"/>
            <a:ext cx="3668586" cy="6606812"/>
          </a:xfrm>
          <a:prstGeom prst="rect">
            <a:avLst/>
          </a:prstGeom>
        </p:spPr>
      </p:pic>
      <p:pic>
        <p:nvPicPr>
          <p:cNvPr id="6" name="Obrázek 5" descr="Výřez obrazovky">
            <a:extLst>
              <a:ext uri="{FF2B5EF4-FFF2-40B4-BE49-F238E27FC236}">
                <a16:creationId xmlns:a16="http://schemas.microsoft.com/office/drawing/2014/main" id="{D837F24D-D6C9-4899-AD57-1D17E733E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045" y="2315352"/>
            <a:ext cx="4365392" cy="441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909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14" descr="Výřez obrazovky">
            <a:extLst>
              <a:ext uri="{FF2B5EF4-FFF2-40B4-BE49-F238E27FC236}">
                <a16:creationId xmlns:a16="http://schemas.microsoft.com/office/drawing/2014/main" id="{F7352D23-C06E-4BD4-AA4A-DED2EDC72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823" y="1253894"/>
            <a:ext cx="7171637" cy="5020147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6F621218-649A-481D-B42A-92794779F721}"/>
              </a:ext>
            </a:extLst>
          </p:cNvPr>
          <p:cNvSpPr txBox="1"/>
          <p:nvPr/>
        </p:nvSpPr>
        <p:spPr>
          <a:xfrm>
            <a:off x="3346882" y="1864311"/>
            <a:ext cx="6214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1CF64AD5-7C70-4DD3-9491-683D93268F7A}"/>
              </a:ext>
            </a:extLst>
          </p:cNvPr>
          <p:cNvSpPr txBox="1">
            <a:spLocks/>
          </p:cNvSpPr>
          <p:nvPr/>
        </p:nvSpPr>
        <p:spPr>
          <a:xfrm>
            <a:off x="8379228" y="216292"/>
            <a:ext cx="3199515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cap="none" dirty="0" err="1"/>
              <a:t>Select</a:t>
            </a:r>
            <a:r>
              <a:rPr lang="cs-CZ" sz="4000" cap="none" dirty="0"/>
              <a:t> </a:t>
            </a:r>
            <a:r>
              <a:rPr lang="cs-CZ" sz="4000" cap="none" dirty="0" err="1"/>
              <a:t>cases</a:t>
            </a:r>
            <a:r>
              <a:rPr lang="cs-CZ" sz="4000" cap="none" dirty="0"/>
              <a:t> 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1768DBB-F2F1-48F3-8E18-C46DB7328FE0}"/>
              </a:ext>
            </a:extLst>
          </p:cNvPr>
          <p:cNvSpPr txBox="1">
            <a:spLocks/>
          </p:cNvSpPr>
          <p:nvPr/>
        </p:nvSpPr>
        <p:spPr>
          <a:xfrm>
            <a:off x="8484185" y="1466661"/>
            <a:ext cx="3094558" cy="5069941"/>
          </a:xfrm>
          <a:prstGeom prst="rect">
            <a:avLst/>
          </a:prstGeom>
        </p:spPr>
        <p:txBody>
          <a:bodyPr vert="horz" lIns="45720" tIns="45720" rIns="45720" bIns="45720" rtlCol="0" anchor="t">
            <a:normAutofit fontScale="925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Chceme zobrazit četnosti pro kategorii nejmladších respondentů </a:t>
            </a:r>
          </a:p>
          <a:p>
            <a:r>
              <a:rPr lang="cs-CZ" dirty="0"/>
              <a:t>1. </a:t>
            </a:r>
            <a:r>
              <a:rPr lang="cs-CZ" err="1"/>
              <a:t>naklikneme</a:t>
            </a:r>
            <a:r>
              <a:rPr lang="cs-CZ" dirty="0"/>
              <a:t> </a:t>
            </a:r>
            <a:r>
              <a:rPr lang="cs-CZ"/>
              <a:t>proměnnou Vek_kat</a:t>
            </a:r>
            <a:r>
              <a:rPr lang="cs-CZ" dirty="0"/>
              <a:t> pomocí šipky</a:t>
            </a:r>
          </a:p>
          <a:p>
            <a:r>
              <a:rPr lang="cs-CZ" dirty="0"/>
              <a:t>2. specifikujeme podmínku</a:t>
            </a:r>
          </a:p>
          <a:p>
            <a:pPr marL="264795" lvl="1"/>
            <a:r>
              <a:rPr lang="cs-CZ"/>
              <a:t>Vek_kat je numerická </a:t>
            </a:r>
          </a:p>
          <a:p>
            <a:pPr marL="264795" lvl="1"/>
            <a:r>
              <a:rPr lang="cs-CZ">
                <a:solidFill>
                  <a:srgbClr val="FF0000"/>
                </a:solidFill>
              </a:rPr>
              <a:t>Vek_kat = 1</a:t>
            </a:r>
          </a:p>
          <a:p>
            <a:r>
              <a:rPr lang="cs-CZ" dirty="0"/>
              <a:t>3. </a:t>
            </a:r>
            <a:r>
              <a:rPr lang="cs-CZ" err="1"/>
              <a:t>continue</a:t>
            </a:r>
            <a:r>
              <a:rPr lang="cs-CZ" dirty="0"/>
              <a:t> a ok</a:t>
            </a:r>
          </a:p>
          <a:p>
            <a:r>
              <a:rPr lang="cs-CZ" dirty="0"/>
              <a:t>4. následně znovu vyjedeme četnosti (</a:t>
            </a:r>
            <a:r>
              <a:rPr lang="cs-CZ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err="1">
                <a:sym typeface="Wingdings" panose="05000000000000000000" pitchFamily="2" charset="2"/>
              </a:rPr>
              <a:t>Descriptive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err="1">
                <a:sym typeface="Wingdings" panose="05000000000000000000" pitchFamily="2" charset="2"/>
              </a:rPr>
              <a:t>Statistics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err="1">
                <a:sym typeface="Wingdings" panose="05000000000000000000" pitchFamily="2" charset="2"/>
              </a:rPr>
              <a:t>Frequencies</a:t>
            </a:r>
            <a:r>
              <a:rPr lang="cs-CZ" dirty="0"/>
              <a:t>), které se nyní zobrazí jen pro nejmladší skupinu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2B82A3A-DB24-4E06-B535-5EF09DA416EC}"/>
              </a:ext>
            </a:extLst>
          </p:cNvPr>
          <p:cNvSpPr txBox="1"/>
          <p:nvPr/>
        </p:nvSpPr>
        <p:spPr>
          <a:xfrm>
            <a:off x="3346881" y="1864311"/>
            <a:ext cx="1367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Vek_kat</a:t>
            </a:r>
            <a:r>
              <a:rPr lang="cs-CZ" dirty="0"/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4093398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A8791-ABEF-42AB-AF53-D071419C5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cases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DC6805-B38A-4801-A136-1E0F8DF63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V </a:t>
            </a:r>
            <a:r>
              <a:rPr lang="cs-CZ" sz="2800" dirty="0" err="1"/>
              <a:t>datasetu</a:t>
            </a:r>
            <a:r>
              <a:rPr lang="cs-CZ" sz="2800" dirty="0"/>
              <a:t> v „Data </a:t>
            </a:r>
            <a:r>
              <a:rPr lang="cs-CZ" sz="2800" dirty="0" err="1"/>
              <a:t>view</a:t>
            </a:r>
            <a:r>
              <a:rPr lang="cs-CZ" sz="2800" dirty="0"/>
              <a:t>“ vidíme nepoužité</a:t>
            </a:r>
          </a:p>
          <a:p>
            <a:pPr marL="0" indent="0">
              <a:buNone/>
            </a:pPr>
            <a:r>
              <a:rPr lang="cs-CZ" sz="2800" dirty="0"/>
              <a:t> respondenty (jsou vyškrtnutí)</a:t>
            </a:r>
          </a:p>
          <a:p>
            <a:endParaRPr lang="cs-CZ" sz="2800" dirty="0"/>
          </a:p>
          <a:p>
            <a:r>
              <a:rPr lang="cs-CZ" sz="2800" dirty="0"/>
              <a:t>Pokud chceme opět pracovat s celým vzorkem, podmínku zrušíme přes příkaz</a:t>
            </a:r>
          </a:p>
          <a:p>
            <a:endParaRPr lang="cs-CZ" sz="2800" dirty="0"/>
          </a:p>
          <a:p>
            <a:r>
              <a:rPr lang="cs-CZ" sz="2800" dirty="0"/>
              <a:t>Data </a:t>
            </a:r>
            <a:r>
              <a:rPr lang="cs-CZ" sz="2800" dirty="0">
                <a:sym typeface="Wingdings" panose="05000000000000000000" pitchFamily="2" charset="2"/>
              </a:rPr>
              <a:t> </a:t>
            </a:r>
            <a:r>
              <a:rPr lang="cs-CZ" sz="2800" dirty="0" err="1">
                <a:sym typeface="Wingdings" panose="05000000000000000000" pitchFamily="2" charset="2"/>
              </a:rPr>
              <a:t>Select</a:t>
            </a:r>
            <a:r>
              <a:rPr lang="cs-CZ" sz="2800" dirty="0">
                <a:sym typeface="Wingdings" panose="05000000000000000000" pitchFamily="2" charset="2"/>
              </a:rPr>
              <a:t> </a:t>
            </a:r>
            <a:r>
              <a:rPr lang="cs-CZ" sz="2800" dirty="0" err="1">
                <a:sym typeface="Wingdings" panose="05000000000000000000" pitchFamily="2" charset="2"/>
              </a:rPr>
              <a:t>cases</a:t>
            </a:r>
            <a:r>
              <a:rPr lang="cs-CZ" sz="2800" dirty="0">
                <a:sym typeface="Wingdings" panose="05000000000000000000" pitchFamily="2" charset="2"/>
              </a:rPr>
              <a:t>  All </a:t>
            </a:r>
            <a:r>
              <a:rPr lang="cs-CZ" sz="2800" dirty="0" err="1">
                <a:sym typeface="Wingdings" panose="05000000000000000000" pitchFamily="2" charset="2"/>
              </a:rPr>
              <a:t>cases</a:t>
            </a:r>
            <a:r>
              <a:rPr lang="cs-CZ" sz="2800" dirty="0">
                <a:sym typeface="Wingdings" panose="05000000000000000000" pitchFamily="2" charset="2"/>
              </a:rPr>
              <a:t> 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Výřez obrazovky">
            <a:extLst>
              <a:ext uri="{FF2B5EF4-FFF2-40B4-BE49-F238E27FC236}">
                <a16:creationId xmlns:a16="http://schemas.microsoft.com/office/drawing/2014/main" id="{D7CCF756-9116-4A49-A132-B2334F24A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143" y="199778"/>
            <a:ext cx="3758885" cy="288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756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86F658-5B2C-454D-BF6A-EB440C072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Split </a:t>
            </a:r>
            <a:r>
              <a:rPr lang="cs-CZ" dirty="0" err="1"/>
              <a:t>file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29B16-6159-4422-997B-346FAD929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cs-CZ" dirty="0"/>
              <a:t>1. Data </a:t>
            </a:r>
            <a:r>
              <a:rPr lang="cs-CZ" dirty="0">
                <a:sym typeface="Wingdings" panose="05000000000000000000" pitchFamily="2" charset="2"/>
              </a:rPr>
              <a:t> Split </a:t>
            </a:r>
            <a:r>
              <a:rPr lang="cs-CZ" err="1">
                <a:sym typeface="Wingdings" panose="05000000000000000000" pitchFamily="2" charset="2"/>
              </a:rPr>
              <a:t>file</a:t>
            </a:r>
            <a:endParaRPr lang="cs-CZ"/>
          </a:p>
          <a:p>
            <a:pPr marL="383540" indent="-383540"/>
            <a:r>
              <a:rPr lang="cs-CZ" dirty="0">
                <a:sym typeface="Wingdings" panose="05000000000000000000" pitchFamily="2" charset="2"/>
              </a:rPr>
              <a:t>2. </a:t>
            </a:r>
            <a:r>
              <a:rPr lang="cs-CZ" err="1">
                <a:sym typeface="Wingdings" panose="05000000000000000000" pitchFamily="2" charset="2"/>
              </a:rPr>
              <a:t>Compare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err="1">
                <a:sym typeface="Wingdings" panose="05000000000000000000" pitchFamily="2" charset="2"/>
              </a:rPr>
              <a:t>groups</a:t>
            </a:r>
            <a:endParaRPr lang="cs-CZ"/>
          </a:p>
          <a:p>
            <a:pPr marL="383540" indent="-383540"/>
            <a:r>
              <a:rPr lang="cs-CZ" dirty="0">
                <a:sym typeface="Wingdings" panose="05000000000000000000" pitchFamily="2" charset="2"/>
              </a:rPr>
              <a:t>3. Vložíme proměnnou, podle které se má output rozdělit</a:t>
            </a:r>
            <a:endParaRPr lang="cs-CZ" dirty="0"/>
          </a:p>
          <a:p>
            <a:pPr lvl="1" indent="-383540"/>
            <a:r>
              <a:rPr lang="cs-CZ" i="0"/>
              <a:t>Tj. Pokud podle věkových kategorií, tak vek_kat</a:t>
            </a:r>
            <a:endParaRPr lang="cs-CZ" i="0" dirty="0"/>
          </a:p>
          <a:p>
            <a:pPr marL="383540" indent="-383540"/>
            <a:endParaRPr lang="cs-CZ" dirty="0"/>
          </a:p>
          <a:p>
            <a:pPr marL="383540" indent="-383540"/>
            <a:r>
              <a:rPr lang="cs-CZ" dirty="0"/>
              <a:t>Co to dělá:</a:t>
            </a:r>
          </a:p>
          <a:p>
            <a:pPr lvl="1" indent="-383540"/>
            <a:r>
              <a:rPr lang="cs-CZ" dirty="0"/>
              <a:t>Rozdělí vzorek podle zadané proměnné</a:t>
            </a:r>
          </a:p>
          <a:p>
            <a:pPr lvl="1" indent="-383540"/>
            <a:r>
              <a:rPr lang="cs-CZ" dirty="0"/>
              <a:t>V outputu pak vyjede výsledek pro sub-skupiny zvlášť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0DA8DF9-95F6-4FD6-A6DA-DF2709C49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2681" y="105557"/>
            <a:ext cx="3662912" cy="6646886"/>
          </a:xfrm>
          <a:prstGeom prst="rect">
            <a:avLst/>
          </a:prstGeom>
        </p:spPr>
      </p:pic>
      <p:pic>
        <p:nvPicPr>
          <p:cNvPr id="5" name="Obrázek 4" descr="Výřez obrazovky">
            <a:extLst>
              <a:ext uri="{FF2B5EF4-FFF2-40B4-BE49-F238E27FC236}">
                <a16:creationId xmlns:a16="http://schemas.microsoft.com/office/drawing/2014/main" id="{A74333F7-8DD2-4286-B030-F5409AD5A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320" y="5448664"/>
            <a:ext cx="4229690" cy="154326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CBD6B7F-4091-4B21-81FC-1285CDEA316B}"/>
              </a:ext>
            </a:extLst>
          </p:cNvPr>
          <p:cNvSpPr txBox="1"/>
          <p:nvPr/>
        </p:nvSpPr>
        <p:spPr>
          <a:xfrm>
            <a:off x="2241589" y="5755923"/>
            <a:ext cx="158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ZRUŠENÍ </a:t>
            </a:r>
            <a:r>
              <a:rPr lang="cs-CZ" b="1" dirty="0">
                <a:sym typeface="Wingdings" panose="05000000000000000000" pitchFamily="2" charset="2"/>
              </a:rPr>
              <a:t>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4012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E3918-73B0-4F86-9D21-A8924EB44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5229"/>
            <a:ext cx="9601200" cy="1485900"/>
          </a:xfrm>
        </p:spPr>
        <p:txBody>
          <a:bodyPr/>
          <a:lstStyle/>
          <a:p>
            <a:r>
              <a:rPr lang="cs-CZ" dirty="0"/>
              <a:t>Opáčko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CB4CA04-AE0A-4753-88B3-9E33D644B3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599" y="1945179"/>
            <a:ext cx="4393875" cy="174628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5FB37F2E-99C8-4CF0-A83F-9D9917ABD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8925" y="1945178"/>
            <a:ext cx="4393875" cy="174628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CE1B791-EE7F-4A5D-803C-614FCAF80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978" y="4004499"/>
            <a:ext cx="440055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5ACCAE8-84BB-428C-9E85-51E64A785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978" y="4471224"/>
            <a:ext cx="4400550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D11A83FA-2A7D-417E-A9D1-9FE22F122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925" y="4076700"/>
            <a:ext cx="46482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B1E457CD-C81E-414D-B59A-9F25896620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058"/>
          <a:stretch/>
        </p:blipFill>
        <p:spPr bwMode="auto">
          <a:xfrm>
            <a:off x="6578925" y="4511959"/>
            <a:ext cx="4648200" cy="487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8" descr="Obsah obrázku text, hodiny&#10;&#10;Popis se vygeneroval automaticky.">
            <a:extLst>
              <a:ext uri="{FF2B5EF4-FFF2-40B4-BE49-F238E27FC236}">
                <a16:creationId xmlns:a16="http://schemas.microsoft.com/office/drawing/2014/main" id="{8DB1FC57-5341-410B-AACD-F442F69A44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74"/>
          <a:stretch/>
        </p:blipFill>
        <p:spPr bwMode="auto">
          <a:xfrm>
            <a:off x="6578925" y="4997734"/>
            <a:ext cx="4648200" cy="5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6A2B42BF-5B8E-40EB-82D0-D64BFEC6DAD8}"/>
                  </a:ext>
                </a:extLst>
              </p14:cNvPr>
              <p14:cNvContentPartPr/>
              <p14:nvPr/>
            </p14:nvContentPartPr>
            <p14:xfrm>
              <a:off x="4442033" y="2956985"/>
              <a:ext cx="542925" cy="676275"/>
            </p14:xfrm>
          </p:contentPart>
        </mc:Choice>
        <mc:Fallback xmlns=""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6A2B42BF-5B8E-40EB-82D0-D64BFEC6DAD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424055" y="2939396"/>
                <a:ext cx="578521" cy="7118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A03D4B50-B657-44C8-85CD-12245744AB3E}"/>
                  </a:ext>
                </a:extLst>
              </p14:cNvPr>
              <p14:cNvContentPartPr/>
              <p14:nvPr/>
            </p14:nvContentPartPr>
            <p14:xfrm>
              <a:off x="8459690" y="2937858"/>
              <a:ext cx="514350" cy="80010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A03D4B50-B657-44C8-85CD-12245744AB3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441743" y="2920254"/>
                <a:ext cx="549884" cy="83566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066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4E18C-C2E0-461D-92D3-B19F76611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rmAutofit/>
          </a:bodyPr>
          <a:lstStyle/>
          <a:p>
            <a:r>
              <a:rPr lang="cs-CZ" sz="2900" dirty="0"/>
              <a:t>Takže jaké je řešení naší úvodní otázky, zda se průměrná důvěra k Televizi Barrandov liší s ohledem na věk respondenta?</a:t>
            </a:r>
            <a:br>
              <a:rPr lang="cs-CZ" sz="2900" dirty="0"/>
            </a:br>
            <a:endParaRPr lang="cs-CZ" sz="29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733C531-E31A-4BB1-81B7-A2CDD5630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2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E05AB8-7E89-4979-9873-CF7F1CCB5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reportovat základní charakteristiky jednotlivých proměnných v textu/úkolu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F9DDE8-8A51-4FE4-86A5-EFE90864D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cs-CZ" sz="3600" dirty="0"/>
              <a:t>N (počet validních hodnot) a navíc:</a:t>
            </a:r>
            <a:endParaRPr lang="cs-CZ"/>
          </a:p>
          <a:p>
            <a:pPr lvl="1" indent="-383540"/>
            <a:r>
              <a:rPr lang="cs-CZ" sz="3600" dirty="0">
                <a:solidFill>
                  <a:srgbClr val="0070C0"/>
                </a:solidFill>
              </a:rPr>
              <a:t>Nominální/ krátké ordinální</a:t>
            </a:r>
            <a:r>
              <a:rPr lang="cs-CZ" sz="3600" dirty="0"/>
              <a:t>: (relativní) četnosti kategorií (tj. Procenta)</a:t>
            </a:r>
          </a:p>
          <a:p>
            <a:pPr marL="530225" lvl="1" indent="0">
              <a:buNone/>
            </a:pPr>
            <a:endParaRPr lang="cs-CZ" sz="3600" dirty="0"/>
          </a:p>
          <a:p>
            <a:pPr lvl="1" indent="-383540"/>
            <a:r>
              <a:rPr lang="cs-CZ" sz="3600" dirty="0">
                <a:solidFill>
                  <a:srgbClr val="0070C0"/>
                </a:solidFill>
              </a:rPr>
              <a:t>Kardinální (škálové)</a:t>
            </a:r>
            <a:r>
              <a:rPr lang="cs-CZ" sz="3600" dirty="0"/>
              <a:t>: průměr, SD, min-max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95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38B02-4092-47B7-BE82-5BB379D5C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BC63EB-D530-4B71-A490-6AED16830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</a:t>
            </a:r>
            <a:r>
              <a:rPr lang="cs-CZ" dirty="0" err="1"/>
              <a:t>datasetu</a:t>
            </a:r>
            <a:r>
              <a:rPr lang="cs-CZ" dirty="0"/>
              <a:t> </a:t>
            </a:r>
            <a:r>
              <a:rPr lang="cs-CZ" i="1" dirty="0" err="1"/>
              <a:t>transformace_lekce</a:t>
            </a:r>
            <a:r>
              <a:rPr lang="cs-CZ" i="1" dirty="0"/>
              <a:t> </a:t>
            </a:r>
            <a:r>
              <a:rPr lang="cs-CZ" dirty="0"/>
              <a:t>zkuste vyjet četnosti proměnné, která měří míru důvěry k Televizi Barrandov + její modus</a:t>
            </a:r>
          </a:p>
          <a:p>
            <a:endParaRPr lang="cs-CZ" dirty="0"/>
          </a:p>
          <a:p>
            <a:pPr lvl="1"/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Descriptive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Statistics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Frequencies</a:t>
            </a:r>
            <a:endParaRPr lang="cs-CZ" dirty="0">
              <a:sym typeface="Wingdings" panose="05000000000000000000" pitchFamily="2" charset="2"/>
            </a:endParaRPr>
          </a:p>
          <a:p>
            <a:pPr lvl="2"/>
            <a:r>
              <a:rPr lang="cs-CZ" dirty="0">
                <a:sym typeface="Wingdings" panose="05000000000000000000" pitchFamily="2" charset="2"/>
              </a:rPr>
              <a:t>Tam kliknout na </a:t>
            </a:r>
            <a:r>
              <a:rPr lang="cs-CZ" dirty="0" err="1">
                <a:sym typeface="Wingdings" panose="05000000000000000000" pitchFamily="2" charset="2"/>
              </a:rPr>
              <a:t>Statistics</a:t>
            </a:r>
            <a:r>
              <a:rPr lang="cs-CZ" dirty="0">
                <a:sym typeface="Wingdings" panose="05000000000000000000" pitchFamily="2" charset="2"/>
              </a:rPr>
              <a:t> a naklikat, co potřebujete (viz minulá hodina)</a:t>
            </a:r>
          </a:p>
          <a:p>
            <a:pPr marL="987552" lvl="2" indent="0">
              <a:buNone/>
            </a:pP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6636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8F687B-5E40-4B4B-BDF3-CBA95A6F4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16678"/>
            <a:ext cx="9601200" cy="1824644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Co když tuším, že medián důvěry k Televizi Barrandov by se mohl lišit s ohledem na věk respondenta?</a:t>
            </a:r>
            <a:br>
              <a:rPr lang="cs-CZ" dirty="0">
                <a:sym typeface="Wingdings" panose="05000000000000000000" pitchFamily="2" charset="2"/>
              </a:rPr>
            </a:br>
            <a:br>
              <a:rPr lang="cs-CZ" dirty="0">
                <a:sym typeface="Wingdings" panose="05000000000000000000" pitchFamily="2" charset="2"/>
              </a:rPr>
            </a:br>
            <a:r>
              <a:rPr lang="cs-CZ" sz="3600" dirty="0">
                <a:sym typeface="Wingdings" panose="05000000000000000000" pitchFamily="2" charset="2"/>
              </a:rPr>
              <a:t>A) transformovat proměnnou věk tak, abychom měli menší množství kategorií</a:t>
            </a:r>
            <a:br>
              <a:rPr lang="cs-CZ" sz="3600" dirty="0">
                <a:sym typeface="Wingdings" panose="05000000000000000000" pitchFamily="2" charset="2"/>
              </a:rPr>
            </a:br>
            <a:r>
              <a:rPr lang="cs-CZ" sz="3600" dirty="0">
                <a:sym typeface="Wingdings" panose="05000000000000000000" pitchFamily="2" charset="2"/>
              </a:rPr>
              <a:t>B) zobrazit tuto proměnnou vzhledem k jiné kategorii</a:t>
            </a:r>
            <a:br>
              <a:rPr lang="cs-CZ" dirty="0">
                <a:sym typeface="Wingdings" panose="05000000000000000000" pitchFamily="2" charset="2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602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4FD8C-465E-4037-A48D-732F1B0A7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Rekódování</a:t>
            </a:r>
            <a:r>
              <a:rPr lang="cs-CZ" dirty="0"/>
              <a:t> proměnných (transformace)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E9BC8-0664-4C11-BE4E-CEC31FF98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512916"/>
            <a:ext cx="10166465" cy="495438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83540" indent="-383540"/>
            <a:r>
              <a:rPr lang="cs-CZ" sz="2800" dirty="0"/>
              <a:t>K čemu nám to je:</a:t>
            </a:r>
            <a:endParaRPr lang="cs-CZ"/>
          </a:p>
          <a:p>
            <a:pPr marL="987425" lvl="1" indent="-457200">
              <a:buAutoNum type="arabicPeriod"/>
            </a:pPr>
            <a:r>
              <a:rPr lang="cs-CZ" sz="2800" dirty="0"/>
              <a:t>Máme jiný typ proměnné, než potřebujeme </a:t>
            </a:r>
          </a:p>
          <a:p>
            <a:pPr lvl="2" indent="-383540"/>
            <a:r>
              <a:rPr lang="cs-CZ" sz="2400" dirty="0"/>
              <a:t>Nejčastěji </a:t>
            </a:r>
            <a:r>
              <a:rPr lang="cs-CZ" sz="2400" i="1" dirty="0" err="1"/>
              <a:t>string</a:t>
            </a:r>
            <a:r>
              <a:rPr lang="cs-CZ" sz="2400" dirty="0"/>
              <a:t> a potřebujeme </a:t>
            </a:r>
            <a:r>
              <a:rPr lang="cs-CZ" sz="2400" i="1" dirty="0" err="1"/>
              <a:t>numeric</a:t>
            </a:r>
            <a:endParaRPr lang="cs-CZ" sz="2400" i="1" dirty="0"/>
          </a:p>
          <a:p>
            <a:pPr marL="987425" lvl="1" indent="-457200">
              <a:buFont typeface="+mj-lt"/>
              <a:buAutoNum type="arabicPeriod"/>
            </a:pPr>
            <a:r>
              <a:rPr lang="cs-CZ" sz="2800" dirty="0"/>
              <a:t>Máme proměnnou kardinální a chceme z ní udělat ordinální </a:t>
            </a:r>
          </a:p>
          <a:p>
            <a:pPr lvl="2" indent="-383540"/>
            <a:r>
              <a:rPr lang="cs-CZ" sz="2400" dirty="0"/>
              <a:t>Typicky se tento typ transformace používá u věku – shlukujeme do kategorií</a:t>
            </a:r>
          </a:p>
          <a:p>
            <a:pPr marL="987425" lvl="1" indent="-457200">
              <a:buFont typeface="+mj-lt"/>
              <a:buAutoNum type="arabicPeriod"/>
            </a:pPr>
            <a:r>
              <a:rPr lang="cs-CZ" sz="2800" dirty="0"/>
              <a:t>Proměnná je </a:t>
            </a:r>
            <a:r>
              <a:rPr lang="cs-CZ" sz="2800" dirty="0" err="1"/>
              <a:t>nakódovaná</a:t>
            </a:r>
            <a:r>
              <a:rPr lang="cs-CZ" sz="2800" dirty="0"/>
              <a:t> jinak, než chceme </a:t>
            </a:r>
          </a:p>
          <a:p>
            <a:pPr lvl="2" indent="-383540"/>
            <a:r>
              <a:rPr lang="cs-CZ" sz="2400" dirty="0"/>
              <a:t>Nejčastěji měníme orientaci škály – například, kdy chceme, aby se stoupající stupnicí stoupal i postoj k dané proměnné, ale orientaci škály je opačná</a:t>
            </a:r>
          </a:p>
          <a:p>
            <a:pPr lvl="2" indent="-383540"/>
            <a:r>
              <a:rPr lang="cs-CZ" sz="2400" b="1" dirty="0">
                <a:solidFill>
                  <a:srgbClr val="0070C0"/>
                </a:solidFill>
              </a:rPr>
              <a:t>Nepsaný zvyk: Čím vyšší skór mám, tím více se u mě projevuje měřená charakteristika </a:t>
            </a:r>
            <a:r>
              <a:rPr lang="cs-CZ" sz="2400" dirty="0">
                <a:solidFill>
                  <a:srgbClr val="0070C0"/>
                </a:solidFill>
              </a:rPr>
              <a:t>(názor, postoj, vlastnost…)</a:t>
            </a:r>
          </a:p>
          <a:p>
            <a:pPr marL="1044575" lvl="1" indent="-514350">
              <a:buFont typeface="+mj-lt"/>
              <a:buAutoNum type="arabicPeriod"/>
            </a:pPr>
            <a:r>
              <a:rPr lang="cs-CZ" sz="2600" dirty="0">
                <a:solidFill>
                  <a:schemeClr val="tx1"/>
                </a:solidFill>
              </a:rPr>
              <a:t>Chceme vytvořit průměrnou hodnotu z „příbuzných“ proměnných – tj máme několik položek, které nám měří dohromady jednotlivé dimenze nějakého jevu</a:t>
            </a:r>
          </a:p>
          <a:p>
            <a:pPr lvl="2" indent="-383540"/>
            <a:endParaRPr lang="cs-CZ" dirty="0"/>
          </a:p>
          <a:p>
            <a:pPr marL="987425" lvl="1" indent="-4572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43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78C0B-C26D-49DF-BAC3-CCC8E5E3D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Autofit/>
          </a:bodyPr>
          <a:lstStyle/>
          <a:p>
            <a:pPr lvl="1" indent="-457200"/>
            <a:r>
              <a:rPr lang="cs-CZ" sz="4400" dirty="0">
                <a:latin typeface="+mj-lt"/>
              </a:rPr>
              <a:t>Máme jiný typ proměnné než potřebujeme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6672B7-78C3-48BC-A739-687EB95AF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5195455" cy="3581400"/>
          </a:xfrm>
        </p:spPr>
        <p:txBody>
          <a:bodyPr>
            <a:normAutofit/>
          </a:bodyPr>
          <a:lstStyle/>
          <a:p>
            <a:r>
              <a:rPr lang="cs-CZ" sz="3200" dirty="0"/>
              <a:t>Procedura </a:t>
            </a:r>
            <a:r>
              <a:rPr lang="cs-CZ" sz="3200" i="1" dirty="0" err="1"/>
              <a:t>Transform</a:t>
            </a:r>
            <a:r>
              <a:rPr lang="cs-CZ" sz="3200" dirty="0"/>
              <a:t> </a:t>
            </a:r>
            <a:r>
              <a:rPr lang="cs-CZ" sz="3200" dirty="0">
                <a:sym typeface="Wingdings" panose="05000000000000000000" pitchFamily="2" charset="2"/>
              </a:rPr>
              <a:t> </a:t>
            </a:r>
            <a:r>
              <a:rPr lang="cs-CZ" sz="3200" i="1" dirty="0" err="1">
                <a:sym typeface="Wingdings" panose="05000000000000000000" pitchFamily="2" charset="2"/>
              </a:rPr>
              <a:t>recode</a:t>
            </a:r>
            <a:r>
              <a:rPr lang="cs-CZ" sz="3200" i="1" dirty="0">
                <a:sym typeface="Wingdings" panose="05000000000000000000" pitchFamily="2" charset="2"/>
              </a:rPr>
              <a:t> </a:t>
            </a:r>
            <a:r>
              <a:rPr lang="cs-CZ" sz="3200" i="1" dirty="0" err="1">
                <a:sym typeface="Wingdings" panose="05000000000000000000" pitchFamily="2" charset="2"/>
              </a:rPr>
              <a:t>into</a:t>
            </a:r>
            <a:r>
              <a:rPr lang="cs-CZ" sz="3200" i="1" dirty="0">
                <a:sym typeface="Wingdings" panose="05000000000000000000" pitchFamily="2" charset="2"/>
              </a:rPr>
              <a:t> </a:t>
            </a:r>
            <a:r>
              <a:rPr lang="cs-CZ" sz="3200" i="1" dirty="0" err="1">
                <a:sym typeface="Wingdings" panose="05000000000000000000" pitchFamily="2" charset="2"/>
              </a:rPr>
              <a:t>different</a:t>
            </a:r>
            <a:r>
              <a:rPr lang="cs-CZ" sz="3200" i="1" dirty="0">
                <a:sym typeface="Wingdings" panose="05000000000000000000" pitchFamily="2" charset="2"/>
              </a:rPr>
              <a:t> </a:t>
            </a:r>
            <a:r>
              <a:rPr lang="cs-CZ" sz="3200" i="1" dirty="0" err="1">
                <a:sym typeface="Wingdings" panose="05000000000000000000" pitchFamily="2" charset="2"/>
              </a:rPr>
              <a:t>variable</a:t>
            </a:r>
            <a:r>
              <a:rPr lang="cs-CZ" sz="3200" i="1" dirty="0">
                <a:sym typeface="Wingdings" panose="05000000000000000000" pitchFamily="2" charset="2"/>
              </a:rPr>
              <a:t> (</a:t>
            </a:r>
            <a:r>
              <a:rPr lang="cs-CZ" sz="3200" i="1" dirty="0" err="1">
                <a:sym typeface="Wingdings" panose="05000000000000000000" pitchFamily="2" charset="2"/>
              </a:rPr>
              <a:t>string</a:t>
            </a:r>
            <a:r>
              <a:rPr lang="cs-CZ" sz="3200" i="1" dirty="0">
                <a:sym typeface="Wingdings" panose="05000000000000000000" pitchFamily="2" charset="2"/>
              </a:rPr>
              <a:t> na </a:t>
            </a:r>
            <a:r>
              <a:rPr lang="cs-CZ" sz="3200" i="1" dirty="0" err="1">
                <a:sym typeface="Wingdings" panose="05000000000000000000" pitchFamily="2" charset="2"/>
              </a:rPr>
              <a:t>numeric</a:t>
            </a:r>
            <a:r>
              <a:rPr lang="cs-CZ" sz="3200" i="1" dirty="0">
                <a:sym typeface="Wingdings" panose="05000000000000000000" pitchFamily="2" charset="2"/>
              </a:rPr>
              <a:t>)</a:t>
            </a:r>
            <a:endParaRPr lang="cs-CZ" sz="3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75AFC5B-07BA-4F5D-8782-8C96F5356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7055" y="1829666"/>
            <a:ext cx="4810125" cy="4352925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8CD2984-1CB0-4BF9-BF07-257BB5F61C6F}"/>
              </a:ext>
            </a:extLst>
          </p:cNvPr>
          <p:cNvSpPr/>
          <p:nvPr/>
        </p:nvSpPr>
        <p:spPr>
          <a:xfrm>
            <a:off x="8165689" y="3045921"/>
            <a:ext cx="2163412" cy="77585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229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>
            <a:extLst>
              <a:ext uri="{FF2B5EF4-FFF2-40B4-BE49-F238E27FC236}">
                <a16:creationId xmlns:a16="http://schemas.microsoft.com/office/drawing/2014/main" id="{FCFD5EAF-0C14-48C0-9395-BBCA43DF92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088" y="660101"/>
            <a:ext cx="11244262" cy="5537799"/>
          </a:xfrm>
          <a:noFill/>
        </p:spPr>
      </p:pic>
    </p:spTree>
    <p:extLst>
      <p:ext uri="{BB962C8B-B14F-4D97-AF65-F5344CB8AC3E}">
        <p14:creationId xmlns:p14="http://schemas.microsoft.com/office/powerpoint/2010/main" val="698223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2911D-40E9-4CA4-B5A9-9D35D6872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máme hodnoty v jiném měřítku než v jakém je mít chceme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5CC81A-ADA8-4D25-8D92-A199D81DA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4" descr="Výřez obrazovky">
            <a:extLst>
              <a:ext uri="{FF2B5EF4-FFF2-40B4-BE49-F238E27FC236}">
                <a16:creationId xmlns:a16="http://schemas.microsoft.com/office/drawing/2014/main" id="{C77B3068-F585-4E61-A9EE-E5E298748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71" y="2171700"/>
            <a:ext cx="10655944" cy="3511891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408443D-2F76-4594-B50F-56FFB00C1F40}"/>
              </a:ext>
            </a:extLst>
          </p:cNvPr>
          <p:cNvSpPr txBox="1"/>
          <p:nvPr/>
        </p:nvSpPr>
        <p:spPr>
          <a:xfrm>
            <a:off x="4144384" y="3244334"/>
            <a:ext cx="595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1.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4F67A0A-93C4-462C-ACFB-EF97610758E0}"/>
              </a:ext>
            </a:extLst>
          </p:cNvPr>
          <p:cNvSpPr txBox="1"/>
          <p:nvPr/>
        </p:nvSpPr>
        <p:spPr>
          <a:xfrm>
            <a:off x="2279789" y="4759450"/>
            <a:ext cx="595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2.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0F10D4-7758-4A4B-91AE-55FC92006559}"/>
              </a:ext>
            </a:extLst>
          </p:cNvPr>
          <p:cNvSpPr/>
          <p:nvPr/>
        </p:nvSpPr>
        <p:spPr>
          <a:xfrm>
            <a:off x="6161256" y="3553420"/>
            <a:ext cx="1583434" cy="88669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E2B4497-BCC2-482A-8813-A0EB68216114}"/>
              </a:ext>
            </a:extLst>
          </p:cNvPr>
          <p:cNvSpPr/>
          <p:nvPr/>
        </p:nvSpPr>
        <p:spPr>
          <a:xfrm>
            <a:off x="8821425" y="2526862"/>
            <a:ext cx="1140089" cy="65380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7907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Oříznutí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1" id="{B284160C-E24A-4EA5-85A3-773E22B2B7D3}" vid="{7DEC9CD5-EF04-4CB5-989A-983F1994660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0</TotalTime>
  <Words>804</Words>
  <Application>Microsoft Office PowerPoint</Application>
  <PresentationFormat>Širokoúhlá obrazovka</PresentationFormat>
  <Paragraphs>93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Franklin Gothic Book</vt:lpstr>
      <vt:lpstr>Tw Cen MT</vt:lpstr>
      <vt:lpstr>Wingdings 3</vt:lpstr>
      <vt:lpstr>Motiv1</vt:lpstr>
      <vt:lpstr>Transformace a vytváření nových proměnných + výběr případů</vt:lpstr>
      <vt:lpstr>Opáčko</vt:lpstr>
      <vt:lpstr>Jak reportovat základní charakteristiky jednotlivých proměnných v textu/úkolu</vt:lpstr>
      <vt:lpstr>Cvičení</vt:lpstr>
      <vt:lpstr>Co když tuším, že medián důvěry k Televizi Barrandov by se mohl lišit s ohledem na věk respondenta?  A) transformovat proměnnou věk tak, abychom měli menší množství kategorií B) zobrazit tuto proměnnou vzhledem k jiné kategorii </vt:lpstr>
      <vt:lpstr>Rekódování proměnných (transformace)</vt:lpstr>
      <vt:lpstr>Máme jiný typ proměnné než potřebujeme</vt:lpstr>
      <vt:lpstr>Prezentace aplikace PowerPoint</vt:lpstr>
      <vt:lpstr>Když máme hodnoty v jiném měřítku než v jakém je mít chceme</vt:lpstr>
      <vt:lpstr>Prezentace aplikace PowerPoint</vt:lpstr>
      <vt:lpstr>Když máme proměnnou nakódovanou jinak než jak ji chceme mít</vt:lpstr>
      <vt:lpstr>Komputa položek</vt:lpstr>
      <vt:lpstr>Dvě možná řešení</vt:lpstr>
      <vt:lpstr>Když chceme z „příbuzných“ proměnných zjistit průměrnou hodnotu (vytvořit tzv. index)</vt:lpstr>
      <vt:lpstr>Jak si rozdělit výsledky podle vybrané proměnné</vt:lpstr>
      <vt:lpstr>Select cases</vt:lpstr>
      <vt:lpstr>Prezentace aplikace PowerPoint</vt:lpstr>
      <vt:lpstr>Select cases</vt:lpstr>
      <vt:lpstr>Split file</vt:lpstr>
      <vt:lpstr>Takže jaké je řešení naší úvodní otázky, zda se průměrná důvěra k Televizi Barrandov liší s ohledem na věk respondenta?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Transformace a vytváření nových proměnných + výběr případů</dc:title>
  <dc:creator>Klára Procházková</dc:creator>
  <cp:lastModifiedBy>Rostislav Zlámal</cp:lastModifiedBy>
  <cp:revision>102</cp:revision>
  <dcterms:created xsi:type="dcterms:W3CDTF">2020-04-07T07:51:56Z</dcterms:created>
  <dcterms:modified xsi:type="dcterms:W3CDTF">2021-11-12T19:07:14Z</dcterms:modified>
</cp:coreProperties>
</file>