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72"/>
  </p:notesMasterIdLst>
  <p:sldIdLst>
    <p:sldId id="256" r:id="rId5"/>
    <p:sldId id="257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298" r:id="rId14"/>
    <p:sldId id="299" r:id="rId15"/>
    <p:sldId id="311" r:id="rId16"/>
    <p:sldId id="329" r:id="rId17"/>
    <p:sldId id="264" r:id="rId18"/>
    <p:sldId id="330" r:id="rId19"/>
    <p:sldId id="266" r:id="rId20"/>
    <p:sldId id="267" r:id="rId21"/>
    <p:sldId id="268" r:id="rId22"/>
    <p:sldId id="314" r:id="rId23"/>
    <p:sldId id="269" r:id="rId24"/>
    <p:sldId id="331" r:id="rId25"/>
    <p:sldId id="271" r:id="rId26"/>
    <p:sldId id="364" r:id="rId27"/>
    <p:sldId id="272" r:id="rId28"/>
    <p:sldId id="273" r:id="rId29"/>
    <p:sldId id="274" r:id="rId30"/>
    <p:sldId id="275" r:id="rId31"/>
    <p:sldId id="310" r:id="rId32"/>
    <p:sldId id="276" r:id="rId33"/>
    <p:sldId id="365" r:id="rId34"/>
    <p:sldId id="366" r:id="rId35"/>
    <p:sldId id="277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280" r:id="rId46"/>
    <p:sldId id="376" r:id="rId47"/>
    <p:sldId id="282" r:id="rId48"/>
    <p:sldId id="283" r:id="rId49"/>
    <p:sldId id="284" r:id="rId50"/>
    <p:sldId id="377" r:id="rId51"/>
    <p:sldId id="286" r:id="rId52"/>
    <p:sldId id="378" r:id="rId53"/>
    <p:sldId id="288" r:id="rId54"/>
    <p:sldId id="289" r:id="rId55"/>
    <p:sldId id="325" r:id="rId56"/>
    <p:sldId id="380" r:id="rId57"/>
    <p:sldId id="392" r:id="rId58"/>
    <p:sldId id="382" r:id="rId59"/>
    <p:sldId id="383" r:id="rId60"/>
    <p:sldId id="385" r:id="rId61"/>
    <p:sldId id="394" r:id="rId62"/>
    <p:sldId id="379" r:id="rId63"/>
    <p:sldId id="384" r:id="rId64"/>
    <p:sldId id="393" r:id="rId65"/>
    <p:sldId id="390" r:id="rId66"/>
    <p:sldId id="391" r:id="rId67"/>
    <p:sldId id="290" r:id="rId68"/>
    <p:sldId id="312" r:id="rId69"/>
    <p:sldId id="295" r:id="rId70"/>
    <p:sldId id="296" r:id="rId71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3" roundtripDataSignature="AMtx7mi9zg4nxU1ElZNvSqr56lklYl2H4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 Mazancová" initials="DM" lastIdx="9" clrIdx="0">
    <p:extLst>
      <p:ext uri="{19B8F6BF-5375-455C-9EA6-DF929625EA0E}">
        <p15:presenceInfo xmlns:p15="http://schemas.microsoft.com/office/powerpoint/2012/main" userId="S-1-5-21-3451901064-902568176-4053310204-96741" providerId="AD"/>
      </p:ext>
    </p:extLst>
  </p:cmAuthor>
  <p:cmAuthor id="2" name="Martina Nedomová" initials="MN" lastIdx="10" clrIdx="1">
    <p:extLst>
      <p:ext uri="{19B8F6BF-5375-455C-9EA6-DF929625EA0E}">
        <p15:presenceInfo xmlns:p15="http://schemas.microsoft.com/office/powerpoint/2012/main" userId="S-1-5-21-3451901064-902568176-4053310204-77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8" autoAdjust="0"/>
  </p:normalViewPr>
  <p:slideViewPr>
    <p:cSldViewPr snapToGrid="0">
      <p:cViewPr varScale="1">
        <p:scale>
          <a:sx n="107" d="100"/>
          <a:sy n="107" d="100"/>
        </p:scale>
        <p:origin x="17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commentAuthors" Target="commentAuthor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83" Type="http://customschemas.google.com/relationships/presentationmetadata" Target="meta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0a5cf5ecd_0_145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60a5cf5ecd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7539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13ab93460_0_2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613ab934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0a5cf5ecd_0_145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60a5cf5ecd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259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09c77370a_1_5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609c77370a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09c77370a_1_4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609c77370a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2" name="Google Shape;172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13ab93460_0_4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613ab9346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0a5cf5ecd_0_145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60a5cf5ecd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211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13ab93460_0_6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613ab9346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13ab93460_0_6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613ab9346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593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26662053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g62266620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13ab93460_0_6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13ab93460_0_7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613ab9346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13ab93460_0_7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613ab9346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1b513c6b4_0_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41b513c6b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e93fb437_0_3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61e93fb43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1b513c6b4_0_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41b513c6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1b513c6b4_0_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41b513c6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4089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1b513c6b4_0_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41b513c6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868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0a5cf5ecd_0_145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60a5cf5ecd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986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60a5cf5ecd_0_140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g60a5cf5ecd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1280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73817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6369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8736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23824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4951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41381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0a5cf5ecd_0_145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60a5cf5ecd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74049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1b513c6b4_0_1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41b513c6b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0a5cf5ecd_0_145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60a5cf5ecd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576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0a5cf5ecd_0_145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60a5cf5ecd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1b513c6b4_0_2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41b513c6b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1b513c6b4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41b513c6b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1b513c6b4_0_4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41b513c6b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0a5cf5ecd_0_145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60a5cf5ecd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37084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09c77370a_1_1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g609c77370a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0a5cf5ecd_0_145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60a5cf5ecd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79740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09c77370a_1_15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g609c77370a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13ab93460_0_10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g613ab9346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91350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056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0a5cf5ecd_0_152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g60a5cf5ec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48253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1b513c6b4_0_6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g41b513c6b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09c77370a_1_24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g609c77370a_1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60a5cf5ecd_0_160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6" name="Google Shape;446;g60a5cf5ecd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6211f007f8_0_51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g6211f007f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60a5cf5ecd_0_169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2" name="Google Shape;462;g60a5cf5ecd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6211f007f8_0_58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0" name="Google Shape;470;g6211f007f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12726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9615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1455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3933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27605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62800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31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11977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8040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40580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58739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46129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1D9FB-F38E-46C8-9D00-0B144773A8DC}" type="datetimeFigureOut">
              <a:rPr lang="cs-CZ"/>
              <a:pPr>
                <a:defRPr/>
              </a:pPr>
              <a:t>11.05.2021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43C1-C2DC-42A2-82B1-69F4221DA7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0167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C5426-AD54-4CE3-92D6-54EDF59BDDA2}" type="datetimeFigureOut">
              <a:rPr lang="cs-CZ"/>
              <a:pPr>
                <a:defRPr/>
              </a:pPr>
              <a:t>11.05.2021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C96DA-1FC6-452D-B1EF-EF16665247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4488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51E95-A76F-45F4-94DB-A6534446999F}" type="datetimeFigureOut">
              <a:rPr lang="cs-CZ"/>
              <a:pPr>
                <a:defRPr/>
              </a:pPr>
              <a:t>11.05.2021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DD83-7E4F-425C-BF1E-E3974B44C9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5118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6A880-CCE9-433B-BB5F-629F38BA5EA8}" type="datetimeFigureOut">
              <a:rPr lang="cs-CZ"/>
              <a:pPr>
                <a:defRPr/>
              </a:pPr>
              <a:t>11.05.2021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0D7E9-3AE7-4E24-A9C2-46B3B40997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0363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292C8-4689-49E0-B214-841BEEDAC54F}" type="datetimeFigureOut">
              <a:rPr lang="cs-CZ"/>
              <a:pPr>
                <a:defRPr/>
              </a:pPr>
              <a:t>11.05.2021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C758D-7D7F-4C2C-A3EF-AB16D02BF6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214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D31DD-1C4B-4B96-85E6-1A3604883686}" type="datetimeFigureOut">
              <a:rPr lang="cs-CZ"/>
              <a:pPr>
                <a:defRPr/>
              </a:pPr>
              <a:t>11.05.2021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C0826-B3A9-43FA-AC55-744731D4B3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89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801BD-11CE-419D-9770-17073633F2D3}" type="datetimeFigureOut">
              <a:rPr lang="cs-CZ"/>
              <a:pPr>
                <a:defRPr/>
              </a:pPr>
              <a:t>11.05.2021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A749-8C14-4C64-8EA7-79F6515034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413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836CD-32A6-4FCF-BE1F-64ECB15C64B9}" type="datetimeFigureOut">
              <a:rPr lang="cs-CZ"/>
              <a:pPr>
                <a:defRPr/>
              </a:pPr>
              <a:t>11.05.2021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80F2A-6D90-44A8-878A-3EE86E38C1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0109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F9D71-CCFF-4A07-9DE1-8185EB7B0A4F}" type="datetimeFigureOut">
              <a:rPr lang="cs-CZ"/>
              <a:pPr>
                <a:defRPr/>
              </a:pPr>
              <a:t>11.05.2021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4EFDF-E4E3-4F82-9239-78A0BA4CF1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8716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A076D-2B41-4F49-A695-C30C268EE0B9}" type="datetimeFigureOut">
              <a:rPr lang="cs-CZ"/>
              <a:pPr>
                <a:defRPr/>
              </a:pPr>
              <a:t>11.05.2021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EEB2E-348D-4B08-9842-7A5985BA54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3010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6819-E435-4A63-8F5B-EAD8BA5A96B2}" type="datetimeFigureOut">
              <a:rPr lang="cs-CZ"/>
              <a:pPr>
                <a:defRPr/>
              </a:pPr>
              <a:t>11.05.2021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85C22-54DB-40F6-91E4-ECF26C9794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49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091015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85262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85820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26928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67763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7576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1727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778013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19531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04811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47122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8196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5954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663376C-35B7-4B40-98F1-051A20E7D667}" type="datetimeFigureOut">
              <a:rPr lang="cs-CZ"/>
              <a:pPr>
                <a:defRPr/>
              </a:pPr>
              <a:t>11.05.2021</a:t>
            </a:fld>
            <a:endParaRPr lang="cs-CZ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48D6B7-C5A8-45E6-BB85-5E5C43AEE5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371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7745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oje.muni.cz/vzdaleny_pristup/?lang=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college.com/blog/2011/11/23/infographic-get-more-out-of-google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ndeley.com/" TargetMode="Externa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zdroje.php?podsekce=&amp;ukol=1&amp;subukol=1&amp;id=85" TargetMode="External"/><Relationship Id="rId2" Type="http://schemas.openxmlformats.org/officeDocument/2006/relationships/hyperlink" Target="https://knihovna.fss.muni.cz/ezdroje.php?podsekce=&amp;ukol=1&amp;subukol=1&amp;id=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arch.proquest.com/" TargetMode="External"/><Relationship Id="rId4" Type="http://schemas.openxmlformats.org/officeDocument/2006/relationships/hyperlink" Target="https://knihovna.fss.muni.cz/ezdroje.php?podsekce=&amp;ukol=1&amp;subukol=1&amp;id=78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&amp;ukol=1&amp;subukol=1&amp;id=42" TargetMode="External"/><Relationship Id="rId2" Type="http://schemas.openxmlformats.org/officeDocument/2006/relationships/hyperlink" Target="http://knihovna.fss.muni.cz/ezdroje.php?podsekce=&amp;ukol=1&amp;subukol=1&amp;id=4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vna.fss.muni.cz/ezdroje.php?podsekce=&amp;ukol=1&amp;subukol=1&amp;id=2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zdroje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ve.cz/clanky/pet-nejlepsich-nastroju-pro-tvorbu-myslenkovych-map/sc-3-a-172981/default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03" y="284"/>
            <a:ext cx="9516863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72863" y="2283400"/>
            <a:ext cx="8679633" cy="126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00DC"/>
              </a:buClr>
              <a:buSzPts val="4400"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Práce s informačními zdroji nejen pro studenty </a:t>
            </a:r>
            <a:r>
              <a:rPr lang="cs-CZ" sz="4400" b="1" dirty="0">
                <a:solidFill>
                  <a:srgbClr val="0000DC"/>
                </a:solidFill>
                <a:latin typeface="Arial"/>
                <a:cs typeface="Arial"/>
              </a:rPr>
              <a:t>ZURn4110 </a:t>
            </a:r>
            <a:r>
              <a:rPr lang="cs-CZ" sz="4400" b="1" dirty="0">
                <a:solidFill>
                  <a:srgbClr val="0000DC"/>
                </a:solidFill>
                <a:latin typeface="Arial"/>
                <a:cs typeface="Arial"/>
                <a:sym typeface="Wingdings" panose="05000000000000000000" pitchFamily="2" charset="2"/>
              </a:rPr>
              <a:t></a:t>
            </a:r>
            <a:br>
              <a:rPr lang="cs-CZ" sz="4400" b="1" dirty="0"/>
            </a:b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21728" y="5390200"/>
            <a:ext cx="3747092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</a:rPr>
              <a:t>Brno, 13. května 2021</a:t>
            </a:r>
            <a:endParaRPr sz="4000" b="1" dirty="0">
              <a:solidFill>
                <a:srgbClr val="0000DC"/>
              </a:solidFill>
            </a:endParaRPr>
          </a:p>
        </p:txBody>
      </p: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C03BEF68-2AD8-41E3-8BB4-7B601195B548}"/>
              </a:ext>
            </a:extLst>
          </p:cNvPr>
          <p:cNvSpPr txBox="1"/>
          <p:nvPr/>
        </p:nvSpPr>
        <p:spPr>
          <a:xfrm>
            <a:off x="5692396" y="5405316"/>
            <a:ext cx="4279862" cy="84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2400"/>
            </a:pPr>
            <a:r>
              <a:rPr lang="cs-CZ" sz="2800" b="1" dirty="0">
                <a:solidFill>
                  <a:srgbClr val="0000DC"/>
                </a:solidFill>
              </a:rPr>
              <a:t>Dana Mazancová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min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2517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132138" y="6381750"/>
            <a:ext cx="748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http://www.sswm.info/content/mindmapping</a:t>
            </a:r>
          </a:p>
        </p:txBody>
      </p:sp>
    </p:spTree>
    <p:extLst>
      <p:ext uri="{BB962C8B-B14F-4D97-AF65-F5344CB8AC3E}">
        <p14:creationId xmlns:p14="http://schemas.microsoft.com/office/powerpoint/2010/main" val="184601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"/>
            <a:ext cx="88392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787900" y="6015038"/>
            <a:ext cx="420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http://thetravellingteachers.blogspot.cz/2014/08/newspaper-articles-some-new-and-old.html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067175" y="6858000"/>
            <a:ext cx="503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6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249DD-9F13-4275-8C0A-9FD18711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Cvičení 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7784DC-58CC-46BA-9314-480EAE37B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cs-CZ" dirty="0"/>
              <a:t>Zkuste si vytvořit </a:t>
            </a:r>
            <a:r>
              <a:rPr lang="cs-CZ" b="1" dirty="0"/>
              <a:t>klíčová slova v angličtině </a:t>
            </a:r>
            <a:r>
              <a:rPr lang="cs-CZ" dirty="0"/>
              <a:t>na </a:t>
            </a:r>
            <a:r>
              <a:rPr lang="cs-CZ" b="1" dirty="0"/>
              <a:t>vlastní téma </a:t>
            </a:r>
            <a:r>
              <a:rPr lang="cs-CZ" dirty="0"/>
              <a:t>nebo si zvolte téma </a:t>
            </a:r>
            <a:r>
              <a:rPr lang="cs-CZ" b="1" dirty="0"/>
              <a:t>důvěra v média</a:t>
            </a:r>
            <a:r>
              <a:rPr lang="cs-CZ" dirty="0"/>
              <a:t>. Později si toto téma zkusíte prakticky vyhledat ve vybraných databázích, takže si klíčová slova pečlivě uložte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2707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g60a5cf5ecd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60a5cf5ecd_0_145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60a5cf5ecd_0_145"/>
          <p:cNvSpPr txBox="1"/>
          <p:nvPr/>
        </p:nvSpPr>
        <p:spPr>
          <a:xfrm>
            <a:off x="419125" y="8785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1.</a:t>
            </a:r>
            <a:r>
              <a:rPr lang="cs-CZ" altLang="cs-CZ" sz="32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Výzkumná otázka a klíčová slova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2"/>
              <a:defRPr/>
            </a:pPr>
            <a:r>
              <a:rPr lang="cs-CZ" altLang="cs-CZ" sz="32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Další specifikace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Výběr zdrojů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Průzkumová strategie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Vyhledávací postup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Technika vyhledávání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Vlastní vyhledávací proces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Hodnocení vyhledaných záznamů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Další operace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10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13ab93460_0_26"/>
          <p:cNvSpPr txBox="1"/>
          <p:nvPr/>
        </p:nvSpPr>
        <p:spPr>
          <a:xfrm>
            <a:off x="628650" y="697575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2. Další specifikace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613ab93460_0_26"/>
          <p:cNvSpPr txBox="1"/>
          <p:nvPr/>
        </p:nvSpPr>
        <p:spPr>
          <a:xfrm>
            <a:off x="187500" y="21272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Před začátkem vlastního procesu vyhledávání je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třeba si ujasnit: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časové rozmezí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typy dokumentů (např. odb. časopisy, kapitoly z knih, příspěvky z konferencí, zpravodajství)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 dat (text, audio, video)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jazyk dokumentů (většina světové produkce je   v AJ)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 (odborná</a:t>
            </a:r>
            <a: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x populárně naučná)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g60a5cf5ecd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60a5cf5ecd_0_145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60a5cf5ecd_0_145"/>
          <p:cNvSpPr txBox="1"/>
          <p:nvPr/>
        </p:nvSpPr>
        <p:spPr>
          <a:xfrm>
            <a:off x="419125" y="8785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1.</a:t>
            </a:r>
            <a:r>
              <a:rPr lang="cs-CZ" altLang="cs-CZ" sz="32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Výzkumná otázka a klíčová slova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2. Další specifikace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altLang="cs-CZ" sz="32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3. Výběr zdrojů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4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Průzkumová strategie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4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Vyhledávací postup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4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Technika vyhledávání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4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Vlastní vyhledávací proces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4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Hodnocení vyhledaných záznamů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4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Další operace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349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09c77370a_1_54"/>
          <p:cNvSpPr txBox="1"/>
          <p:nvPr/>
        </p:nvSpPr>
        <p:spPr>
          <a:xfrm>
            <a:off x="473700" y="5521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3. Výběr zdrojů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609c77370a_1_54"/>
          <p:cNvSpPr txBox="1"/>
          <p:nvPr/>
        </p:nvSpPr>
        <p:spPr>
          <a:xfrm>
            <a:off x="609851" y="1572400"/>
            <a:ext cx="8041090" cy="381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Specializované odborné databáze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Knihovní katalogy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Specializované vyhledávače </a:t>
            </a:r>
            <a:r>
              <a:rPr lang="cs-CZ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odb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informací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Repozitáře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Knihovny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Další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cs-CZ"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09c77370a_1_46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g609c77370a_1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609c77370a_1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1680" y="2276872"/>
            <a:ext cx="56578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13ab93460_0_33"/>
          <p:cNvSpPr txBox="1"/>
          <p:nvPr/>
        </p:nvSpPr>
        <p:spPr>
          <a:xfrm>
            <a:off x="253218" y="588799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36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Google (</a:t>
            </a:r>
            <a:r>
              <a:rPr lang="cs-CZ" sz="36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Scholar</a:t>
            </a:r>
            <a:r>
              <a:rPr lang="cs-CZ" sz="36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) - tipy pro vyhledávání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613ab93460_0_33"/>
          <p:cNvSpPr txBox="1"/>
          <p:nvPr/>
        </p:nvSpPr>
        <p:spPr>
          <a:xfrm>
            <a:off x="253218" y="1949599"/>
            <a:ext cx="8623495" cy="45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Autorský profil na GS - </a:t>
            </a:r>
            <a:r>
              <a:rPr lang="cs-CZ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Jakub Macek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endParaRPr lang="cs-CZ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Vyhledávání na konkrétní stránce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př. </a:t>
            </a:r>
            <a:r>
              <a:rPr lang="cs-CZ" sz="2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burgr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site:fss.muni.cz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1" dirty="0"/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dirty="0"/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Definice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př. </a:t>
            </a:r>
            <a:r>
              <a:rPr lang="cs-CZ" sz="2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define:</a:t>
            </a:r>
            <a:r>
              <a:rPr lang="cs-CZ" sz="2400" b="1" i="1" dirty="0" err="1"/>
              <a:t>cyberbullying</a:t>
            </a:r>
            <a:endParaRPr sz="2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Vyhledávání stránek, které jsou podobné určité adrese URL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př. </a:t>
            </a:r>
            <a:r>
              <a:rPr lang="cs-CZ" sz="2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related:fss.muni.cz</a:t>
            </a:r>
            <a:endParaRPr lang="cs-CZ" sz="2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 dokumentu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př. </a:t>
            </a:r>
            <a:r>
              <a:rPr lang="cs-CZ" sz="2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filetype:pdf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2D82F-817F-436E-A431-81C5F954A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2812"/>
            <a:ext cx="7886700" cy="1325563"/>
          </a:xfrm>
        </p:spPr>
        <p:txBody>
          <a:bodyPr/>
          <a:lstStyle/>
          <a:p>
            <a:r>
              <a:rPr lang="cs-CZ" sz="4000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Cvičení Google </a:t>
            </a:r>
            <a:r>
              <a:rPr lang="cs-CZ" sz="4000" b="1" dirty="0" err="1">
                <a:solidFill>
                  <a:srgbClr val="0000DC"/>
                </a:solidFill>
                <a:latin typeface="Arial"/>
                <a:cs typeface="Arial"/>
                <a:sym typeface="Arial"/>
              </a:rPr>
              <a:t>Scholar</a:t>
            </a:r>
            <a:r>
              <a:rPr lang="cs-CZ" sz="4000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 </a:t>
            </a:r>
            <a:r>
              <a:rPr lang="cs-CZ" sz="4000" b="1" dirty="0">
                <a:solidFill>
                  <a:srgbClr val="0000DC"/>
                </a:solidFill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cs-CZ" sz="4000" b="1" dirty="0">
              <a:solidFill>
                <a:srgbClr val="0000D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97C190F-F820-4BAB-B4B4-094E35015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13647"/>
            <a:ext cx="8102974" cy="456331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Zkuste si na téma, které jste použili v cvičení na klíčová slova (v angličtině </a:t>
            </a:r>
            <a:r>
              <a:rPr lang="cs-CZ" dirty="0">
                <a:sym typeface="Wingdings" panose="05000000000000000000" pitchFamily="2" charset="2"/>
              </a:rPr>
              <a:t>) a zkuste</a:t>
            </a:r>
            <a:r>
              <a:rPr lang="cs-CZ" b="1" dirty="0"/>
              <a:t> </a:t>
            </a:r>
            <a:r>
              <a:rPr lang="cs-CZ" dirty="0"/>
              <a:t>najít na GS odborné články.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Na pravém boku u výsledků si povšimněte, že u některých záznamů směřují odkazy do našich předplacených databází. Pokuste se </a:t>
            </a:r>
            <a:r>
              <a:rPr lang="cs-CZ" b="1" dirty="0"/>
              <a:t>přes</a:t>
            </a:r>
            <a:r>
              <a:rPr lang="cs-CZ" dirty="0"/>
              <a:t> </a:t>
            </a:r>
            <a:r>
              <a:rPr lang="cs-CZ" b="1" dirty="0"/>
              <a:t>GS </a:t>
            </a:r>
            <a:r>
              <a:rPr lang="cs-CZ" b="1" dirty="0" err="1"/>
              <a:t>prolinkovat</a:t>
            </a:r>
            <a:r>
              <a:rPr lang="cs-CZ" b="1" dirty="0"/>
              <a:t> do plného textu článku v některé naší  předplacené databázi </a:t>
            </a:r>
            <a:r>
              <a:rPr lang="cs-CZ" dirty="0"/>
              <a:t>(nezapomeňte použít </a:t>
            </a:r>
            <a:r>
              <a:rPr lang="cs-CZ" dirty="0">
                <a:hlinkClick r:id="rId2"/>
              </a:rPr>
              <a:t>vzdálený přístup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4146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26662053_0_0"/>
          <p:cNvSpPr txBox="1">
            <a:spLocks noGrp="1"/>
          </p:cNvSpPr>
          <p:nvPr>
            <p:ph type="body" idx="1"/>
          </p:nvPr>
        </p:nvSpPr>
        <p:spPr>
          <a:xfrm>
            <a:off x="498147" y="595049"/>
            <a:ext cx="8147705" cy="586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Práce s EIZ I. - cíle dnešní lekce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endParaRPr lang="cs-CZ" sz="3237" b="1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50000"/>
              </a:lnSpc>
              <a:spcBef>
                <a:spcPts val="462"/>
              </a:spcBef>
              <a:buSzPts val="2312"/>
              <a:buChar char="❖"/>
            </a:pPr>
            <a:r>
              <a:rPr lang="cs-CZ" sz="2400" dirty="0">
                <a:latin typeface="Arial"/>
                <a:cs typeface="Arial"/>
                <a:sym typeface="Arial"/>
              </a:rPr>
              <a:t>Seznámit se s pokročilými vyhledávacími technikami (klíčová slova, logické operátory, informační zdroje) </a:t>
            </a:r>
            <a:endParaRPr sz="2400" dirty="0">
              <a:latin typeface="Arial"/>
              <a:cs typeface="Arial"/>
              <a:sym typeface="Arial"/>
            </a:endParaRPr>
          </a:p>
          <a:p>
            <a:pPr marL="285750" indent="-285750">
              <a:lnSpc>
                <a:spcPct val="150000"/>
              </a:lnSpc>
              <a:spcBef>
                <a:spcPts val="462"/>
              </a:spcBef>
              <a:buSzPts val="2312"/>
              <a:buChar char="❖"/>
            </a:pPr>
            <a:r>
              <a:rPr lang="cs-CZ" sz="2400" dirty="0">
                <a:latin typeface="Arial"/>
                <a:cs typeface="Arial"/>
                <a:sym typeface="Arial"/>
              </a:rPr>
              <a:t>Jak vytvořit/položit rešeršní dotaz</a:t>
            </a:r>
            <a:endParaRPr sz="2400" dirty="0">
              <a:latin typeface="Arial"/>
              <a:cs typeface="Arial"/>
              <a:sym typeface="Arial"/>
            </a:endParaRPr>
          </a:p>
          <a:p>
            <a:pPr marL="285750" indent="-285750">
              <a:lnSpc>
                <a:spcPct val="150000"/>
              </a:lnSpc>
              <a:spcBef>
                <a:spcPts val="462"/>
              </a:spcBef>
              <a:buSzPts val="2312"/>
              <a:buChar char="❖"/>
            </a:pPr>
            <a:r>
              <a:rPr lang="cs-CZ" sz="2400" dirty="0">
                <a:latin typeface="Arial"/>
                <a:cs typeface="Arial"/>
                <a:sym typeface="Arial"/>
              </a:rPr>
              <a:t>Praktické vyhledávání ve vybraných databázích</a:t>
            </a:r>
          </a:p>
          <a:p>
            <a:pPr marL="285750" indent="-285750">
              <a:lnSpc>
                <a:spcPct val="150000"/>
              </a:lnSpc>
              <a:spcBef>
                <a:spcPts val="462"/>
              </a:spcBef>
              <a:buSzPts val="2312"/>
              <a:buChar char="❖"/>
            </a:pPr>
            <a:r>
              <a:rPr lang="cs-CZ" sz="2400" dirty="0">
                <a:latin typeface="Arial"/>
                <a:cs typeface="Arial"/>
                <a:sym typeface="Arial"/>
              </a:rPr>
              <a:t>Praktická cvičení (pomůžou Vám při zpracování rešerše a při budoucím psaní závěrečných či  jiných prací)</a:t>
            </a:r>
            <a:endParaRPr sz="2400" dirty="0">
              <a:latin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Font typeface="Arial"/>
              <a:buNone/>
            </a:pPr>
            <a:endParaRPr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613ab93460_0_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837" y="826176"/>
            <a:ext cx="74199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613ab93460_0_40"/>
          <p:cNvSpPr txBox="1"/>
          <p:nvPr/>
        </p:nvSpPr>
        <p:spPr>
          <a:xfrm>
            <a:off x="950825" y="6013750"/>
            <a:ext cx="7419974" cy="3000000"/>
          </a:xfrm>
          <a:prstGeom prst="rect">
            <a:avLst/>
          </a:prstGeom>
          <a:noFill/>
          <a:ln>
            <a:noFill/>
          </a:ln>
          <a:effectLst>
            <a:outerShdw dist="50800" dir="3000000" algn="ctr" rotWithShape="0">
              <a:schemeClr val="tx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1" i="0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g60a5cf5ecd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60a5cf5ecd_0_145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60a5cf5ecd_0_145"/>
          <p:cNvSpPr txBox="1"/>
          <p:nvPr/>
        </p:nvSpPr>
        <p:spPr>
          <a:xfrm>
            <a:off x="419125" y="8785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1.</a:t>
            </a:r>
            <a:r>
              <a:rPr lang="cs-CZ" altLang="cs-CZ" sz="32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Výzkumná otázka a klíčová slova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2. Další specifikace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Výběr zdrojů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 Průzkumová strategie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Vyhledávací postup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Technika vyhledávání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Vlastní vyhledávací proces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Hodnocení vyhledaných záznamů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Další operace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116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13ab93460_0_60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ts val="4000"/>
            </a:pPr>
            <a:r>
              <a:rPr lang="cs-CZ" altLang="cs-CZ" sz="4000" b="1" dirty="0">
                <a:solidFill>
                  <a:srgbClr val="0000DC"/>
                </a:solidFill>
              </a:rPr>
              <a:t>4. Průzkumová strategie</a:t>
            </a:r>
          </a:p>
          <a:p>
            <a:pPr lvl="0">
              <a:lnSpc>
                <a:spcPct val="90000"/>
              </a:lnSpc>
              <a:buSzPts val="4000"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613ab93460_0_60"/>
          <p:cNvSpPr txBox="1"/>
          <p:nvPr/>
        </p:nvSpPr>
        <p:spPr>
          <a:xfrm>
            <a:off x="503275" y="19496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800" b="1" dirty="0">
                <a:latin typeface="Calibri" panose="020F0502020204030204" pitchFamily="34" charset="0"/>
              </a:rPr>
              <a:t> Plánování samotného procesu vyhledávání informací</a:t>
            </a:r>
          </a:p>
          <a:p>
            <a:pPr eaLnBrk="1" hangingPunct="1"/>
            <a:endParaRPr lang="cs-CZ" altLang="cs-CZ" sz="2800" b="1" dirty="0">
              <a:latin typeface="Calibri" panose="020F0502020204030204" pitchFamily="34" charset="0"/>
            </a:endParaRPr>
          </a:p>
          <a:p>
            <a:pPr marL="457200" lvl="3" indent="-457200">
              <a:buFont typeface="Wingdings" panose="05000000000000000000" pitchFamily="2" charset="2"/>
              <a:buChar char="v"/>
            </a:pPr>
            <a:r>
              <a:rPr lang="cs-CZ" altLang="cs-CZ" sz="2800" dirty="0">
                <a:latin typeface="Calibri" panose="020F0502020204030204" pitchFamily="34" charset="0"/>
              </a:rPr>
              <a:t>volba vyhledávacích nástrojů</a:t>
            </a:r>
          </a:p>
          <a:p>
            <a:pPr marL="457200" lvl="3" indent="-457200">
              <a:buFont typeface="Wingdings" panose="05000000000000000000" pitchFamily="2" charset="2"/>
              <a:buChar char="v"/>
            </a:pPr>
            <a:r>
              <a:rPr lang="cs-CZ" altLang="cs-CZ" sz="2800" dirty="0">
                <a:latin typeface="Calibri" panose="020F0502020204030204" pitchFamily="34" charset="0"/>
              </a:rPr>
              <a:t>výběr možných relevantních zdrojů</a:t>
            </a:r>
          </a:p>
          <a:p>
            <a:pPr marL="457200" lvl="3" indent="-457200">
              <a:buFont typeface="Wingdings" panose="05000000000000000000" pitchFamily="2" charset="2"/>
              <a:buChar char="v"/>
            </a:pPr>
            <a:r>
              <a:rPr lang="cs-CZ" altLang="cs-CZ" sz="2800" dirty="0">
                <a:latin typeface="Calibri" panose="020F0502020204030204" pitchFamily="34" charset="0"/>
              </a:rPr>
              <a:t>formulování požadavku</a:t>
            </a:r>
          </a:p>
          <a:p>
            <a:pPr marL="457200" lvl="3" indent="-457200">
              <a:buFont typeface="Wingdings" panose="05000000000000000000" pitchFamily="2" charset="2"/>
              <a:buChar char="v"/>
            </a:pPr>
            <a:r>
              <a:rPr lang="cs-CZ" altLang="cs-CZ" sz="2800" dirty="0">
                <a:latin typeface="Calibri" panose="020F0502020204030204" pitchFamily="34" charset="0"/>
              </a:rPr>
              <a:t>výběr pojmů</a:t>
            </a:r>
          </a:p>
          <a:p>
            <a:pPr marL="457200" lvl="3" indent="-457200">
              <a:buFont typeface="Wingdings" panose="05000000000000000000" pitchFamily="2" charset="2"/>
              <a:buChar char="v"/>
            </a:pPr>
            <a:r>
              <a:rPr lang="cs-CZ" altLang="cs-CZ" sz="2800" dirty="0">
                <a:latin typeface="Calibri" panose="020F0502020204030204" pitchFamily="34" charset="0"/>
              </a:rPr>
              <a:t>formulování vyhledávacího dotazu</a:t>
            </a:r>
          </a:p>
          <a:p>
            <a:pPr marL="457200" lvl="3" indent="-457200">
              <a:buFont typeface="Wingdings" panose="05000000000000000000" pitchFamily="2" charset="2"/>
              <a:buChar char="v"/>
            </a:pPr>
            <a:r>
              <a:rPr lang="cs-CZ" altLang="cs-CZ" sz="2800" dirty="0">
                <a:latin typeface="Calibri" panose="020F0502020204030204" pitchFamily="34" charset="0"/>
              </a:rPr>
              <a:t>hodnocení výstupů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522A84D-1880-4BC0-B761-69B47029070F}"/>
              </a:ext>
            </a:extLst>
          </p:cNvPr>
          <p:cNvSpPr txBox="1"/>
          <p:nvPr/>
        </p:nvSpPr>
        <p:spPr>
          <a:xfrm>
            <a:off x="7447176" y="6334780"/>
            <a:ext cx="3223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kern="1200" dirty="0">
                <a:solidFill>
                  <a:srgbClr val="111111"/>
                </a:solidFill>
                <a:latin typeface="Arial" panose="020B0604020202020204" pitchFamily="34" charset="0"/>
              </a:rPr>
              <a:t>Zdroj: Steinerová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13ab93460_0_60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ts val="4000"/>
            </a:pPr>
            <a:r>
              <a:rPr lang="cs-CZ" altLang="cs-CZ" sz="4000" b="1" dirty="0">
                <a:solidFill>
                  <a:srgbClr val="0000DC"/>
                </a:solidFill>
              </a:rPr>
              <a:t>Druhy průzkumových strategií</a:t>
            </a:r>
          </a:p>
          <a:p>
            <a:pPr>
              <a:lnSpc>
                <a:spcPct val="90000"/>
              </a:lnSpc>
              <a:buSzPts val="4000"/>
            </a:pPr>
            <a:r>
              <a:rPr lang="cs-CZ" altLang="cs-CZ" sz="40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Strategie </a:t>
            </a:r>
            <a:r>
              <a:rPr lang="cs-CZ" altLang="cs-CZ" sz="4000" b="1" kern="1200" dirty="0" err="1">
                <a:solidFill>
                  <a:srgbClr val="111111"/>
                </a:solidFill>
                <a:latin typeface="Calibri" panose="020F0502020204030204" pitchFamily="34" charset="0"/>
              </a:rPr>
              <a:t>Boolovského</a:t>
            </a:r>
            <a:r>
              <a:rPr lang="cs-CZ" altLang="cs-CZ" sz="40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 modelu</a:t>
            </a:r>
          </a:p>
          <a:p>
            <a:pPr lvl="0">
              <a:lnSpc>
                <a:spcPct val="90000"/>
              </a:lnSpc>
              <a:buSzPts val="4000"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613ab93460_0_60"/>
          <p:cNvSpPr txBox="1"/>
          <p:nvPr/>
        </p:nvSpPr>
        <p:spPr>
          <a:xfrm>
            <a:off x="503275" y="19496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Logický součin, průnik - operátor </a:t>
            </a:r>
            <a:r>
              <a:rPr lang="cs-CZ" sz="296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Logický součet, sjednocení - operátor </a:t>
            </a:r>
            <a:r>
              <a:rPr lang="cs-CZ" sz="296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Logická negace - operátor </a:t>
            </a:r>
            <a:r>
              <a:rPr lang="cs-CZ" sz="296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endParaRPr sz="296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Krácení termínů </a:t>
            </a:r>
            <a:r>
              <a:rPr lang="cs-CZ" sz="2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(truncation)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Vyhledávání prostřednictvím </a:t>
            </a:r>
            <a:r>
              <a:rPr lang="cs-CZ" sz="296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fráze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522A84D-1880-4BC0-B761-69B47029070F}"/>
              </a:ext>
            </a:extLst>
          </p:cNvPr>
          <p:cNvSpPr txBox="1"/>
          <p:nvPr/>
        </p:nvSpPr>
        <p:spPr>
          <a:xfrm>
            <a:off x="7447176" y="6334780"/>
            <a:ext cx="3223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kern="1200" dirty="0">
                <a:solidFill>
                  <a:srgbClr val="111111"/>
                </a:solidFill>
                <a:latin typeface="Arial" panose="020B0604020202020204" pitchFamily="34" charset="0"/>
              </a:rPr>
              <a:t>Zdroj: Steinerová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27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13ab93460_0_66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Strategie Boolovského modelu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613ab93460_0_66"/>
          <p:cNvSpPr txBox="1"/>
          <p:nvPr/>
        </p:nvSpPr>
        <p:spPr>
          <a:xfrm>
            <a:off x="503275" y="1703902"/>
            <a:ext cx="8545175" cy="359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nejrozšířenější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kombinace termínů pomocí logických operátorů AND, OR, NOT</a:t>
            </a:r>
            <a:endParaRPr sz="296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613ab93460_0_66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g613ab93460_0_66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860" y="4463407"/>
            <a:ext cx="3329996" cy="150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613ab93460_0_66" descr="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4315" y="3536217"/>
            <a:ext cx="3467888" cy="150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613ab93460_0_66" descr="no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7054" y="4463412"/>
            <a:ext cx="3366000" cy="150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613ab93460_0_66"/>
          <p:cNvSpPr txBox="1"/>
          <p:nvPr/>
        </p:nvSpPr>
        <p:spPr>
          <a:xfrm>
            <a:off x="3207434" y="6344528"/>
            <a:ext cx="5745619" cy="28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http://spencerjardine.blogspot.cz/2012/02/boolean-search-strategies-videos.html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13ab93460_0_7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Operátor AND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613ab93460_0_71"/>
          <p:cNvSpPr txBox="1"/>
          <p:nvPr/>
        </p:nvSpPr>
        <p:spPr>
          <a:xfrm>
            <a:off x="424350" y="1545025"/>
            <a:ext cx="82572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Logický součin, průnik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Vyhledání jen těch dokumentů, ve kterých se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vyskytují obě klíčová slova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Výsledek průzkumu se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zužuje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Můžeme jej znázornit jako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průnik množin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613ab93460_0_71"/>
          <p:cNvSpPr txBox="1"/>
          <p:nvPr/>
        </p:nvSpPr>
        <p:spPr>
          <a:xfrm>
            <a:off x="586850" y="4740812"/>
            <a:ext cx="3268713" cy="1126178"/>
          </a:xfrm>
          <a:prstGeom prst="rect">
            <a:avLst/>
          </a:prstGeom>
          <a:noFill/>
          <a:ln w="28575" cap="flat" cmpd="sng">
            <a:solidFill>
              <a:srgbClr val="33CCCC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cs-CZ" sz="2400" b="1" dirty="0">
                <a:solidFill>
                  <a:srgbClr val="0000DC"/>
                </a:solidFill>
              </a:rPr>
              <a:t>př. reklama AND děti</a:t>
            </a:r>
            <a:endParaRPr sz="24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221" name="Google Shape;221;g613ab93460_0_71" descr="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6850" y="4139791"/>
            <a:ext cx="3898900" cy="1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613ab93460_0_71"/>
          <p:cNvSpPr txBox="1"/>
          <p:nvPr/>
        </p:nvSpPr>
        <p:spPr>
          <a:xfrm>
            <a:off x="4703975" y="5963150"/>
            <a:ext cx="1973619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400" dirty="0"/>
              <a:t>reklama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613ab93460_0_71"/>
          <p:cNvSpPr txBox="1"/>
          <p:nvPr/>
        </p:nvSpPr>
        <p:spPr>
          <a:xfrm>
            <a:off x="6489561" y="5983590"/>
            <a:ext cx="2512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400" dirty="0"/>
              <a:t>děti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13ab93460_0_77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Operátor OR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613ab93460_0_77"/>
          <p:cNvSpPr txBox="1"/>
          <p:nvPr/>
        </p:nvSpPr>
        <p:spPr>
          <a:xfrm>
            <a:off x="424350" y="1545025"/>
            <a:ext cx="80814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Logický součet, sjednocení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Vyhledání dokumentů, které obsahují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alespoň jeden ze zadaných výrazů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Výsledek průzkumu se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rozšiřuje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Můžeme jej znázornit jako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sjednocení množin</a:t>
            </a:r>
            <a:endParaRPr sz="2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613ab93460_0_77"/>
          <p:cNvSpPr txBox="1"/>
          <p:nvPr/>
        </p:nvSpPr>
        <p:spPr>
          <a:xfrm>
            <a:off x="638249" y="4890025"/>
            <a:ext cx="3832402" cy="751452"/>
          </a:xfrm>
          <a:prstGeom prst="rect">
            <a:avLst/>
          </a:prstGeom>
          <a:noFill/>
          <a:ln w="28575" cap="flat" cmpd="sng">
            <a:solidFill>
              <a:srgbClr val="33CCCC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cs-CZ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cs-CZ" sz="2300" b="1" dirty="0">
                <a:solidFill>
                  <a:srgbClr val="0000DC"/>
                </a:solidFill>
              </a:rPr>
              <a:t>př. novináři OR žurnalisté</a:t>
            </a:r>
            <a:endParaRPr sz="23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232" name="Google Shape;232;g613ab93460_0_77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1948" y="4205430"/>
            <a:ext cx="2879725" cy="143604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613ab93460_0_77"/>
          <p:cNvSpPr txBox="1"/>
          <p:nvPr/>
        </p:nvSpPr>
        <p:spPr>
          <a:xfrm>
            <a:off x="4470651" y="5641477"/>
            <a:ext cx="1447845" cy="75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novináři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613ab93460_0_77"/>
          <p:cNvSpPr txBox="1"/>
          <p:nvPr/>
        </p:nvSpPr>
        <p:spPr>
          <a:xfrm>
            <a:off x="6461672" y="5964701"/>
            <a:ext cx="2044078" cy="267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400"/>
            </a:pPr>
            <a:r>
              <a:rPr lang="cs-CZ" sz="2400" dirty="0">
                <a:solidFill>
                  <a:schemeClr val="tx1"/>
                </a:solidFill>
              </a:rPr>
              <a:t>žurnalisté</a:t>
            </a:r>
            <a:endParaRPr sz="18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1b513c6b4_0_3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Operátor NOT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41b513c6b4_0_3"/>
          <p:cNvSpPr txBox="1"/>
          <p:nvPr/>
        </p:nvSpPr>
        <p:spPr>
          <a:xfrm>
            <a:off x="424350" y="1545025"/>
            <a:ext cx="80814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Logická negace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Vyloučí</a:t>
            </a: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</a:t>
            </a: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záznamy o dokumentech,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obsahují označené klíčové slovo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Záleží na pořadí klíčových slov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Výsledek průzkumu se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zužuje</a:t>
            </a:r>
            <a:endParaRPr sz="2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41b513c6b4_0_3"/>
          <p:cNvSpPr txBox="1"/>
          <p:nvPr/>
        </p:nvSpPr>
        <p:spPr>
          <a:xfrm>
            <a:off x="424350" y="4725144"/>
            <a:ext cx="4678399" cy="944136"/>
          </a:xfrm>
          <a:prstGeom prst="rect">
            <a:avLst/>
          </a:prstGeom>
          <a:noFill/>
          <a:ln w="28575" cap="flat" cmpd="sng">
            <a:solidFill>
              <a:srgbClr val="33CCCC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cs-CZ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cs-CZ" sz="2400" b="1" dirty="0">
                <a:solidFill>
                  <a:srgbClr val="0000DC"/>
                </a:solidFill>
              </a:rPr>
              <a:t>př. reklama NOT sociální sítě</a:t>
            </a:r>
            <a:endParaRPr sz="2400" b="1" dirty="0">
              <a:solidFill>
                <a:srgbClr val="0000D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243" name="Google Shape;243;g41b513c6b4_0_3" descr="no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74" y="4205812"/>
            <a:ext cx="3168352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41b513c6b4_0_3"/>
          <p:cNvSpPr txBox="1"/>
          <p:nvPr/>
        </p:nvSpPr>
        <p:spPr>
          <a:xfrm>
            <a:off x="4465050" y="5653006"/>
            <a:ext cx="2232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reklama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41b513c6b4_0_3"/>
          <p:cNvSpPr txBox="1"/>
          <p:nvPr/>
        </p:nvSpPr>
        <p:spPr>
          <a:xfrm>
            <a:off x="6697350" y="5649930"/>
            <a:ext cx="294738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700"/>
            </a:pPr>
            <a:r>
              <a:rPr lang="cs-CZ" sz="2400" dirty="0">
                <a:solidFill>
                  <a:schemeClr val="tx1"/>
                </a:solidFill>
              </a:rPr>
              <a:t>sociální sítě</a:t>
            </a:r>
            <a:endParaRPr sz="2400" i="0" u="none" strike="noStrike" cap="none" dirty="0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1e93fb437_0_39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61e93fb437_0_39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Příklady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63" name="Google Shape;363;g61e93fb437_0_39"/>
          <p:cNvSpPr txBox="1"/>
          <p:nvPr/>
        </p:nvSpPr>
        <p:spPr>
          <a:xfrm>
            <a:off x="379626" y="1766569"/>
            <a:ext cx="8145492" cy="368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Trump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Clinton AND </a:t>
            </a: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election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Složitý dotaz s využitím booleovských operátorů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3000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Trump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Clinton) AND "</a:t>
            </a: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presidential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election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AND </a:t>
            </a: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campaign</a:t>
            </a:r>
            <a:endParaRPr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1b513c6b4_0_9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ts val="4000"/>
            </a:pPr>
            <a:r>
              <a:rPr lang="cs-CZ" altLang="cs-CZ" sz="3200" b="1" dirty="0" err="1">
                <a:solidFill>
                  <a:srgbClr val="0000DC"/>
                </a:solidFill>
              </a:rPr>
              <a:t>Proximitní</a:t>
            </a:r>
            <a:r>
              <a:rPr lang="cs-CZ" altLang="cs-CZ" sz="3200" b="1" dirty="0">
                <a:solidFill>
                  <a:srgbClr val="0000DC"/>
                </a:solidFill>
              </a:rPr>
              <a:t> operátory (operátory blízkosti)</a:t>
            </a:r>
            <a:endParaRPr sz="3200" b="1" dirty="0">
              <a:solidFill>
                <a:srgbClr val="0000DC"/>
              </a:solidFill>
              <a:sym typeface="Calibri"/>
            </a:endParaRPr>
          </a:p>
        </p:txBody>
      </p:sp>
      <p:sp>
        <p:nvSpPr>
          <p:cNvPr id="252" name="Google Shape;252;g41b513c6b4_0_9"/>
          <p:cNvSpPr txBox="1"/>
          <p:nvPr/>
        </p:nvSpPr>
        <p:spPr>
          <a:xfrm>
            <a:off x="424350" y="1756500"/>
            <a:ext cx="8410161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400" b="1" dirty="0"/>
              <a:t>NEAR, ADJACENT (ADJ), FOLLOWED BY</a:t>
            </a:r>
          </a:p>
          <a:p>
            <a:pPr marL="342900" lvl="1" indent="-342900">
              <a:spcBef>
                <a:spcPts val="540"/>
              </a:spcBef>
              <a:buSzPts val="2400"/>
              <a:buFont typeface="Wingdings" panose="05000000000000000000" pitchFamily="2" charset="2"/>
              <a:buChar char="v"/>
            </a:pPr>
            <a:r>
              <a:rPr lang="cs-CZ" altLang="cs-CZ" sz="2400" dirty="0"/>
              <a:t>Vyhledávání vzájemně blízkých, přilehlých, sousedících pojmů</a:t>
            </a:r>
          </a:p>
          <a:p>
            <a:pPr marL="342900" lvl="1" indent="-342900">
              <a:spcBef>
                <a:spcPts val="540"/>
              </a:spcBef>
              <a:buSzPts val="2400"/>
              <a:buFont typeface="Wingdings" panose="05000000000000000000" pitchFamily="2" charset="2"/>
              <a:buChar char="v"/>
            </a:pPr>
            <a:r>
              <a:rPr lang="cs-CZ" altLang="cs-CZ" sz="2400" dirty="0"/>
              <a:t>Vyhledají se informace a dokumenty, které obsahují za sebou následující termíny, v zadaném pořadí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b="1" dirty="0">
              <a:latin typeface="Calibri" panose="020F0502020204030204" pitchFamily="34" charset="0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7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př.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700" b="1" i="1" dirty="0">
                <a:solidFill>
                  <a:schemeClr val="dk1"/>
                </a:solidFill>
              </a:rPr>
              <a:t>Masmédia N3 propagace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g60a5cf5ecd_0_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60a5cf5ecd_0_140"/>
          <p:cNvSpPr txBox="1"/>
          <p:nvPr/>
        </p:nvSpPr>
        <p:spPr>
          <a:xfrm>
            <a:off x="691651" y="2062165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r>
              <a:rPr kumimoji="0" lang="cs-CZ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Vyhledávání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1b513c6b4_0_9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Krácení termínů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truncation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41b513c6b4_0_9"/>
          <p:cNvSpPr txBox="1"/>
          <p:nvPr/>
        </p:nvSpPr>
        <p:spPr>
          <a:xfrm>
            <a:off x="424350" y="1660435"/>
            <a:ext cx="8410161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Hledaný termín je zkrácen na kořen slova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Systém dohledá všechny možné tvary podle tohoto </a:t>
            </a:r>
          </a:p>
          <a:p>
            <a:pPr marL="419100" marR="0" lvl="1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400" dirty="0"/>
              <a:t>    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kořenu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Přípony nebo koncovky jsou nahrazeny zástupným </a:t>
            </a:r>
          </a:p>
          <a:p>
            <a:pPr marL="419100" marR="0" lvl="1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400" dirty="0"/>
              <a:t>    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znakem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Výsledek vyhledávání se rozšiřuje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Pozn. vyhledávací nástroje mohou využívat různé </a:t>
            </a:r>
          </a:p>
          <a:p>
            <a:pPr marL="419100" marR="0" lvl="1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400" dirty="0"/>
              <a:t>    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symboly</a:t>
            </a:r>
          </a:p>
          <a:p>
            <a:pPr marL="419100" marR="0" lvl="1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7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př.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700" b="1" i="1" dirty="0" err="1">
                <a:solidFill>
                  <a:schemeClr val="dk1"/>
                </a:solidFill>
              </a:rPr>
              <a:t>žurnalis</a:t>
            </a:r>
            <a:r>
              <a:rPr lang="cs-CZ" sz="2700" b="1" i="1" dirty="0">
                <a:solidFill>
                  <a:schemeClr val="dk1"/>
                </a:solidFill>
              </a:rPr>
              <a:t>* - vyhledá žurnalistika, žurnalista, žurnalistický atd.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456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1b513c6b4_0_9"/>
          <p:cNvSpPr txBox="1"/>
          <p:nvPr/>
        </p:nvSpPr>
        <p:spPr>
          <a:xfrm>
            <a:off x="431818" y="508924"/>
            <a:ext cx="8531114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ts val="4000"/>
            </a:pPr>
            <a:r>
              <a:rPr lang="cs-CZ" altLang="cs-CZ" sz="3400" b="1" dirty="0">
                <a:solidFill>
                  <a:srgbClr val="0000DC"/>
                </a:solidFill>
              </a:rPr>
              <a:t>Zástupné znaky/maskování (</a:t>
            </a:r>
            <a:r>
              <a:rPr lang="cs-CZ" altLang="cs-CZ" sz="3400" b="1" dirty="0" err="1">
                <a:solidFill>
                  <a:srgbClr val="0000DC"/>
                </a:solidFill>
              </a:rPr>
              <a:t>wild</a:t>
            </a:r>
            <a:r>
              <a:rPr lang="cs-CZ" altLang="cs-CZ" sz="3400" b="1" dirty="0">
                <a:solidFill>
                  <a:srgbClr val="0000DC"/>
                </a:solidFill>
              </a:rPr>
              <a:t> </a:t>
            </a:r>
            <a:r>
              <a:rPr lang="cs-CZ" altLang="cs-CZ" sz="3400" b="1" dirty="0" err="1">
                <a:solidFill>
                  <a:srgbClr val="0000DC"/>
                </a:solidFill>
              </a:rPr>
              <a:t>cards</a:t>
            </a:r>
            <a:r>
              <a:rPr lang="cs-CZ" altLang="cs-CZ" sz="3400" b="1" dirty="0">
                <a:solidFill>
                  <a:srgbClr val="0000DC"/>
                </a:solidFill>
              </a:rPr>
              <a:t>)</a:t>
            </a:r>
            <a:endParaRPr sz="3400" b="1" dirty="0">
              <a:solidFill>
                <a:srgbClr val="0000DC"/>
              </a:solidFill>
              <a:sym typeface="Calibri"/>
            </a:endParaRPr>
          </a:p>
        </p:txBody>
      </p:sp>
      <p:sp>
        <p:nvSpPr>
          <p:cNvPr id="252" name="Google Shape;252;g41b513c6b4_0_9"/>
          <p:cNvSpPr txBox="1"/>
          <p:nvPr/>
        </p:nvSpPr>
        <p:spPr>
          <a:xfrm>
            <a:off x="363873" y="1358777"/>
            <a:ext cx="8667005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400" b="1" dirty="0"/>
              <a:t>Nahrazení určité části </a:t>
            </a:r>
            <a:r>
              <a:rPr lang="cs-CZ" altLang="cs-CZ" sz="2400" b="1" dirty="0" err="1"/>
              <a:t>vyhledávacícho</a:t>
            </a:r>
            <a:r>
              <a:rPr lang="cs-CZ" altLang="cs-CZ" sz="2400" b="1" dirty="0"/>
              <a:t> termínu</a:t>
            </a:r>
          </a:p>
          <a:p>
            <a:pPr marL="762000" lvl="1" indent="-342900">
              <a:spcBef>
                <a:spcPts val="540"/>
              </a:spcBef>
              <a:buSzPts val="2400"/>
              <a:buFont typeface="Wingdings" panose="05000000000000000000" pitchFamily="2" charset="2"/>
              <a:buChar char="v"/>
            </a:pPr>
            <a:r>
              <a:rPr lang="cs-CZ" sz="2400" dirty="0"/>
              <a:t>Systém dohledá všechny možné tvary podle tohoto kořenu </a:t>
            </a:r>
          </a:p>
          <a:p>
            <a:pPr marL="762000" lvl="1" indent="-342900">
              <a:spcBef>
                <a:spcPts val="540"/>
              </a:spcBef>
              <a:buSzPts val="2400"/>
              <a:buFont typeface="Wingdings" panose="05000000000000000000" pitchFamily="2" charset="2"/>
              <a:buChar char="v"/>
            </a:pPr>
            <a:r>
              <a:rPr lang="cs-CZ" sz="2400" dirty="0"/>
              <a:t> Přípony nebo koncovky jsou nahrazeny zástupným </a:t>
            </a:r>
          </a:p>
          <a:p>
            <a:pPr marL="419100" lvl="1">
              <a:spcBef>
                <a:spcPts val="540"/>
              </a:spcBef>
              <a:buSzPts val="2400"/>
            </a:pPr>
            <a:r>
              <a:rPr lang="cs-CZ" sz="2400" dirty="0"/>
              <a:t>     znakem</a:t>
            </a:r>
          </a:p>
          <a:p>
            <a:pPr marL="762000" lvl="1" indent="-342900">
              <a:spcBef>
                <a:spcPts val="540"/>
              </a:spcBef>
              <a:buSzPts val="2400"/>
              <a:buFont typeface="Wingdings" panose="05000000000000000000" pitchFamily="2" charset="2"/>
              <a:buChar char="v"/>
            </a:pPr>
            <a:r>
              <a:rPr lang="cs-CZ" sz="2400" dirty="0"/>
              <a:t> Výsledek vyhledávání se rozšiřuje </a:t>
            </a:r>
          </a:p>
          <a:p>
            <a:pPr marL="762000" lvl="1" indent="-342900">
              <a:spcBef>
                <a:spcPts val="540"/>
              </a:spcBef>
              <a:buSzPts val="2400"/>
              <a:buFont typeface="Wingdings" panose="05000000000000000000" pitchFamily="2" charset="2"/>
              <a:buChar char="v"/>
            </a:pPr>
            <a:r>
              <a:rPr lang="cs-CZ" sz="2400" dirty="0"/>
              <a:t> Pozn. vyhledávací nástroje mohou využívat různé symboly</a:t>
            </a:r>
          </a:p>
          <a:p>
            <a:pPr marL="419100" lvl="1">
              <a:spcBef>
                <a:spcPts val="540"/>
              </a:spcBef>
              <a:buSzPts val="2400"/>
            </a:pPr>
            <a:r>
              <a:rPr lang="cs-CZ" sz="2400" dirty="0"/>
              <a:t>    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sz="27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př.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altLang="cs-CZ" sz="2700" b="1" i="1" dirty="0" err="1"/>
              <a:t>col</a:t>
            </a:r>
            <a:r>
              <a:rPr lang="en-US" altLang="cs-CZ" sz="2700" b="1" i="1" dirty="0"/>
              <a:t>*</a:t>
            </a:r>
            <a:r>
              <a:rPr lang="cs-CZ" altLang="cs-CZ" sz="2700" b="1" i="1" dirty="0"/>
              <a:t>r, </a:t>
            </a:r>
            <a:r>
              <a:rPr lang="cs-CZ" altLang="cs-CZ" sz="2700" b="1" i="1" dirty="0" err="1"/>
              <a:t>colo#r</a:t>
            </a:r>
            <a:r>
              <a:rPr lang="cs-CZ" altLang="cs-CZ" sz="2700" b="1" i="1" dirty="0"/>
              <a:t> (</a:t>
            </a:r>
            <a:r>
              <a:rPr lang="cs-CZ" altLang="cs-CZ" sz="2700" b="1" i="1" dirty="0" err="1"/>
              <a:t>color</a:t>
            </a:r>
            <a:r>
              <a:rPr lang="cs-CZ" altLang="cs-CZ" sz="2700" b="1" i="1" dirty="0"/>
              <a:t>, </a:t>
            </a:r>
            <a:r>
              <a:rPr lang="cs-CZ" altLang="cs-CZ" sz="2700" b="1" i="1" dirty="0" err="1"/>
              <a:t>colour</a:t>
            </a:r>
            <a:r>
              <a:rPr lang="cs-CZ" altLang="cs-CZ" sz="2700" b="1" i="1" dirty="0"/>
              <a:t>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2700" b="1" i="1" dirty="0" err="1"/>
              <a:t>wom</a:t>
            </a:r>
            <a:r>
              <a:rPr lang="en-US" altLang="cs-CZ" sz="2700" b="1" i="1" dirty="0"/>
              <a:t>?</a:t>
            </a:r>
            <a:r>
              <a:rPr lang="cs-CZ" altLang="cs-CZ" sz="2700" b="1" i="1" dirty="0"/>
              <a:t>n (</a:t>
            </a:r>
            <a:r>
              <a:rPr lang="cs-CZ" altLang="cs-CZ" sz="2700" b="1" i="1" dirty="0" err="1"/>
              <a:t>woman</a:t>
            </a:r>
            <a:r>
              <a:rPr lang="cs-CZ" altLang="cs-CZ" sz="2700" b="1" i="1" dirty="0"/>
              <a:t>, </a:t>
            </a:r>
            <a:r>
              <a:rPr lang="cs-CZ" altLang="cs-CZ" sz="2700" b="1" i="1" dirty="0" err="1"/>
              <a:t>women</a:t>
            </a:r>
            <a:r>
              <a:rPr lang="cs-CZ" altLang="cs-CZ" sz="2700" b="1" i="1" dirty="0"/>
              <a:t>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2700" b="1" i="1" dirty="0" err="1"/>
              <a:t>ne?t</a:t>
            </a:r>
            <a:r>
              <a:rPr lang="cs-CZ" altLang="cs-CZ" sz="2700" b="1" i="1" dirty="0"/>
              <a:t> (</a:t>
            </a:r>
            <a:r>
              <a:rPr lang="cs-CZ" altLang="cs-CZ" sz="2700" b="1" i="1" dirty="0" err="1"/>
              <a:t>next</a:t>
            </a:r>
            <a:r>
              <a:rPr lang="cs-CZ" altLang="cs-CZ" sz="2700" b="1" i="1" dirty="0"/>
              <a:t>, </a:t>
            </a:r>
            <a:r>
              <a:rPr lang="cs-CZ" altLang="cs-CZ" sz="2700" b="1" i="1" dirty="0" err="1"/>
              <a:t>nest</a:t>
            </a:r>
            <a:r>
              <a:rPr lang="cs-CZ" altLang="cs-CZ" sz="2700" b="1" i="1" dirty="0"/>
              <a:t>, </a:t>
            </a:r>
            <a:r>
              <a:rPr lang="cs-CZ" altLang="cs-CZ" sz="2700" b="1" i="1" dirty="0" err="1"/>
              <a:t>neat</a:t>
            </a:r>
            <a:r>
              <a:rPr lang="cs-CZ" altLang="cs-CZ" sz="2700" b="1" i="1" dirty="0"/>
              <a:t>)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294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613ab93460_0_83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Vyhledávání prostřednictvím fráze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613ab93460_0_83"/>
          <p:cNvSpPr txBox="1"/>
          <p:nvPr/>
        </p:nvSpPr>
        <p:spPr>
          <a:xfrm>
            <a:off x="424350" y="2117325"/>
            <a:ext cx="83973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Bližší specifikace dotazu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Slovní spojení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Všechny slova se musí vyskytovat v přesném pořadí a uvedeném tvaru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Nejčastěji se využívají uvozovky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Výsledek vyhledávání se zužuje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Noto Sans Symbol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0" indent="-285750">
              <a:spcBef>
                <a:spcPts val="540"/>
              </a:spcBef>
              <a:buSzPts val="2400"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př. </a:t>
            </a:r>
            <a:r>
              <a:rPr lang="cs-CZ" sz="2400" b="1" i="1" dirty="0"/>
              <a:t>"mediální komunikace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g60a5cf5ecd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60a5cf5ecd_0_145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60a5cf5ecd_0_145"/>
          <p:cNvSpPr txBox="1"/>
          <p:nvPr/>
        </p:nvSpPr>
        <p:spPr>
          <a:xfrm>
            <a:off x="419125" y="8785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1.</a:t>
            </a:r>
            <a:r>
              <a:rPr lang="cs-CZ" altLang="cs-CZ" sz="32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Výzkumná otázka a klíčová slova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2. Další specifikace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Výběr zdrojů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Průzkumová strategie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 Vyhledávací postup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Technika vyhledávání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Vlastní vyhledávací proces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Hodnocení vyhledaných záznamů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Další operace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2604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613ab93460_0_83"/>
          <p:cNvSpPr txBox="1"/>
          <p:nvPr/>
        </p:nvSpPr>
        <p:spPr>
          <a:xfrm>
            <a:off x="699100" y="622127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ts val="4000"/>
            </a:pPr>
            <a:r>
              <a:rPr lang="cs-CZ" altLang="cs-CZ" sz="4000" b="1" dirty="0">
                <a:solidFill>
                  <a:srgbClr val="0000DC"/>
                </a:solidFill>
              </a:rPr>
              <a:t>5. Vyhledávací postup</a:t>
            </a:r>
            <a:endParaRPr sz="4000" b="1" dirty="0">
              <a:solidFill>
                <a:srgbClr val="0000DC"/>
              </a:solidFill>
              <a:sym typeface="Calibri"/>
            </a:endParaRPr>
          </a:p>
        </p:txBody>
      </p:sp>
      <p:sp>
        <p:nvSpPr>
          <p:cNvPr id="263" name="Google Shape;263;g613ab93460_0_83"/>
          <p:cNvSpPr txBox="1"/>
          <p:nvPr/>
        </p:nvSpPr>
        <p:spPr>
          <a:xfrm>
            <a:off x="649599" y="169592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altLang="cs-CZ" sz="2800" dirty="0">
                <a:latin typeface="Calibri" panose="020F0502020204030204" pitchFamily="34" charset="0"/>
              </a:rPr>
              <a:t>Stavění bloků (stavební kameny)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800" dirty="0">
                <a:latin typeface="Calibri" panose="020F0502020204030204" pitchFamily="34" charset="0"/>
              </a:rPr>
              <a:t> Postupné lámání (osekávání)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800" dirty="0">
                <a:latin typeface="Calibri" panose="020F0502020204030204" pitchFamily="34" charset="0"/>
              </a:rPr>
              <a:t> Citační řetězení (rostoucí perla)</a:t>
            </a: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2BF2C97-462B-4B97-93B8-A633740AF5FC}"/>
              </a:ext>
            </a:extLst>
          </p:cNvPr>
          <p:cNvSpPr txBox="1"/>
          <p:nvPr/>
        </p:nvSpPr>
        <p:spPr>
          <a:xfrm>
            <a:off x="6849423" y="3489580"/>
            <a:ext cx="406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kern="1200" dirty="0">
                <a:solidFill>
                  <a:srgbClr val="111111"/>
                </a:solidFill>
                <a:latin typeface="Arial" panose="020B0604020202020204" pitchFamily="34" charset="0"/>
              </a:rPr>
              <a:t>Zdroj: Steinerová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911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613ab93460_0_83"/>
          <p:cNvSpPr txBox="1"/>
          <p:nvPr/>
        </p:nvSpPr>
        <p:spPr>
          <a:xfrm>
            <a:off x="699100" y="622127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cs-CZ" altLang="cs-CZ" sz="4000" b="1" dirty="0">
                <a:solidFill>
                  <a:srgbClr val="0000DC"/>
                </a:solidFill>
              </a:rPr>
              <a:t> </a:t>
            </a:r>
            <a:r>
              <a:rPr lang="cs-CZ" altLang="cs-CZ" sz="3800" b="1" dirty="0">
                <a:solidFill>
                  <a:srgbClr val="0000DC"/>
                </a:solidFill>
              </a:rPr>
              <a:t>Stavění bloků (stavební kameny)</a:t>
            </a:r>
          </a:p>
        </p:txBody>
      </p:sp>
      <p:sp>
        <p:nvSpPr>
          <p:cNvPr id="263" name="Google Shape;263;g613ab93460_0_83"/>
          <p:cNvSpPr txBox="1"/>
          <p:nvPr/>
        </p:nvSpPr>
        <p:spPr>
          <a:xfrm>
            <a:off x="649599" y="1695920"/>
            <a:ext cx="8258731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4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Problém rozčleněn na dílčí problémy</a:t>
            </a:r>
          </a:p>
          <a:p>
            <a:pPr marL="342900" lvl="4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Z nich formulujeme více dotazů</a:t>
            </a:r>
          </a:p>
          <a:p>
            <a:pPr marL="342900" lvl="4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Jednotlivé výsledky pro jednotlivé bloky se nakonec spojí do konečné odpovědi pomocí operátoru AND</a:t>
            </a:r>
          </a:p>
          <a:p>
            <a:pPr marL="914400" lvl="1" indent="-433387">
              <a:lnSpc>
                <a:spcPct val="90000"/>
              </a:lnSpc>
              <a:spcBef>
                <a:spcPts val="555"/>
              </a:spcBef>
              <a:buSzPts val="2400"/>
              <a:buFont typeface="Arial"/>
              <a:buChar char="❖"/>
            </a:pPr>
            <a:endParaRPr sz="2400" dirty="0"/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2BF2C97-462B-4B97-93B8-A633740AF5FC}"/>
              </a:ext>
            </a:extLst>
          </p:cNvPr>
          <p:cNvSpPr txBox="1"/>
          <p:nvPr/>
        </p:nvSpPr>
        <p:spPr>
          <a:xfrm>
            <a:off x="5371396" y="5847180"/>
            <a:ext cx="406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altLang="cs-CZ" i="1" kern="1200" dirty="0">
                <a:solidFill>
                  <a:srgbClr val="111111"/>
                </a:solidFill>
                <a:latin typeface="Arial" panose="020B0604020202020204" pitchFamily="34" charset="0"/>
              </a:rPr>
              <a:t>Obr. zdroj: http://iva.k.utb.cz</a:t>
            </a:r>
            <a:endParaRPr lang="cs-CZ" altLang="cs-CZ" kern="12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9D4844FB-DBC0-4CE1-B17B-C5A5F2BC6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28" y="3612735"/>
            <a:ext cx="64484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207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613ab93460_0_83"/>
          <p:cNvSpPr txBox="1"/>
          <p:nvPr/>
        </p:nvSpPr>
        <p:spPr>
          <a:xfrm>
            <a:off x="103839" y="5754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lvl="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sz="3000" b="1" i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Př. </a:t>
            </a:r>
            <a:r>
              <a:rPr lang="cs-CZ" sz="30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Plagiátorství na vysokých školách</a:t>
            </a:r>
          </a:p>
        </p:txBody>
      </p:sp>
      <p:sp>
        <p:nvSpPr>
          <p:cNvPr id="263" name="Google Shape;263;g613ab93460_0_83"/>
          <p:cNvSpPr txBox="1"/>
          <p:nvPr/>
        </p:nvSpPr>
        <p:spPr>
          <a:xfrm>
            <a:off x="-137961" y="17771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sz="2800" i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Dílčí dotaz 1: (plagiátorství OR porušování autorských práv)</a:t>
            </a:r>
          </a:p>
          <a:p>
            <a:pPr marL="457200" lvl="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cs-CZ" sz="2800" i="1" kern="1200" dirty="0">
              <a:solidFill>
                <a:srgbClr val="111111"/>
              </a:solidFill>
              <a:latin typeface="Calibri" panose="020F0502020204030204" pitchFamily="34" charset="0"/>
            </a:endParaRPr>
          </a:p>
          <a:p>
            <a:pPr marL="457200" lvl="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sz="2800" i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Dílčí dotaz 2: ("vysokoškolský student" OR "posluchač VŠ" OR student)</a:t>
            </a:r>
          </a:p>
          <a:p>
            <a:pPr marL="457200" lvl="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cs-CZ" sz="2800" i="1" kern="1200" dirty="0">
              <a:solidFill>
                <a:srgbClr val="111111"/>
              </a:solidFill>
              <a:latin typeface="Calibri" panose="020F0502020204030204" pitchFamily="34" charset="0"/>
            </a:endParaRPr>
          </a:p>
          <a:p>
            <a:pPr marL="457200" lvl="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sz="2800" i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Spojení dílčích dotazů: (plagiátorství OR porušování autorských práv) AND ("vysokoškolský student" OR "posluchač VŠ" OR student)</a:t>
            </a: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848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613ab93460_0_83"/>
          <p:cNvSpPr txBox="1"/>
          <p:nvPr/>
        </p:nvSpPr>
        <p:spPr>
          <a:xfrm>
            <a:off x="699100" y="622127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cs-CZ" altLang="cs-CZ" sz="4000" b="1" dirty="0">
                <a:solidFill>
                  <a:srgbClr val="0000DC"/>
                </a:solidFill>
              </a:rPr>
              <a:t> </a:t>
            </a:r>
            <a:r>
              <a:rPr lang="cs-CZ" altLang="cs-CZ" sz="3800" b="1" dirty="0">
                <a:solidFill>
                  <a:srgbClr val="0000DC"/>
                </a:solidFill>
              </a:rPr>
              <a:t>Postupné lámání (osekávání)</a:t>
            </a:r>
          </a:p>
          <a:p>
            <a:pPr eaLnBrk="1" hangingPunct="1">
              <a:buClr>
                <a:srgbClr val="0000FF"/>
              </a:buClr>
            </a:pPr>
            <a:endParaRPr lang="cs-CZ" altLang="cs-CZ" sz="3800" b="1" dirty="0">
              <a:solidFill>
                <a:srgbClr val="0000DC"/>
              </a:solidFill>
            </a:endParaRPr>
          </a:p>
        </p:txBody>
      </p:sp>
      <p:sp>
        <p:nvSpPr>
          <p:cNvPr id="263" name="Google Shape;263;g613ab93460_0_83"/>
          <p:cNvSpPr txBox="1"/>
          <p:nvPr/>
        </p:nvSpPr>
        <p:spPr>
          <a:xfrm>
            <a:off x="699100" y="1712363"/>
            <a:ext cx="8228084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4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Z rozsáhlého průzkumu dokumentů postupně odstraňujeme jednotlivé prvky</a:t>
            </a:r>
          </a:p>
          <a:p>
            <a:pPr marL="342900" lvl="4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Dotaz se zužuje</a:t>
            </a:r>
          </a:p>
          <a:p>
            <a:pPr marL="342900" lvl="4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Využívají se např. užší termíny, logický součin, negace</a:t>
            </a:r>
          </a:p>
          <a:p>
            <a:pPr marL="914400" lvl="1" indent="-433387">
              <a:lnSpc>
                <a:spcPct val="90000"/>
              </a:lnSpc>
              <a:spcBef>
                <a:spcPts val="555"/>
              </a:spcBef>
              <a:buSzPts val="2400"/>
              <a:buFont typeface="Arial"/>
              <a:buChar char="❖"/>
            </a:pPr>
            <a:endParaRPr sz="2400" dirty="0"/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2BF2C97-462B-4B97-93B8-A633740AF5FC}"/>
              </a:ext>
            </a:extLst>
          </p:cNvPr>
          <p:cNvSpPr txBox="1"/>
          <p:nvPr/>
        </p:nvSpPr>
        <p:spPr>
          <a:xfrm>
            <a:off x="5517047" y="6078926"/>
            <a:ext cx="406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altLang="cs-CZ" i="1" kern="1200" dirty="0">
                <a:solidFill>
                  <a:srgbClr val="111111"/>
                </a:solidFill>
                <a:latin typeface="Arial" panose="020B0604020202020204" pitchFamily="34" charset="0"/>
              </a:rPr>
              <a:t>Obr. zdroj: http://iva.k.utb.cz</a:t>
            </a:r>
            <a:endParaRPr lang="cs-CZ" altLang="cs-CZ" kern="12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50C99747-3DA1-49C1-8BE1-9E10BCECE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06813"/>
            <a:ext cx="63341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096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613ab93460_0_83"/>
          <p:cNvSpPr txBox="1"/>
          <p:nvPr/>
        </p:nvSpPr>
        <p:spPr>
          <a:xfrm>
            <a:off x="282948" y="699524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altLang="cs-CZ" sz="3000" b="1" i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Př. Sociální média a jejich využití v prezidentských kampaních</a:t>
            </a:r>
          </a:p>
        </p:txBody>
      </p:sp>
      <p:sp>
        <p:nvSpPr>
          <p:cNvPr id="263" name="Google Shape;263;g613ab93460_0_83"/>
          <p:cNvSpPr txBox="1"/>
          <p:nvPr/>
        </p:nvSpPr>
        <p:spPr>
          <a:xfrm>
            <a:off x="182551" y="2031624"/>
            <a:ext cx="83973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altLang="cs-CZ" sz="2800" i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Po získání velkého množství výsledků se můžeme např.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cs-CZ" altLang="cs-CZ" sz="2800" i="1" kern="1200" dirty="0">
              <a:solidFill>
                <a:srgbClr val="111111"/>
              </a:solidFill>
              <a:latin typeface="Calibri" panose="020F0502020204030204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AutoNum type="arabicParenR"/>
              <a:defRPr/>
            </a:pPr>
            <a:r>
              <a:rPr lang="cs-CZ" altLang="cs-CZ" sz="2800" i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Zaměřit pouze na nějakou zemi, např. USA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  <a:defRPr/>
            </a:pPr>
            <a:endParaRPr lang="cs-CZ" altLang="cs-CZ" sz="2800" i="1" kern="1200" dirty="0">
              <a:solidFill>
                <a:srgbClr val="111111"/>
              </a:solidFill>
              <a:latin typeface="Calibri" panose="020F0502020204030204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AutoNum type="arabicParenR"/>
              <a:defRPr/>
            </a:pPr>
            <a:r>
              <a:rPr lang="cs-CZ" altLang="cs-CZ" sz="2800" i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Odstranit některé typy dokumentů, např. novinové zprávy</a:t>
            </a:r>
            <a:endParaRPr lang="cs-CZ" altLang="cs-CZ" sz="2400" b="1" i="1" kern="1200" dirty="0">
              <a:solidFill>
                <a:srgbClr val="111111"/>
              </a:solidFill>
              <a:latin typeface="Verdana" panose="020B060403050404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793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613ab93460_0_83"/>
          <p:cNvSpPr txBox="1"/>
          <p:nvPr/>
        </p:nvSpPr>
        <p:spPr>
          <a:xfrm>
            <a:off x="699100" y="622127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571500" indent="-571500" eaLnBrk="1" hangingPunct="1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cs-CZ" altLang="cs-CZ" sz="4000" b="1" dirty="0">
                <a:solidFill>
                  <a:srgbClr val="0000DC"/>
                </a:solidFill>
              </a:rPr>
              <a:t> </a:t>
            </a:r>
            <a:r>
              <a:rPr lang="cs-CZ" altLang="cs-CZ" sz="3800" b="1" dirty="0">
                <a:solidFill>
                  <a:srgbClr val="0000DC"/>
                </a:solidFill>
              </a:rPr>
              <a:t>Citační řetězení (rostoucí perla)</a:t>
            </a:r>
          </a:p>
          <a:p>
            <a:pPr eaLnBrk="1" hangingPunct="1">
              <a:buClr>
                <a:srgbClr val="0000FF"/>
              </a:buClr>
            </a:pPr>
            <a:endParaRPr lang="cs-CZ" altLang="cs-CZ" sz="3800" b="1" dirty="0">
              <a:solidFill>
                <a:srgbClr val="0000DC"/>
              </a:solidFill>
            </a:endParaRPr>
          </a:p>
        </p:txBody>
      </p:sp>
      <p:sp>
        <p:nvSpPr>
          <p:cNvPr id="263" name="Google Shape;263;g613ab93460_0_83"/>
          <p:cNvSpPr txBox="1"/>
          <p:nvPr/>
        </p:nvSpPr>
        <p:spPr>
          <a:xfrm>
            <a:off x="699100" y="1438199"/>
            <a:ext cx="7785024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cs-CZ" altLang="cs-CZ" sz="2400" dirty="0">
                <a:latin typeface="Calibri" panose="020F0502020204030204" pitchFamily="34" charset="0"/>
              </a:rPr>
              <a:t>Používá se při studiu dokumentů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cs-CZ" altLang="cs-CZ" sz="2400" dirty="0">
                <a:latin typeface="Calibri" panose="020F0502020204030204" pitchFamily="34" charset="0"/>
              </a:rPr>
              <a:t>Najde se jeden vysoce relevantní dokument, který obsahuje odkazy (citace) na další dokumenty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cs-CZ" altLang="cs-CZ" sz="2400" dirty="0">
                <a:latin typeface="Calibri" panose="020F0502020204030204" pitchFamily="34" charset="0"/>
              </a:rPr>
              <a:t>Na další vyhledávání použijeme termíny, které se vyskytují u tohoto relevantního dokumentu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cs-CZ" altLang="cs-CZ" sz="2400" dirty="0">
                <a:latin typeface="Calibri" panose="020F0502020204030204" pitchFamily="34" charset="0"/>
              </a:rPr>
              <a:t>Proces lze několikrát opakovat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2BF2C97-462B-4B97-93B8-A633740AF5FC}"/>
              </a:ext>
            </a:extLst>
          </p:cNvPr>
          <p:cNvSpPr txBox="1"/>
          <p:nvPr/>
        </p:nvSpPr>
        <p:spPr>
          <a:xfrm>
            <a:off x="5517047" y="6078926"/>
            <a:ext cx="406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altLang="cs-CZ" i="1" kern="1200" dirty="0">
                <a:solidFill>
                  <a:srgbClr val="111111"/>
                </a:solidFill>
                <a:latin typeface="Arial" panose="020B0604020202020204" pitchFamily="34" charset="0"/>
              </a:rPr>
              <a:t>Obr. zdroj: http://iva.k.utb.cz</a:t>
            </a:r>
            <a:endParaRPr lang="cs-CZ" altLang="cs-CZ" kern="12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856056B6-20A0-4C09-A1FC-BD71006C2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93" y="4138895"/>
            <a:ext cx="6315075" cy="179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86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g60a5cf5ecd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60a5cf5ecd_0_145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60a5cf5ecd_0_145"/>
          <p:cNvSpPr txBox="1"/>
          <p:nvPr/>
        </p:nvSpPr>
        <p:spPr>
          <a:xfrm>
            <a:off x="419125" y="8785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cs-CZ" altLang="cs-CZ" sz="32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 Výzkumná otázka a klíčová slova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Další specifikace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Výběr zdrojů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Průzkumová strategie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Vyhledávací postup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Technika vyhledávání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Vlastní vyhledávací proces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Hodnocení vyhledaných záznamů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Další operace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613ab93460_0_83"/>
          <p:cNvSpPr txBox="1"/>
          <p:nvPr/>
        </p:nvSpPr>
        <p:spPr>
          <a:xfrm>
            <a:off x="182551" y="5754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lvl="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altLang="cs-CZ" sz="3000" b="1" i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Př. Na dotaz regulace médií </a:t>
            </a:r>
            <a:r>
              <a:rPr lang="cs-CZ" altLang="cs-CZ" sz="3000" i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byl nalezen dokument:</a:t>
            </a:r>
          </a:p>
        </p:txBody>
      </p:sp>
      <p:sp>
        <p:nvSpPr>
          <p:cNvPr id="263" name="Google Shape;263;g613ab93460_0_83"/>
          <p:cNvSpPr txBox="1"/>
          <p:nvPr/>
        </p:nvSpPr>
        <p:spPr>
          <a:xfrm>
            <a:off x="95550" y="2020451"/>
            <a:ext cx="83973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sz="2000" dirty="0"/>
              <a:t>SCHWANHOLZ, Julia, </a:t>
            </a:r>
            <a:r>
              <a:rPr lang="cs-CZ" sz="2000" dirty="0" err="1"/>
              <a:t>Todd</a:t>
            </a:r>
            <a:r>
              <a:rPr lang="cs-CZ" sz="2000" dirty="0"/>
              <a:t> GRAHAM a Peter-</a:t>
            </a:r>
            <a:r>
              <a:rPr lang="cs-CZ" sz="2000" dirty="0" err="1"/>
              <a:t>Tobias</a:t>
            </a:r>
            <a:r>
              <a:rPr lang="cs-CZ" sz="2000" dirty="0"/>
              <a:t> STOLL, </a:t>
            </a:r>
            <a:r>
              <a:rPr lang="cs-CZ" sz="2000" dirty="0" err="1"/>
              <a:t>ed</a:t>
            </a:r>
            <a:r>
              <a:rPr lang="cs-CZ" sz="2000" dirty="0"/>
              <a:t>. </a:t>
            </a:r>
            <a:r>
              <a:rPr lang="cs-CZ" sz="2000" i="1" dirty="0" err="1"/>
              <a:t>Managing</a:t>
            </a:r>
            <a:r>
              <a:rPr lang="cs-CZ" sz="2000" i="1" dirty="0"/>
              <a:t> </a:t>
            </a:r>
            <a:r>
              <a:rPr lang="cs-CZ" sz="2000" i="1" dirty="0" err="1"/>
              <a:t>democracy</a:t>
            </a:r>
            <a:r>
              <a:rPr lang="cs-CZ" sz="2000" i="1" dirty="0"/>
              <a:t> in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digital</a:t>
            </a:r>
            <a:r>
              <a:rPr lang="cs-CZ" sz="2000" i="1" dirty="0"/>
              <a:t> </a:t>
            </a:r>
            <a:r>
              <a:rPr lang="cs-CZ" sz="2000" i="1" dirty="0" err="1"/>
              <a:t>age</a:t>
            </a:r>
            <a:r>
              <a:rPr lang="cs-CZ" sz="2000" i="1" dirty="0"/>
              <a:t>: Internet </a:t>
            </a:r>
            <a:r>
              <a:rPr lang="cs-CZ" sz="2000" i="1" dirty="0" err="1"/>
              <a:t>regulation</a:t>
            </a:r>
            <a:r>
              <a:rPr lang="cs-CZ" sz="2000" i="1" dirty="0"/>
              <a:t>, </a:t>
            </a:r>
            <a:r>
              <a:rPr lang="cs-CZ" sz="2000" i="1" dirty="0" err="1"/>
              <a:t>social</a:t>
            </a:r>
            <a:r>
              <a:rPr lang="cs-CZ" sz="2000" i="1" dirty="0"/>
              <a:t> media use, and online </a:t>
            </a:r>
            <a:r>
              <a:rPr lang="cs-CZ" sz="2000" i="1" dirty="0" err="1"/>
              <a:t>civic</a:t>
            </a:r>
            <a:r>
              <a:rPr lang="cs-CZ" sz="2000" i="1" dirty="0"/>
              <a:t> </a:t>
            </a:r>
            <a:r>
              <a:rPr lang="cs-CZ" sz="2000" i="1" dirty="0" err="1"/>
              <a:t>engagement</a:t>
            </a:r>
            <a:r>
              <a:rPr lang="cs-CZ" sz="2000" dirty="0"/>
              <a:t>. </a:t>
            </a:r>
            <a:r>
              <a:rPr lang="cs-CZ" sz="2000" dirty="0" err="1"/>
              <a:t>Cham</a:t>
            </a:r>
            <a:r>
              <a:rPr lang="cs-CZ" sz="2000" dirty="0"/>
              <a:t>: </a:t>
            </a:r>
            <a:r>
              <a:rPr lang="cs-CZ" sz="2000" dirty="0" err="1"/>
              <a:t>Springer</a:t>
            </a:r>
            <a:r>
              <a:rPr lang="cs-CZ" sz="2000" dirty="0"/>
              <a:t>, 2018. ISBN 978-3-319-61707-7.</a:t>
            </a:r>
          </a:p>
          <a:p>
            <a:pPr marL="457200" lvl="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cs-CZ" altLang="cs-CZ" sz="2400" b="1" i="1" kern="1200" dirty="0">
              <a:solidFill>
                <a:srgbClr val="111111"/>
              </a:solidFill>
              <a:latin typeface="Calibri" panose="020F0502020204030204" pitchFamily="34" charset="0"/>
            </a:endParaRPr>
          </a:p>
          <a:p>
            <a:pPr marL="457200" lvl="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altLang="cs-CZ" sz="2400" i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Pro další vyhledávání můžeme:</a:t>
            </a:r>
          </a:p>
          <a:p>
            <a:pPr marL="457200" lvl="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cs-CZ" altLang="cs-CZ" sz="2400" i="1" kern="1200" dirty="0">
              <a:solidFill>
                <a:srgbClr val="111111"/>
              </a:solidFill>
              <a:latin typeface="Calibri" panose="020F0502020204030204" pitchFamily="34" charset="0"/>
            </a:endParaRPr>
          </a:p>
          <a:p>
            <a:pPr marL="457200" lvl="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altLang="cs-CZ" sz="2400" i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1) Sledovat odkazy z použité literatury</a:t>
            </a:r>
          </a:p>
          <a:p>
            <a:pPr marL="457200" lvl="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cs-CZ" altLang="cs-CZ" sz="2400" i="1" kern="1200" dirty="0">
              <a:solidFill>
                <a:srgbClr val="111111"/>
              </a:solidFill>
              <a:latin typeface="Calibri" panose="020F0502020204030204" pitchFamily="34" charset="0"/>
            </a:endParaRPr>
          </a:p>
          <a:p>
            <a:pPr marL="457200" lvl="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altLang="cs-CZ" sz="2400" i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2) Zvolit si některého z odborníků na tuto problematiku a sledovat jeho dílo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655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g60a5cf5ecd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60a5cf5ecd_0_145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60a5cf5ecd_0_145"/>
          <p:cNvSpPr txBox="1"/>
          <p:nvPr/>
        </p:nvSpPr>
        <p:spPr>
          <a:xfrm>
            <a:off x="419125" y="8785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1.</a:t>
            </a:r>
            <a:r>
              <a:rPr lang="cs-CZ" altLang="cs-CZ" sz="32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Výzkumná otázka a klíčová slova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2. Další specifikace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Výběr zdrojů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Průzkumová strategie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Vyhledávací postup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 Technika vyhledávání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Vlastní vyhledávací proces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Hodnocení vyhledaných záznamů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Další operace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480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41b513c6b4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41b513c6b4_0_15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</a:rPr>
              <a:t>6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. Technika vyhledávání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41b513c6b4_0_15"/>
          <p:cNvSpPr txBox="1"/>
          <p:nvPr/>
        </p:nvSpPr>
        <p:spPr>
          <a:xfrm>
            <a:off x="424350" y="21173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Prohlížení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browsing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Vyhledávání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jednoduché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pokročilé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g60a5cf5ecd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60a5cf5ecd_0_145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60a5cf5ecd_0_145"/>
          <p:cNvSpPr txBox="1"/>
          <p:nvPr/>
        </p:nvSpPr>
        <p:spPr>
          <a:xfrm>
            <a:off x="419125" y="8785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1.</a:t>
            </a:r>
            <a:r>
              <a:rPr lang="cs-CZ" altLang="cs-CZ" sz="32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Výzkumná otázka a klíčová slova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2. Další specifikace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Výběr zdrojů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Průzkumová strategie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Vyhledávací postup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Technika vyhledávání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 Vlastní vyhledávací proces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Hodnocení vyhledaných záznamů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Další operace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580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1b513c6b4_0_29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</a:rPr>
              <a:t>7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. Vlastní vyhledávací proces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41b513c6b4_0_29"/>
          <p:cNvSpPr txBox="1"/>
          <p:nvPr/>
        </p:nvSpPr>
        <p:spPr>
          <a:xfrm>
            <a:off x="424350" y="2117325"/>
            <a:ext cx="8456551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Málokdy získáte relevantní záznamy po prvním vyhledávání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Vždy je třeba rešeršní dotaz ladit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Každý zdroj má vlastní pravidla vyhledávání a je třeba tomu uzpůsobit vyhledávací dotaz</a:t>
            </a: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1b513c6b4_0_35"/>
          <p:cNvSpPr txBox="1"/>
          <p:nvPr/>
        </p:nvSpPr>
        <p:spPr>
          <a:xfrm>
            <a:off x="424350" y="640900"/>
            <a:ext cx="8565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Máte-li málo výsledků vyhledávání: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41b513c6b4_0_35"/>
          <p:cNvSpPr txBox="1"/>
          <p:nvPr/>
        </p:nvSpPr>
        <p:spPr>
          <a:xfrm>
            <a:off x="424350" y="2117325"/>
            <a:ext cx="8367958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Rozšiřte dotaz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přidejte další klíčová slova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Zrušte omezení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např. typ dokumentu, dílčí databáze, jenom slova v názvu apod.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1b513c6b4_0_41"/>
          <p:cNvSpPr txBox="1"/>
          <p:nvPr/>
        </p:nvSpPr>
        <p:spPr>
          <a:xfrm>
            <a:off x="267286" y="640900"/>
            <a:ext cx="867976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38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Máte-li mnoho výsledků vyhledávání:</a:t>
            </a:r>
            <a:endParaRPr sz="3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41b513c6b4_0_41"/>
          <p:cNvSpPr txBox="1"/>
          <p:nvPr/>
        </p:nvSpPr>
        <p:spPr>
          <a:xfrm>
            <a:off x="414475" y="1554875"/>
            <a:ext cx="8532578" cy="388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Zužte dotaz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konkretizujte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lépe definujte klíčová slova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zaměřte se pouze na nějakou oblast apod.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Přidejte omezení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např. jenom slova v názvu, konkrétní země, typ dokumentu apod.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g60a5cf5ecd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60a5cf5ecd_0_145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60a5cf5ecd_0_145"/>
          <p:cNvSpPr txBox="1"/>
          <p:nvPr/>
        </p:nvSpPr>
        <p:spPr>
          <a:xfrm>
            <a:off x="419125" y="8785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1.</a:t>
            </a:r>
            <a:r>
              <a:rPr lang="cs-CZ" altLang="cs-CZ" sz="32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Výzkumná otázka a klíčová slova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2. Další specifikace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Výběr zdrojů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Průzkumová strategie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Vyhledávací postup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Technika vyhledávání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Vlastní vyhledávací proces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 Hodnocení vyhledaných záznamů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Další operace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8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09c77370a_1_134"/>
          <p:cNvSpPr txBox="1"/>
          <p:nvPr/>
        </p:nvSpPr>
        <p:spPr>
          <a:xfrm>
            <a:off x="282925" y="571825"/>
            <a:ext cx="866412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</a:rPr>
              <a:t>8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-CZ" sz="38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Hodnocení vyhledaných záznamů:</a:t>
            </a:r>
            <a:endParaRPr sz="3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609c77370a_1_134"/>
          <p:cNvSpPr txBox="1"/>
          <p:nvPr/>
        </p:nvSpPr>
        <p:spPr>
          <a:xfrm>
            <a:off x="263100" y="1599263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relevance </a:t>
            </a:r>
            <a:endParaRPr lang="cs-CZ" sz="3000" b="1" dirty="0"/>
          </a:p>
          <a:p>
            <a:pPr marL="457200" lvl="5" indent="-457200">
              <a:buSzPts val="3000"/>
              <a:buFont typeface="Wingdings" panose="05000000000000000000" pitchFamily="2" charset="2"/>
              <a:buChar char="v"/>
            </a:pPr>
            <a:r>
              <a:rPr lang="cs-CZ" sz="3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nakolik odpovídá seznam vyhledaných záznamů našemu vyhledávacímu dotazu</a:t>
            </a:r>
          </a:p>
          <a:p>
            <a:pPr marL="457200" lvl="2" indent="-457200">
              <a:buSzPts val="3000"/>
              <a:buFont typeface="Wingdings" panose="05000000000000000000" pitchFamily="2" charset="2"/>
              <a:buChar char="v"/>
            </a:pPr>
            <a:r>
              <a:rPr lang="cs-CZ" sz="3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databázích jsou dokumenty většinou primárně řazeny dle relevance)</a:t>
            </a:r>
            <a:endParaRPr sz="30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důvěryhodnost zdroje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jména autorů, instituce, kontakty na správce…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pravidelná aktualizace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odbornost</a:t>
            </a: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g60a5cf5ecd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60a5cf5ecd_0_145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60a5cf5ecd_0_145"/>
          <p:cNvSpPr txBox="1"/>
          <p:nvPr/>
        </p:nvSpPr>
        <p:spPr>
          <a:xfrm>
            <a:off x="419125" y="8785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1.</a:t>
            </a:r>
            <a:r>
              <a:rPr lang="cs-CZ" altLang="cs-CZ" sz="32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Výzkumná otázka a klíčová slova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2. Další specifikace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Výběr zdrojů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Průzkumová strategie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Vyhledávací postup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Technika vyhledávání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Vlastní vyhledávací proces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kern="1200" dirty="0">
                <a:solidFill>
                  <a:srgbClr val="111111"/>
                </a:solidFill>
                <a:latin typeface="Calibri" panose="020F0502020204030204" pitchFamily="34" charset="0"/>
              </a:rPr>
              <a:t> Hodnocení vyhledaných záznamů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cs-CZ" altLang="cs-CZ" sz="3200" b="1" kern="1200" dirty="0">
                <a:solidFill>
                  <a:srgbClr val="111111"/>
                </a:solidFill>
                <a:latin typeface="Calibri" panose="020F0502020204030204" pitchFamily="34" charset="0"/>
              </a:rPr>
              <a:t> Další operace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456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0a5cf5ecd_0_152"/>
          <p:cNvSpPr txBox="1">
            <a:spLocks noGrp="1"/>
          </p:cNvSpPr>
          <p:nvPr>
            <p:ph type="title"/>
          </p:nvPr>
        </p:nvSpPr>
        <p:spPr>
          <a:xfrm>
            <a:off x="587375" y="6113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3600"/>
              <a:buFont typeface="Arial"/>
              <a:buAutoNum type="arabicPeriod"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Výzkumná otázka</a:t>
            </a:r>
            <a:endParaRPr sz="3600" dirty="0"/>
          </a:p>
        </p:txBody>
      </p:sp>
      <p:sp>
        <p:nvSpPr>
          <p:cNvPr id="441" name="Google Shape;441;g60a5cf5ecd_0_152"/>
          <p:cNvSpPr txBox="1"/>
          <p:nvPr/>
        </p:nvSpPr>
        <p:spPr>
          <a:xfrm>
            <a:off x="360150" y="2273316"/>
            <a:ext cx="8113925" cy="387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60a5cf5ecd_0_152"/>
          <p:cNvSpPr txBox="1"/>
          <p:nvPr/>
        </p:nvSpPr>
        <p:spPr>
          <a:xfrm>
            <a:off x="587375" y="2681408"/>
            <a:ext cx="7585954" cy="434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arenR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Zformulujte výzkumnou otázku (téma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tabLst/>
              <a:defRPr/>
            </a:pPr>
            <a:r>
              <a:rPr lang="cs-CZ" sz="3000" dirty="0"/>
              <a:t>  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nebo problém)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57250" marR="0" lvl="1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zjistěte si dost informací o daném tématu (e-knihy, rada kolegů atd.)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43" name="Google Shape;443;g60a5cf5ecd_0_152" descr="žárovk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09c77370a_1_150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609c77370a_1_150"/>
          <p:cNvSpPr txBox="1"/>
          <p:nvPr/>
        </p:nvSpPr>
        <p:spPr>
          <a:xfrm>
            <a:off x="509169" y="684867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</a:rPr>
              <a:t>9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. Další operace: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609c77370a_1_150"/>
          <p:cNvSpPr txBox="1"/>
          <p:nvPr/>
        </p:nvSpPr>
        <p:spPr>
          <a:xfrm>
            <a:off x="414475" y="1554875"/>
            <a:ext cx="8588848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tisk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uložení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export do citačního </a:t>
            </a:r>
            <a:r>
              <a:rPr lang="cs-CZ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manageru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(např. </a:t>
            </a:r>
            <a:r>
              <a:rPr lang="cs-CZ" sz="3000" b="0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EndNote</a:t>
            </a:r>
            <a:r>
              <a:rPr lang="cs-CZ" sz="30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Web,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000" b="0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Zotero</a:t>
            </a:r>
            <a:r>
              <a:rPr lang="cs-CZ" sz="30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,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0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Citace.com, </a:t>
            </a:r>
            <a:r>
              <a:rPr lang="cs-CZ" sz="3000" u="sng" dirty="0" err="1">
                <a:solidFill>
                  <a:srgbClr val="0000FF"/>
                </a:solidFill>
                <a:hlinkClick r:id="rId6"/>
              </a:rPr>
              <a:t>Mendeley</a:t>
            </a:r>
            <a:r>
              <a:rPr lang="cs-CZ" sz="30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g613ab93460_0_1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613ab93460_0_104"/>
          <p:cNvSpPr txBox="1"/>
          <p:nvPr/>
        </p:nvSpPr>
        <p:spPr>
          <a:xfrm>
            <a:off x="836400" y="2508144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Praktické vyhledávání  v databázích</a:t>
            </a:r>
            <a:endParaRPr sz="531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4BD69-9E1D-4B9E-991F-8428A3C4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00FF"/>
                </a:solidFill>
                <a:latin typeface="Arial"/>
                <a:cs typeface="Arial"/>
              </a:rPr>
              <a:t>Mediální databáze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ABF860-5ACB-430A-900B-17C6B4840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>
              <a:lnSpc>
                <a:spcPct val="80000"/>
              </a:lnSpc>
              <a:spcBef>
                <a:spcPts val="561"/>
              </a:spcBef>
              <a:buSzPts val="2805"/>
              <a:buChar char="❑"/>
            </a:pPr>
            <a:r>
              <a:rPr lang="en-US" dirty="0"/>
              <a:t> </a:t>
            </a:r>
            <a:r>
              <a:rPr lang="cs-CZ" b="1" u="sng" dirty="0" err="1">
                <a:solidFill>
                  <a:srgbClr val="0000FF"/>
                </a:solidFill>
                <a:hlinkClick r:id="rId2"/>
              </a:rPr>
              <a:t>Anopress</a:t>
            </a:r>
            <a:r>
              <a:rPr lang="cs-CZ" b="1" u="sng" dirty="0">
                <a:solidFill>
                  <a:srgbClr val="0000FF"/>
                </a:solidFill>
                <a:hlinkClick r:id="rId2"/>
              </a:rPr>
              <a:t> Monitoring Online</a:t>
            </a:r>
            <a:endParaRPr lang="cs-CZ" b="1" u="sng" dirty="0">
              <a:solidFill>
                <a:srgbClr val="0000FF"/>
              </a:solidFill>
            </a:endParaRPr>
          </a:p>
          <a:p>
            <a:pPr marL="0" lvl="0" indent="0">
              <a:lnSpc>
                <a:spcPct val="80000"/>
              </a:lnSpc>
              <a:spcBef>
                <a:spcPts val="561"/>
              </a:spcBef>
              <a:buSzPts val="2805"/>
              <a:buNone/>
            </a:pPr>
            <a:endParaRPr lang="cs-CZ" b="1" u="sng" dirty="0">
              <a:solidFill>
                <a:srgbClr val="0000FF"/>
              </a:solidFill>
            </a:endParaRPr>
          </a:p>
          <a:p>
            <a:pPr marL="342900" lvl="0">
              <a:lnSpc>
                <a:spcPct val="80000"/>
              </a:lnSpc>
              <a:spcBef>
                <a:spcPts val="561"/>
              </a:spcBef>
              <a:buSzPts val="2805"/>
              <a:buChar char="❑"/>
            </a:pPr>
            <a:r>
              <a:rPr lang="cs-CZ" b="1" u="sng" dirty="0">
                <a:solidFill>
                  <a:srgbClr val="0000FF"/>
                </a:solidFill>
              </a:rPr>
              <a:t> </a:t>
            </a:r>
            <a:r>
              <a:rPr lang="cs-CZ" b="1" u="sng" dirty="0">
                <a:solidFill>
                  <a:srgbClr val="0000FF"/>
                </a:solidFill>
                <a:hlinkClick r:id="rId3"/>
              </a:rPr>
              <a:t>Newton Media</a:t>
            </a:r>
            <a:endParaRPr lang="en-US" b="1" dirty="0"/>
          </a:p>
          <a:p>
            <a:pPr marL="0" lvl="0" indent="0">
              <a:lnSpc>
                <a:spcPct val="80000"/>
              </a:lnSpc>
              <a:spcBef>
                <a:spcPts val="561"/>
              </a:spcBef>
              <a:buSzPts val="2805"/>
              <a:buNone/>
            </a:pPr>
            <a:endParaRPr lang="en-US" b="1" dirty="0"/>
          </a:p>
          <a:p>
            <a:pPr lvl="0" indent="-457200">
              <a:lnSpc>
                <a:spcPct val="80000"/>
              </a:lnSpc>
              <a:spcBef>
                <a:spcPts val="561"/>
              </a:spcBef>
              <a:buSzPts val="2805"/>
              <a:buChar char="❑"/>
            </a:pPr>
            <a:r>
              <a:rPr lang="cs-CZ" b="1" u="sng" dirty="0" err="1">
                <a:solidFill>
                  <a:srgbClr val="0000FF"/>
                </a:solidFill>
                <a:hlinkClick r:id="rId4"/>
              </a:rPr>
              <a:t>Press</a:t>
            </a:r>
            <a:r>
              <a:rPr lang="cs-CZ" b="1" u="sng" dirty="0">
                <a:solidFill>
                  <a:srgbClr val="0000FF"/>
                </a:solidFill>
                <a:hlinkClick r:id="rId4"/>
              </a:rPr>
              <a:t> </a:t>
            </a:r>
            <a:r>
              <a:rPr lang="cs-CZ" b="1" u="sng" dirty="0" err="1">
                <a:solidFill>
                  <a:srgbClr val="0000FF"/>
                </a:solidFill>
                <a:hlinkClick r:id="rId4"/>
              </a:rPr>
              <a:t>Reader</a:t>
            </a:r>
            <a:endParaRPr lang="en-US" b="1" dirty="0"/>
          </a:p>
          <a:p>
            <a:pPr marL="0" lvl="0" indent="0">
              <a:lnSpc>
                <a:spcPct val="80000"/>
              </a:lnSpc>
              <a:spcBef>
                <a:spcPts val="561"/>
              </a:spcBef>
              <a:buSzPts val="2805"/>
              <a:buNone/>
            </a:pPr>
            <a:endParaRPr lang="en-US" b="1" dirty="0"/>
          </a:p>
          <a:p>
            <a:pPr lvl="0" indent="-457200">
              <a:lnSpc>
                <a:spcPct val="80000"/>
              </a:lnSpc>
              <a:spcBef>
                <a:spcPts val="528"/>
              </a:spcBef>
              <a:buSzPts val="2640"/>
              <a:buChar char="❑"/>
            </a:pPr>
            <a:r>
              <a:rPr lang="en-US" b="1" u="sng" dirty="0">
                <a:solidFill>
                  <a:srgbClr val="0000FF"/>
                </a:solidFill>
                <a:hlinkClick r:id="rId5"/>
              </a:rPr>
              <a:t>ProQuest Central</a:t>
            </a:r>
            <a:endParaRPr lang="cs-CZ" b="1" u="sng" dirty="0">
              <a:solidFill>
                <a:srgbClr val="0000FF"/>
              </a:solidFill>
            </a:endParaRPr>
          </a:p>
          <a:p>
            <a:pPr marL="0" lvl="0" indent="0">
              <a:lnSpc>
                <a:spcPct val="80000"/>
              </a:lnSpc>
              <a:spcBef>
                <a:spcPts val="528"/>
              </a:spcBef>
              <a:buSzPts val="2640"/>
              <a:buNone/>
            </a:pPr>
            <a:endParaRPr lang="cs-CZ" b="1" u="sng" dirty="0">
              <a:solidFill>
                <a:srgbClr val="0000FF"/>
              </a:solidFill>
            </a:endParaRPr>
          </a:p>
          <a:p>
            <a:pPr lvl="0" indent="-457200">
              <a:lnSpc>
                <a:spcPct val="80000"/>
              </a:lnSpc>
              <a:spcBef>
                <a:spcPts val="528"/>
              </a:spcBef>
              <a:buSzPts val="2640"/>
              <a:buChar char="❑"/>
            </a:pPr>
            <a:r>
              <a:rPr lang="cs-CZ" dirty="0">
                <a:solidFill>
                  <a:schemeClr val="tx1"/>
                </a:solidFill>
              </a:rPr>
              <a:t>ČTK - databáze je dostupná pouze v rámci FSS (PC54 a knihovna)</a:t>
            </a:r>
          </a:p>
        </p:txBody>
      </p:sp>
    </p:spTree>
    <p:extLst>
      <p:ext uri="{BB962C8B-B14F-4D97-AF65-F5344CB8AC3E}">
        <p14:creationId xmlns:p14="http://schemas.microsoft.com/office/powerpoint/2010/main" val="4194745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4BD69-9E1D-4B9E-991F-8428A3C4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62720"/>
            <a:ext cx="7886700" cy="1325563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lang="cs-CZ" altLang="cs-CZ" sz="4000" b="1" dirty="0" err="1">
                <a:solidFill>
                  <a:srgbClr val="0000FF"/>
                </a:solidFill>
                <a:latin typeface="Arial"/>
                <a:cs typeface="Arial"/>
              </a:rPr>
              <a:t>Anopress</a:t>
            </a:r>
            <a:r>
              <a:rPr lang="cs-CZ" altLang="cs-CZ" sz="4000" b="1" dirty="0">
                <a:solidFill>
                  <a:srgbClr val="0000FF"/>
                </a:solidFill>
                <a:latin typeface="Arial"/>
                <a:cs typeface="Arial"/>
              </a:rPr>
              <a:t> Monitoring Online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ABF860-5ACB-430A-900B-17C6B484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62843"/>
            <a:ext cx="7886700" cy="5219159"/>
          </a:xfrm>
        </p:spPr>
        <p:txBody>
          <a:bodyPr>
            <a:normAutofit lnSpcReduction="10000"/>
          </a:bodyPr>
          <a:lstStyle/>
          <a:p>
            <a:pPr marL="442913" lvl="0" indent="-44291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Informace z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českých médií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442913" lvl="0" indent="-44291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Retrospektiva do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1996 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(dle typu dokumentu)</a:t>
            </a:r>
          </a:p>
          <a:p>
            <a:pPr marL="442913" lvl="0" indent="-44291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Obsahuje:</a:t>
            </a:r>
          </a:p>
          <a:p>
            <a:pPr marL="1128713" lvl="1" indent="-4191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2913" algn="l"/>
              </a:tabLst>
            </a:pPr>
            <a:r>
              <a:rPr 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noviny</a:t>
            </a:r>
            <a:r>
              <a:rPr 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28713" lvl="1" indent="-4191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2913" algn="l"/>
              </a:tabLst>
            </a:pPr>
            <a:r>
              <a:rPr 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časopisy</a:t>
            </a:r>
            <a:r>
              <a:rPr 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28713" lvl="1" indent="-4191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2913" algn="l"/>
              </a:tabLst>
            </a:pPr>
            <a:r>
              <a:rPr 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přepisy rozhlasového</a:t>
            </a:r>
            <a:r>
              <a:rPr 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 vysílání</a:t>
            </a:r>
            <a:r>
              <a:rPr 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28713" lvl="1" indent="-4191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2913" algn="l"/>
              </a:tabLst>
            </a:pPr>
            <a:r>
              <a:rPr 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Zprávy z internetu </a:t>
            </a:r>
            <a:r>
              <a:rPr 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sociálních médií</a:t>
            </a:r>
          </a:p>
          <a:p>
            <a:pPr marL="709613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>
                <a:tab pos="442913" algn="l"/>
              </a:tabLst>
            </a:pPr>
            <a:endParaRPr lang="cs-CZ" sz="18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lvl="0" indent="-44291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Databáze umožňuje:</a:t>
            </a:r>
          </a:p>
          <a:p>
            <a:pPr marL="1128713" lvl="1" indent="-4191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2913" algn="l"/>
              </a:tabLst>
            </a:pPr>
            <a:r>
              <a:rPr 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ukládání </a:t>
            </a:r>
            <a:r>
              <a:rPr lang="cs-CZ" sz="22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</a:t>
            </a:r>
            <a:r>
              <a:rPr 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dokumentů do schránek</a:t>
            </a:r>
          </a:p>
          <a:p>
            <a:pPr marL="1128713" lvl="1" indent="-4191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2913" algn="l"/>
              </a:tabLst>
            </a:pPr>
            <a:r>
              <a:rPr 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 vybraných článků z databáze, zasílání e-mailem</a:t>
            </a:r>
          </a:p>
          <a:p>
            <a:pPr marL="442913" lvl="0" indent="-44291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Měsíční limit pro MU</a:t>
            </a:r>
          </a:p>
          <a:p>
            <a:pPr marL="0" lvl="0" indent="0">
              <a:lnSpc>
                <a:spcPct val="80000"/>
              </a:lnSpc>
              <a:spcBef>
                <a:spcPts val="561"/>
              </a:spcBef>
              <a:buSzPts val="2805"/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190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3ab93460_0_109"/>
          <p:cNvSpPr txBox="1">
            <a:spLocks noGrp="1"/>
          </p:cNvSpPr>
          <p:nvPr>
            <p:ph type="title"/>
          </p:nvPr>
        </p:nvSpPr>
        <p:spPr>
          <a:xfrm>
            <a:off x="424350" y="323558"/>
            <a:ext cx="8081400" cy="68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sz="3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613ab93460_0_109"/>
          <p:cNvSpPr txBox="1"/>
          <p:nvPr/>
        </p:nvSpPr>
        <p:spPr>
          <a:xfrm>
            <a:off x="253217" y="1640114"/>
            <a:ext cx="8651631" cy="489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</a:rPr>
              <a:t>V databázi ANOPRESS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si dohledejte článek s názvem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</a:rPr>
              <a:t>Bez hmyzu bychom vymřeli (období: za poslední 4 měsíce).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Zjistěte, kdy článek vyšel, v jakém zdroji, kdo je autorem, na které straně a v jaké rubrice byl otištěn. Přímo v článku zjistěte, na co lidé zkoušeli využívat čich včel a v jaké instituci působil profesor Žďárek.</a:t>
            </a:r>
          </a:p>
          <a:p>
            <a:pPr marL="178118" lvl="0">
              <a:lnSpc>
                <a:spcPct val="80000"/>
              </a:lnSpc>
              <a:spcBef>
                <a:spcPts val="561"/>
              </a:spcBef>
              <a:buClr>
                <a:schemeClr val="dk1"/>
              </a:buClr>
              <a:buSzPts val="2805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4776409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4BD69-9E1D-4B9E-991F-8428A3C4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64" y="0"/>
            <a:ext cx="7886700" cy="1325563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lang="cs-CZ" altLang="cs-CZ" sz="4000" b="1" dirty="0">
                <a:solidFill>
                  <a:srgbClr val="0000FF"/>
                </a:solidFill>
                <a:latin typeface="Arial"/>
                <a:cs typeface="Arial"/>
              </a:rPr>
              <a:t>Newton Media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ABF860-5ACB-430A-900B-17C6B484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64" y="1455074"/>
            <a:ext cx="7886700" cy="5219159"/>
          </a:xfrm>
        </p:spPr>
        <p:txBody>
          <a:bodyPr>
            <a:normAutofit/>
          </a:bodyPr>
          <a:lstStyle/>
          <a:p>
            <a:pPr marL="442913" lvl="0" indent="-44291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Informace ze </a:t>
            </a:r>
            <a:r>
              <a:rPr lang="cs-CZ" sz="2400" b="1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slovenských médií</a:t>
            </a: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 </a:t>
            </a:r>
          </a:p>
          <a:p>
            <a:pPr marL="442913" lvl="0" indent="-442913" eaLnBrk="0" fontAlgn="base" hangingPunct="0">
              <a:lnSpc>
                <a:spcPct val="120000"/>
              </a:lnSpc>
              <a:spcBef>
                <a:spcPts val="1276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Retrospektiva do </a:t>
            </a:r>
            <a:r>
              <a:rPr lang="cs-CZ" sz="2400" b="1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1998 </a:t>
            </a: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(dle typu dokumentu)</a:t>
            </a:r>
          </a:p>
          <a:p>
            <a:pPr marL="442913" lvl="0" indent="-442913" eaLnBrk="0" fontAlgn="base" hangingPunct="0">
              <a:lnSpc>
                <a:spcPct val="120000"/>
              </a:lnSpc>
              <a:spcBef>
                <a:spcPts val="1276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Obsahuje:</a:t>
            </a:r>
          </a:p>
          <a:p>
            <a:pPr marL="1128713" lvl="1" indent="-4191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2913" algn="l"/>
              </a:tabLst>
            </a:pPr>
            <a:r>
              <a:rPr lang="cs-CZ" sz="1800" b="1" dirty="0">
                <a:solidFill>
                  <a:srgbClr val="111111"/>
                </a:solidFill>
                <a:latin typeface="Verdana"/>
              </a:rPr>
              <a:t>noviny</a:t>
            </a:r>
            <a:r>
              <a:rPr lang="cs-CZ" sz="1800" dirty="0">
                <a:solidFill>
                  <a:srgbClr val="111111"/>
                </a:solidFill>
                <a:latin typeface="Verdana"/>
              </a:rPr>
              <a:t> </a:t>
            </a:r>
          </a:p>
          <a:p>
            <a:pPr marL="1128713" lvl="1" indent="-4191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2913" algn="l"/>
              </a:tabLst>
            </a:pPr>
            <a:r>
              <a:rPr lang="cs-CZ" sz="1800" b="1" dirty="0">
                <a:solidFill>
                  <a:srgbClr val="111111"/>
                </a:solidFill>
                <a:latin typeface="Verdana"/>
              </a:rPr>
              <a:t>časopisy</a:t>
            </a:r>
            <a:r>
              <a:rPr lang="cs-CZ" sz="1800" dirty="0">
                <a:solidFill>
                  <a:srgbClr val="111111"/>
                </a:solidFill>
                <a:latin typeface="Verdana"/>
              </a:rPr>
              <a:t> </a:t>
            </a:r>
          </a:p>
          <a:p>
            <a:pPr marL="1128713" lvl="1" indent="-4191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2913" algn="l"/>
              </a:tabLst>
            </a:pPr>
            <a:r>
              <a:rPr lang="cs-CZ" sz="1800" b="1" dirty="0">
                <a:solidFill>
                  <a:srgbClr val="111111"/>
                </a:solidFill>
                <a:latin typeface="Verdana"/>
              </a:rPr>
              <a:t>přepisy rozhlasového</a:t>
            </a:r>
            <a:r>
              <a:rPr lang="cs-CZ" sz="1800" dirty="0">
                <a:solidFill>
                  <a:srgbClr val="111111"/>
                </a:solidFill>
                <a:latin typeface="Verdana"/>
              </a:rPr>
              <a:t> a </a:t>
            </a:r>
            <a:r>
              <a:rPr lang="cs-CZ" sz="1800" b="1" dirty="0">
                <a:solidFill>
                  <a:srgbClr val="111111"/>
                </a:solidFill>
                <a:latin typeface="Verdana"/>
              </a:rPr>
              <a:t>TV vysílání</a:t>
            </a:r>
            <a:r>
              <a:rPr lang="cs-CZ" sz="1800" dirty="0">
                <a:solidFill>
                  <a:srgbClr val="111111"/>
                </a:solidFill>
                <a:latin typeface="Verdana"/>
              </a:rPr>
              <a:t> </a:t>
            </a:r>
          </a:p>
          <a:p>
            <a:pPr marL="1128713" lvl="1" indent="-4191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2913" algn="l"/>
              </a:tabLst>
            </a:pPr>
            <a:r>
              <a:rPr lang="cs-CZ" sz="1800" b="1" dirty="0">
                <a:solidFill>
                  <a:srgbClr val="111111"/>
                </a:solidFill>
                <a:latin typeface="Verdana"/>
              </a:rPr>
              <a:t>zprávy z internetových serverů</a:t>
            </a:r>
          </a:p>
          <a:p>
            <a:pPr marL="442913" lvl="0" indent="-442913" eaLnBrk="0" fontAlgn="base" hangingPunct="0">
              <a:lnSpc>
                <a:spcPct val="120000"/>
              </a:lnSpc>
              <a:spcBef>
                <a:spcPts val="1276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sz="2400" b="1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Měsíční limit pro MU</a:t>
            </a:r>
          </a:p>
          <a:p>
            <a:pPr marL="0" lvl="0" indent="0">
              <a:lnSpc>
                <a:spcPct val="80000"/>
              </a:lnSpc>
              <a:spcBef>
                <a:spcPts val="561"/>
              </a:spcBef>
              <a:buSzPts val="2805"/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536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4BD69-9E1D-4B9E-991F-8428A3C4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64" y="131976"/>
            <a:ext cx="7886700" cy="1325563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lang="cs-CZ" altLang="cs-CZ" sz="4000" b="1" dirty="0" err="1">
                <a:solidFill>
                  <a:srgbClr val="0000FF"/>
                </a:solidFill>
                <a:latin typeface="Arial"/>
                <a:cs typeface="Arial"/>
              </a:rPr>
              <a:t>Press</a:t>
            </a:r>
            <a:r>
              <a:rPr lang="cs-CZ" altLang="cs-CZ" sz="40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altLang="cs-CZ" sz="4000" b="1" dirty="0" err="1">
                <a:solidFill>
                  <a:srgbClr val="0000FF"/>
                </a:solidFill>
                <a:latin typeface="Arial"/>
                <a:cs typeface="Arial"/>
              </a:rPr>
              <a:t>Reader</a:t>
            </a:r>
            <a:endParaRPr lang="cs-CZ" altLang="cs-CZ" sz="4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ABF860-5ACB-430A-900B-17C6B484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64" y="1747305"/>
            <a:ext cx="7886700" cy="5219159"/>
          </a:xfrm>
        </p:spPr>
        <p:txBody>
          <a:bodyPr>
            <a:normAutofit/>
          </a:bodyPr>
          <a:lstStyle/>
          <a:p>
            <a:pPr marL="442913" lvl="0" indent="-44291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Plné texty více než 5000 </a:t>
            </a:r>
            <a:r>
              <a:rPr lang="cs-CZ" sz="2400" b="1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zahraničních deníků a populárně naučných časopisů</a:t>
            </a: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 v 60 jazycích ze 100 zemích světa </a:t>
            </a:r>
          </a:p>
          <a:p>
            <a:pPr marL="442913" lvl="0" indent="-44291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sz="2400" b="1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Archiv</a:t>
            </a: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 je </a:t>
            </a:r>
            <a:r>
              <a:rPr lang="cs-CZ" sz="2400" b="1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u</a:t>
            </a: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 </a:t>
            </a:r>
            <a:r>
              <a:rPr lang="cs-CZ" sz="2400" b="1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většiny</a:t>
            </a: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 titulů </a:t>
            </a:r>
            <a:r>
              <a:rPr lang="cs-CZ" sz="2400" b="1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3 měsíce </a:t>
            </a:r>
          </a:p>
          <a:p>
            <a:pPr marL="442913" lvl="0" indent="-44291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Tituly jsou dostupné v den vydání a jsou v plném rozsahu jako tištěné verze </a:t>
            </a:r>
          </a:p>
          <a:p>
            <a:pPr marL="442913" lvl="0" indent="-44291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k dispozici i </a:t>
            </a:r>
            <a:r>
              <a:rPr lang="cs-CZ" sz="2400" b="1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aplikace pro mobilní zařízení </a:t>
            </a: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(chytré telefony a tablety)</a:t>
            </a:r>
            <a:endParaRPr lang="cs-CZ" altLang="cs-CZ" sz="2400" b="1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lvl="0" indent="0">
              <a:lnSpc>
                <a:spcPct val="80000"/>
              </a:lnSpc>
              <a:spcBef>
                <a:spcPts val="561"/>
              </a:spcBef>
              <a:buSzPts val="2805"/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881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4BD69-9E1D-4B9E-991F-8428A3C4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64" y="131976"/>
            <a:ext cx="7886700" cy="1325563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lang="cs-CZ" altLang="cs-CZ" sz="4000" b="1" dirty="0" err="1">
                <a:solidFill>
                  <a:srgbClr val="0000FF"/>
                </a:solidFill>
                <a:latin typeface="Arial"/>
                <a:cs typeface="Arial"/>
              </a:rPr>
              <a:t>ProQuest</a:t>
            </a:r>
            <a:endParaRPr lang="cs-CZ" altLang="cs-CZ" sz="4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ABF860-5ACB-430A-900B-17C6B484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64" y="1747305"/>
            <a:ext cx="7886700" cy="5219159"/>
          </a:xfrm>
        </p:spPr>
        <p:txBody>
          <a:bodyPr>
            <a:normAutofit/>
          </a:bodyPr>
          <a:lstStyle/>
          <a:p>
            <a:pPr marL="442913" lvl="0" indent="-44291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Multioborová databáze, obsahuje i široké spektrum dokumentů z oblasti společenských věd</a:t>
            </a:r>
          </a:p>
          <a:p>
            <a:pPr marL="442913" lvl="0" indent="-44291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alt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Různé typy dokumentů: odborné i populárně naučné časopisy a články z nich, odborné knihy a kapitoly z nich, </a:t>
            </a:r>
            <a:r>
              <a:rPr lang="cs-CZ" altLang="cs-CZ" sz="2400" dirty="0" err="1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dizeratační</a:t>
            </a:r>
            <a:r>
              <a:rPr lang="cs-CZ" alt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 práce, noviny atd.</a:t>
            </a:r>
            <a:endParaRPr lang="cs-CZ" altLang="cs-CZ" sz="2400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lvl="0" indent="0">
              <a:lnSpc>
                <a:spcPct val="80000"/>
              </a:lnSpc>
              <a:spcBef>
                <a:spcPts val="561"/>
              </a:spcBef>
              <a:buSzPts val="2805"/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883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3ab93460_0_109"/>
          <p:cNvSpPr txBox="1">
            <a:spLocks noGrp="1"/>
          </p:cNvSpPr>
          <p:nvPr>
            <p:ph type="title"/>
          </p:nvPr>
        </p:nvSpPr>
        <p:spPr>
          <a:xfrm>
            <a:off x="424350" y="323558"/>
            <a:ext cx="8081400" cy="68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sz="3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613ab93460_0_109"/>
          <p:cNvSpPr txBox="1"/>
          <p:nvPr/>
        </p:nvSpPr>
        <p:spPr>
          <a:xfrm>
            <a:off x="253217" y="1640114"/>
            <a:ext cx="8651631" cy="489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</a:rPr>
              <a:t> V databázi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ProQuest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si vyhledejte noviny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</a:rPr>
              <a:t>Chicago Tribune,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a napište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</a:rPr>
              <a:t>od jakého roku do jaké roku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jsou zde obsaženy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</a:rPr>
              <a:t>plné texty.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Zjistěte, jaké byly historické (dřívější) názvy těchto novin.</a:t>
            </a:r>
          </a:p>
          <a:p>
            <a:pPr marL="178118" lvl="0">
              <a:lnSpc>
                <a:spcPct val="80000"/>
              </a:lnSpc>
              <a:spcBef>
                <a:spcPts val="561"/>
              </a:spcBef>
              <a:buClr>
                <a:schemeClr val="dk1"/>
              </a:buClr>
              <a:buSzPts val="2805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4014104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4BD69-9E1D-4B9E-991F-8428A3C4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00FF"/>
                </a:solidFill>
                <a:latin typeface="Arial"/>
                <a:cs typeface="Arial"/>
              </a:rPr>
              <a:t>Databáze odborné literatury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ABF860-5ACB-430A-900B-17C6B4840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>
              <a:lnSpc>
                <a:spcPct val="80000"/>
              </a:lnSpc>
              <a:spcBef>
                <a:spcPts val="561"/>
              </a:spcBef>
              <a:buSzPts val="2805"/>
              <a:buChar char="❑"/>
            </a:pPr>
            <a:r>
              <a:rPr lang="en-US" dirty="0"/>
              <a:t> </a:t>
            </a:r>
            <a:r>
              <a:rPr lang="en-US" b="1" u="sng" dirty="0">
                <a:solidFill>
                  <a:srgbClr val="0000FF"/>
                </a:solidFill>
                <a:hlinkClick r:id="rId2"/>
              </a:rPr>
              <a:t>Sage Journals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b="1" dirty="0"/>
          </a:p>
          <a:p>
            <a:pPr marL="0" lvl="0" indent="0">
              <a:lnSpc>
                <a:spcPct val="80000"/>
              </a:lnSpc>
              <a:spcBef>
                <a:spcPts val="561"/>
              </a:spcBef>
              <a:buSzPts val="2805"/>
              <a:buNone/>
            </a:pPr>
            <a:endParaRPr lang="en-US" b="1" dirty="0"/>
          </a:p>
          <a:p>
            <a:pPr lvl="0" indent="-457200">
              <a:lnSpc>
                <a:spcPct val="80000"/>
              </a:lnSpc>
              <a:spcBef>
                <a:spcPts val="561"/>
              </a:spcBef>
              <a:buSzPts val="2805"/>
              <a:buChar char="❑"/>
            </a:pPr>
            <a:r>
              <a:rPr lang="en-US" b="1" u="sng" dirty="0" err="1">
                <a:solidFill>
                  <a:srgbClr val="0000FF"/>
                </a:solidFill>
                <a:hlinkClick r:id="rId3"/>
              </a:rPr>
              <a:t>Taylor&amp;Francis</a:t>
            </a:r>
            <a:endParaRPr lang="en-US" b="1" dirty="0"/>
          </a:p>
          <a:p>
            <a:pPr marL="0" lvl="0" indent="0">
              <a:lnSpc>
                <a:spcPct val="80000"/>
              </a:lnSpc>
              <a:spcBef>
                <a:spcPts val="561"/>
              </a:spcBef>
              <a:buSzPts val="2805"/>
              <a:buNone/>
            </a:pPr>
            <a:endParaRPr lang="en-US" b="1" dirty="0"/>
          </a:p>
          <a:p>
            <a:pPr lvl="0" indent="-457200">
              <a:lnSpc>
                <a:spcPct val="80000"/>
              </a:lnSpc>
              <a:spcBef>
                <a:spcPts val="561"/>
              </a:spcBef>
              <a:buSzPts val="2805"/>
              <a:buChar char="❑"/>
            </a:pPr>
            <a:r>
              <a:rPr lang="en-US" b="1" u="sng" dirty="0">
                <a:solidFill>
                  <a:srgbClr val="0000FF"/>
                </a:solidFill>
                <a:hlinkClick r:id="rId4"/>
              </a:rPr>
              <a:t>Wiley Online Library</a:t>
            </a:r>
            <a:endParaRPr lang="en-US" b="1" dirty="0"/>
          </a:p>
          <a:p>
            <a:pPr marL="0" lvl="0" indent="0">
              <a:lnSpc>
                <a:spcPct val="80000"/>
              </a:lnSpc>
              <a:spcBef>
                <a:spcPts val="561"/>
              </a:spcBef>
              <a:buSzPts val="2805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762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60a5cf5ecd_0_160"/>
          <p:cNvSpPr txBox="1">
            <a:spLocks noGrp="1"/>
          </p:cNvSpPr>
          <p:nvPr>
            <p:ph type="title"/>
          </p:nvPr>
        </p:nvSpPr>
        <p:spPr>
          <a:xfrm>
            <a:off x="360150" y="245242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Volba výzkumné otázky</a:t>
            </a:r>
            <a:endParaRPr sz="3600" dirty="0"/>
          </a:p>
        </p:txBody>
      </p:sp>
      <p:sp>
        <p:nvSpPr>
          <p:cNvPr id="450" name="Google Shape;450;g60a5cf5ecd_0_160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60a5cf5ecd_0_160"/>
          <p:cNvSpPr txBox="1"/>
          <p:nvPr/>
        </p:nvSpPr>
        <p:spPr>
          <a:xfrm>
            <a:off x="360150" y="920084"/>
            <a:ext cx="84237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Arial"/>
              <a:buNone/>
              <a:tabLst/>
              <a:defRPr/>
            </a:pPr>
            <a:r>
              <a:rPr kumimoji="0" lang="cs-CZ" sz="20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Příliš obecná: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Jaký je vztah mezi státní regulací a energetickou účinností?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Specifická: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Jak program Zelená úsporám přispívá k energetické účinnosti v městě Brně?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Triviální: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Je Ruská federace vlivným energetickým exportérem?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Netriviální: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Jak  Ruská federace využívá energii v zahraniční politice ve vztahu k pobaltským státům?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384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Arial"/>
              <a:buNone/>
              <a:tabLst/>
              <a:defRPr/>
            </a:pPr>
            <a:endParaRPr kumimoji="0" sz="128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52D55B3-CD3A-43A4-A40A-F16FBCC64FAD}"/>
              </a:ext>
            </a:extLst>
          </p:cNvPr>
          <p:cNvSpPr txBox="1"/>
          <p:nvPr/>
        </p:nvSpPr>
        <p:spPr>
          <a:xfrm>
            <a:off x="3323473" y="6504141"/>
            <a:ext cx="5460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https://is.muni.cz/do/fss/57816/65190270/MVEB_thesis_guidelines.pdf </a:t>
            </a:r>
            <a:r>
              <a:rPr lang="en-US" sz="1000" dirty="0"/>
              <a:t>[cit. 05/05/2019]</a:t>
            </a:r>
            <a:endParaRPr lang="cs-CZ" sz="10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4BD69-9E1D-4B9E-991F-8428A3C4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64" y="131976"/>
            <a:ext cx="7886700" cy="1325563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lang="cs-CZ" altLang="cs-CZ" sz="4000" b="1" dirty="0" err="1">
                <a:solidFill>
                  <a:srgbClr val="0000FF"/>
                </a:solidFill>
                <a:latin typeface="Arial"/>
                <a:cs typeface="Arial"/>
              </a:rPr>
              <a:t>Sage</a:t>
            </a:r>
            <a:r>
              <a:rPr lang="cs-CZ" altLang="cs-CZ" sz="40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altLang="cs-CZ" sz="4000" b="1" dirty="0" err="1">
                <a:solidFill>
                  <a:srgbClr val="0000FF"/>
                </a:solidFill>
                <a:latin typeface="Arial"/>
                <a:cs typeface="Arial"/>
              </a:rPr>
              <a:t>Journals</a:t>
            </a:r>
            <a:r>
              <a:rPr lang="cs-CZ" altLang="cs-CZ" sz="4000" b="1" dirty="0">
                <a:solidFill>
                  <a:srgbClr val="0000FF"/>
                </a:solidFill>
                <a:latin typeface="Arial"/>
                <a:cs typeface="Arial"/>
              </a:rPr>
              <a:t> Online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ABF860-5ACB-430A-900B-17C6B484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64" y="1747305"/>
            <a:ext cx="7886700" cy="5219159"/>
          </a:xfrm>
        </p:spPr>
        <p:txBody>
          <a:bodyPr>
            <a:normAutofit/>
          </a:bodyPr>
          <a:lstStyle/>
          <a:p>
            <a:pPr marL="442913" lvl="0" indent="-44291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Plné texty časopisů od vydavatelství </a:t>
            </a:r>
            <a:r>
              <a:rPr lang="cs-CZ" sz="2400" dirty="0" err="1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Sage</a:t>
            </a: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 </a:t>
            </a:r>
            <a:r>
              <a:rPr lang="cs-CZ" sz="2400" dirty="0" err="1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Publications</a:t>
            </a:r>
            <a:endParaRPr lang="cs-CZ" sz="2400" dirty="0">
              <a:solidFill>
                <a:srgbClr val="111111"/>
              </a:solidFill>
              <a:latin typeface="Verdana"/>
              <a:ea typeface="+mn-ea"/>
              <a:cs typeface="+mn-cs"/>
            </a:endParaRPr>
          </a:p>
          <a:p>
            <a:pPr marL="442913" lvl="0" indent="-442913" eaLnBrk="0" fontAlgn="base" hangingPunct="0">
              <a:lnSpc>
                <a:spcPct val="120000"/>
              </a:lnSpc>
              <a:spcBef>
                <a:spcPts val="1824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sz="2400" b="1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Dostupný i obsah v tzv. hlubokém archivu </a:t>
            </a: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(</a:t>
            </a:r>
            <a:r>
              <a:rPr lang="cs-CZ" sz="2400" dirty="0" err="1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Sage</a:t>
            </a: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 </a:t>
            </a:r>
            <a:r>
              <a:rPr lang="cs-CZ" sz="2400" dirty="0" err="1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Deep</a:t>
            </a: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 </a:t>
            </a:r>
            <a:r>
              <a:rPr lang="cs-CZ" sz="2400" dirty="0" err="1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Backfile</a:t>
            </a: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 </a:t>
            </a:r>
            <a:r>
              <a:rPr lang="cs-CZ" sz="2400" dirty="0" err="1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Package</a:t>
            </a: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)</a:t>
            </a:r>
          </a:p>
          <a:p>
            <a:pPr marL="442913" lvl="0" indent="-442913" eaLnBrk="0" fontAlgn="base" hangingPunct="0">
              <a:lnSpc>
                <a:spcPct val="120000"/>
              </a:lnSpc>
              <a:spcBef>
                <a:spcPts val="1824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sz="2400" b="1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Přístup u všech titulů od 1. vydaného čísla až do současnosti</a:t>
            </a:r>
            <a:endParaRPr lang="cs-CZ" sz="2400" dirty="0">
              <a:solidFill>
                <a:srgbClr val="111111"/>
              </a:solidFill>
              <a:latin typeface="Verdana"/>
              <a:ea typeface="+mn-ea"/>
              <a:cs typeface="+mn-cs"/>
            </a:endParaRPr>
          </a:p>
          <a:p>
            <a:pPr marL="0" lvl="0" indent="0">
              <a:lnSpc>
                <a:spcPct val="80000"/>
              </a:lnSpc>
              <a:spcBef>
                <a:spcPts val="561"/>
              </a:spcBef>
              <a:buSzPts val="2805"/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785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3ab93460_0_109"/>
          <p:cNvSpPr txBox="1">
            <a:spLocks noGrp="1"/>
          </p:cNvSpPr>
          <p:nvPr>
            <p:ph type="title"/>
          </p:nvPr>
        </p:nvSpPr>
        <p:spPr>
          <a:xfrm>
            <a:off x="424350" y="323558"/>
            <a:ext cx="8081400" cy="68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sz="3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613ab93460_0_109"/>
          <p:cNvSpPr txBox="1"/>
          <p:nvPr/>
        </p:nvSpPr>
        <p:spPr>
          <a:xfrm>
            <a:off x="253217" y="1640114"/>
            <a:ext cx="8651631" cy="489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</a:rPr>
              <a:t>V databázi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Sage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Journals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si vyhledejte článek (pozor na typy dokumentů v databázi – jde o „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research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article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“) zabývající se tématem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</a:rPr>
              <a:t>etiky médií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, aby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</a:rPr>
              <a:t>nebyl starší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než z roku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</a:rPr>
              <a:t>2019.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Projděte si více článků a vyberte si ten, který vás podle abstraktu nejvíce zaujme.</a:t>
            </a:r>
            <a:endParaRPr sz="2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27817299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4BD69-9E1D-4B9E-991F-8428A3C4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64" y="131976"/>
            <a:ext cx="7886700" cy="1325563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lang="cs-CZ" altLang="cs-CZ" sz="4000" b="1" dirty="0" err="1">
                <a:solidFill>
                  <a:srgbClr val="0000FF"/>
                </a:solidFill>
                <a:latin typeface="Arial"/>
                <a:cs typeface="Arial"/>
              </a:rPr>
              <a:t>Taylor&amp;Francis</a:t>
            </a:r>
            <a:endParaRPr lang="cs-CZ" altLang="cs-CZ" sz="4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ABF860-5ACB-430A-900B-17C6B484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64" y="1747305"/>
            <a:ext cx="7886700" cy="5219159"/>
          </a:xfrm>
        </p:spPr>
        <p:txBody>
          <a:bodyPr>
            <a:normAutofit/>
          </a:bodyPr>
          <a:lstStyle/>
          <a:p>
            <a:pPr marL="442913" lvl="0" indent="-44291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Plné texty vydavatelství </a:t>
            </a:r>
            <a:r>
              <a:rPr lang="cs-CZ" sz="2400" dirty="0" err="1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Taylor&amp;Francis</a:t>
            </a: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 (máme dostupné zejména časopisy)</a:t>
            </a:r>
          </a:p>
          <a:p>
            <a:pPr marL="442913" lvl="0" indent="-442913" eaLnBrk="0" fontAlgn="base" hangingPunct="0">
              <a:lnSpc>
                <a:spcPct val="120000"/>
              </a:lnSpc>
              <a:spcBef>
                <a:spcPts val="1824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V posledních letech byl přikoupen i archiv jednotlivých titulů</a:t>
            </a:r>
          </a:p>
          <a:p>
            <a:pPr marL="0" lvl="0" indent="0">
              <a:lnSpc>
                <a:spcPct val="80000"/>
              </a:lnSpc>
              <a:spcBef>
                <a:spcPts val="561"/>
              </a:spcBef>
              <a:buSzPts val="2805"/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322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4BD69-9E1D-4B9E-991F-8428A3C4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64" y="131976"/>
            <a:ext cx="7886700" cy="1325563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lang="cs-CZ" altLang="cs-CZ" sz="4000" b="1" dirty="0" err="1">
                <a:solidFill>
                  <a:srgbClr val="0000FF"/>
                </a:solidFill>
                <a:latin typeface="Arial"/>
                <a:cs typeface="Arial"/>
              </a:rPr>
              <a:t>Wiley</a:t>
            </a:r>
            <a:r>
              <a:rPr lang="cs-CZ" altLang="cs-CZ" sz="4000" b="1" dirty="0">
                <a:solidFill>
                  <a:srgbClr val="0000FF"/>
                </a:solidFill>
                <a:latin typeface="Arial"/>
                <a:cs typeface="Arial"/>
              </a:rPr>
              <a:t> Online </a:t>
            </a:r>
            <a:r>
              <a:rPr lang="cs-CZ" altLang="cs-CZ" sz="4000" b="1" dirty="0" err="1">
                <a:solidFill>
                  <a:srgbClr val="0000FF"/>
                </a:solidFill>
                <a:latin typeface="Arial"/>
                <a:cs typeface="Arial"/>
              </a:rPr>
              <a:t>Library</a:t>
            </a:r>
            <a:endParaRPr lang="cs-CZ" altLang="cs-CZ" sz="4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ABF860-5ACB-430A-900B-17C6B484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64" y="1898133"/>
            <a:ext cx="7886700" cy="5219159"/>
          </a:xfrm>
        </p:spPr>
        <p:txBody>
          <a:bodyPr>
            <a:normAutofit/>
          </a:bodyPr>
          <a:lstStyle/>
          <a:p>
            <a:pPr marL="442913" lvl="0" indent="-44291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Multioborová databáze, plné texty vydavatelství </a:t>
            </a:r>
            <a:r>
              <a:rPr lang="cs-CZ" sz="2400" dirty="0" err="1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Wiley</a:t>
            </a:r>
            <a:r>
              <a:rPr lang="cs-CZ" sz="2400" dirty="0">
                <a:solidFill>
                  <a:srgbClr val="111111"/>
                </a:solidFill>
                <a:latin typeface="Verdana"/>
                <a:ea typeface="+mn-ea"/>
                <a:cs typeface="+mn-cs"/>
              </a:rPr>
              <a:t> (máme dostupné zejména časopisy)</a:t>
            </a:r>
          </a:p>
          <a:p>
            <a:pPr marL="0" lvl="0" indent="0">
              <a:lnSpc>
                <a:spcPct val="80000"/>
              </a:lnSpc>
              <a:spcBef>
                <a:spcPts val="561"/>
              </a:spcBef>
              <a:buSzPts val="2805"/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845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3ab93460_0_109"/>
          <p:cNvSpPr txBox="1">
            <a:spLocks noGrp="1"/>
          </p:cNvSpPr>
          <p:nvPr>
            <p:ph type="title"/>
          </p:nvPr>
        </p:nvSpPr>
        <p:spPr>
          <a:xfrm>
            <a:off x="424350" y="323558"/>
            <a:ext cx="8081400" cy="68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Praktické vyhledávání v databázích</a:t>
            </a: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613ab93460_0_109"/>
          <p:cNvSpPr txBox="1"/>
          <p:nvPr/>
        </p:nvSpPr>
        <p:spPr>
          <a:xfrm>
            <a:off x="253217" y="1640114"/>
            <a:ext cx="8651631" cy="489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projít doporučené databáze. Vyzkoušejte si funkce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Browse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(listování) v časopisech a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nebo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(vyhledávání). </a:t>
            </a: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Wingdings" panose="05000000000000000000" pitchFamily="2" charset="2"/>
              <a:buChar char="q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zobrazení konkrétního časopisu se podívejte na informace o časopisu či jak hluboko sahá archiv časopisu (které roky jsou dostupné).</a:t>
            </a: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Wingdings" panose="05000000000000000000" pitchFamily="2" charset="2"/>
              <a:buChar char="q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vytvořit svůj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účet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databázi a zjistěte, jaké další možnosti nabízí (např.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ukládání vyhledávání, atd.)</a:t>
            </a: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Wingdings" panose="05000000000000000000" pitchFamily="2" charset="2"/>
              <a:buChar char="q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Zadejte si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rešeršní dotaz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pomocí KS a různých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limiterů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(čas, jazyk, obor, atd.), která jste si připravili na začátku prezentace. </a:t>
            </a: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Wingdings" panose="05000000000000000000" pitchFamily="2" charset="2"/>
              <a:buChar char="q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Wingdings" panose="05000000000000000000" pitchFamily="2" charset="2"/>
              <a:buChar char="q"/>
            </a:pP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Proklikejte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nalezené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zobrazte si konkrétní záznamy – informace o článku, abstrakt, klíčová slova, plný text článku. </a:t>
            </a: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Wingdings" panose="05000000000000000000" pitchFamily="2" charset="2"/>
              <a:buChar char="q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databáze najdete i s popisy jejich obsahu najdete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https://knihovna.fss.muni.cz/ezdroje</a:t>
            </a:r>
            <a:endParaRPr lang="cs-CZ" sz="2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79082">
              <a:lnSpc>
                <a:spcPct val="80000"/>
              </a:lnSpc>
              <a:spcBef>
                <a:spcPts val="561"/>
              </a:spcBef>
              <a:buClr>
                <a:schemeClr val="dk1"/>
              </a:buClr>
              <a:buSzPts val="2805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F2341-8776-4E64-B89B-EAF40C49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D175A74-880E-457A-918F-01CA6F57B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52282"/>
            <a:ext cx="7886700" cy="472468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Najděte ve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dvou různých odborných databázích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jakýkoliv časopis věnující se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mediálním studiím a žurnalistice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Najděte v databázi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Taylor&amp;Francis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časopis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and Society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Zjistěte ze kterého roku pochází jeho nejstarší číslo/ročník v databázi.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 libovolné databázi si zkuste najít články ke svému tématu nebo k tématu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diplomové práce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plném textu za použití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anglických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klíčových slov, logických operátorů a různých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limeterů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(čas, místo, obor, jazyk, vydavatel,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apod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059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g41b513c6b4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9414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41b513c6b4_0_62"/>
          <p:cNvSpPr txBox="1">
            <a:spLocks noGrp="1"/>
          </p:cNvSpPr>
          <p:nvPr>
            <p:ph type="title"/>
          </p:nvPr>
        </p:nvSpPr>
        <p:spPr>
          <a:xfrm>
            <a:off x="373800" y="758009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400" dirty="0"/>
          </a:p>
        </p:txBody>
      </p:sp>
      <p:sp>
        <p:nvSpPr>
          <p:cNvPr id="393" name="Google Shape;393;g41b513c6b4_0_62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41b513c6b4_0_62"/>
          <p:cNvSpPr txBox="1"/>
          <p:nvPr/>
        </p:nvSpPr>
        <p:spPr>
          <a:xfrm>
            <a:off x="373800" y="1929000"/>
            <a:ext cx="8770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STEINEROVÁ, Jela; GREŠKOVÁ, Mirka; ILAVSKÁ, Jana.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Informačné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stratégie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elektronickom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prostredí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1. vyd. Bratislava: Univerzita Komenského v Bratislavě, 2010, 190 s. ISBN 9788022328487.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g609c77370a_1_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25" y="-49408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609c77370a_1_242"/>
          <p:cNvSpPr txBox="1"/>
          <p:nvPr/>
        </p:nvSpPr>
        <p:spPr>
          <a:xfrm>
            <a:off x="19825" y="10529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Děkuji Vám za pozornost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609c77370a_1_242"/>
          <p:cNvSpPr txBox="1"/>
          <p:nvPr/>
        </p:nvSpPr>
        <p:spPr>
          <a:xfrm>
            <a:off x="-193239" y="1860521"/>
            <a:ext cx="91440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cs-CZ" sz="3000" b="1" dirty="0"/>
              <a:t>ana Mazancová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000" b="1" dirty="0"/>
              <a:t>mazancov</a:t>
            </a:r>
            <a:r>
              <a:rPr lang="cs-CZ" sz="300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@fss.muni.cz</a:t>
            </a:r>
            <a:endParaRPr sz="3000" b="1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6211f007f8_0_51"/>
          <p:cNvSpPr txBox="1">
            <a:spLocks noGrp="1"/>
          </p:cNvSpPr>
          <p:nvPr>
            <p:ph type="title"/>
          </p:nvPr>
        </p:nvSpPr>
        <p:spPr>
          <a:xfrm>
            <a:off x="292825" y="5411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Volba výzkumné otázky II.</a:t>
            </a:r>
            <a:endParaRPr sz="3600" dirty="0"/>
          </a:p>
        </p:txBody>
      </p:sp>
      <p:sp>
        <p:nvSpPr>
          <p:cNvPr id="458" name="Google Shape;458;g6211f007f8_0_5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6211f007f8_0_51"/>
          <p:cNvSpPr txBox="1"/>
          <p:nvPr/>
        </p:nvSpPr>
        <p:spPr>
          <a:xfrm>
            <a:off x="210275" y="1248541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cs-CZ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Nerealizovatelná: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Jaké osobní pohnutky vedly  ministra  Kubu  k prosazování prolomení limitů pro těžbu uhlí v severních Čechách?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cs-CZ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Realizovatelná: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Jaká  jsou  hlavní  témata spojená  s energetikou ve  veřejném diskurzu vlády České republiky?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8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0468E41-C2F8-464E-A256-069BD2D3A985}"/>
              </a:ext>
            </a:extLst>
          </p:cNvPr>
          <p:cNvSpPr txBox="1"/>
          <p:nvPr/>
        </p:nvSpPr>
        <p:spPr>
          <a:xfrm>
            <a:off x="3639670" y="6531059"/>
            <a:ext cx="566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https://is.muni.cz/do/fss/57816/65190270/MVEB_thesis_guidelines.pdf </a:t>
            </a:r>
            <a:r>
              <a:rPr lang="en-US" sz="1000" dirty="0"/>
              <a:t>[cit. 05/05/2019]</a:t>
            </a:r>
            <a:endParaRPr lang="cs-CZ" sz="10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60a5cf5ecd_0_169"/>
          <p:cNvSpPr txBox="1">
            <a:spLocks noGrp="1"/>
          </p:cNvSpPr>
          <p:nvPr>
            <p:ph type="title"/>
          </p:nvPr>
        </p:nvSpPr>
        <p:spPr>
          <a:xfrm>
            <a:off x="507476" y="3693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Klíčová slova</a:t>
            </a:r>
            <a:endParaRPr sz="3600" dirty="0"/>
          </a:p>
        </p:txBody>
      </p:sp>
      <p:sp>
        <p:nvSpPr>
          <p:cNvPr id="466" name="Google Shape;466;g60a5cf5ecd_0_16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60a5cf5ecd_0_169"/>
          <p:cNvSpPr txBox="1"/>
          <p:nvPr/>
        </p:nvSpPr>
        <p:spPr>
          <a:xfrm>
            <a:off x="360150" y="1209481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2)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Vyjádřete výzkumnou otázku ve formě</a:t>
            </a:r>
            <a:r>
              <a:rPr kumimoji="0" lang="cs-CZ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klíčových slov (hesel)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2" indent="-419100" algn="l" defTabSz="914400" rtl="0" eaLnBrk="1" fontAlgn="auto" latinLnBrk="0" hangingPunct="1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používejte zejména </a:t>
            </a:r>
            <a:r>
              <a:rPr kumimoji="0" lang="cs-CZ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podstatná jména</a:t>
            </a:r>
            <a:r>
              <a:rPr kumimoji="0" lang="cs-CZ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2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2" indent="-419100" algn="l" defTabSz="914400" rtl="0" eaLnBrk="1" fontAlgn="auto" latinLnBrk="0" hangingPunct="1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❖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příd. jména, </a:t>
            </a: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zájména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slovesa pouze pokud jsou opravdu nezbytné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2" indent="-419100" algn="l" defTabSz="914400" rtl="0" eaLnBrk="1" fontAlgn="auto" latinLnBrk="0" hangingPunct="1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❖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vyhýbejte se tzv. stop </a:t>
            </a: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words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(předložky, spojky, členy v cizích jazycích)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lvl="1" indent="-457200">
              <a:lnSpc>
                <a:spcPct val="120000"/>
              </a:lnSpc>
              <a:spcBef>
                <a:spcPts val="480"/>
              </a:spcBef>
              <a:buSzPts val="2400"/>
              <a:defRPr/>
            </a:pPr>
            <a:r>
              <a:rPr kumimoji="0" lang="cs-CZ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př. </a:t>
            </a:r>
            <a:r>
              <a:rPr lang="cs-CZ" altLang="cs-CZ" sz="2400" b="1" i="1" dirty="0">
                <a:latin typeface="Calibri" panose="020F0502020204030204" pitchFamily="34" charset="0"/>
              </a:rPr>
              <a:t>marketingová komunikace; sociální sítě; propagace</a:t>
            </a:r>
            <a:endParaRPr kumimoji="0" sz="2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  <a:tabLst/>
              <a:defRPr/>
            </a:pP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1" indent="0" algn="l" defTabSz="914400" rtl="0" eaLnBrk="1" fontAlgn="auto" latinLnBrk="0" hangingPunct="1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Pozn. v katalozích knihoven můžete nalézt i tzv.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předmětová hesla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lvl="1" indent="-457200">
              <a:lnSpc>
                <a:spcPct val="120000"/>
              </a:lnSpc>
              <a:spcBef>
                <a:spcPts val="480"/>
              </a:spcBef>
              <a:buSzPts val="2400"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</a:t>
            </a:r>
            <a:r>
              <a:rPr kumimoji="0" lang="cs-CZ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př. </a:t>
            </a:r>
            <a:r>
              <a:rPr lang="cs-CZ" altLang="cs-CZ" sz="2400" b="1" i="1" dirty="0">
                <a:latin typeface="Calibri" panose="020F0502020204030204" pitchFamily="34" charset="0"/>
              </a:rPr>
              <a:t>novináři Česko 20.-21. století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6211f007f8_0_58"/>
          <p:cNvSpPr txBox="1">
            <a:spLocks noGrp="1"/>
          </p:cNvSpPr>
          <p:nvPr>
            <p:ph type="title"/>
          </p:nvPr>
        </p:nvSpPr>
        <p:spPr>
          <a:xfrm>
            <a:off x="469900" y="767696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Myšlenkové mapy</a:t>
            </a:r>
            <a:endParaRPr sz="3600" dirty="0"/>
          </a:p>
        </p:txBody>
      </p:sp>
      <p:sp>
        <p:nvSpPr>
          <p:cNvPr id="474" name="Google Shape;474;g6211f007f8_0_58"/>
          <p:cNvSpPr txBox="1"/>
          <p:nvPr/>
        </p:nvSpPr>
        <p:spPr>
          <a:xfrm>
            <a:off x="360150" y="2067204"/>
            <a:ext cx="8277413" cy="407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6211f007f8_0_58"/>
          <p:cNvSpPr txBox="1"/>
          <p:nvPr/>
        </p:nvSpPr>
        <p:spPr>
          <a:xfrm>
            <a:off x="24956" y="2681408"/>
            <a:ext cx="89478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Při práci s tématem lze využít tzv. </a:t>
            </a:r>
            <a: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myšlenkových map </a:t>
            </a:r>
            <a:r>
              <a:rPr kumimoji="0" 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73050" algn="l" defTabSz="914400" rtl="0" eaLnBrk="1" fontAlgn="auto" latinLnBrk="0" hangingPunct="1">
              <a:lnSpc>
                <a:spcPct val="150000"/>
              </a:lnSpc>
              <a:spcBef>
                <a:spcPts val="7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grafické znázornění tématu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73050" algn="l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aplikace - </a:t>
            </a:r>
            <a:r>
              <a:rPr kumimoji="0" lang="cs-CZ" sz="26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Pět nejlepších nástrojů pro tvorbu myšlenkových map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6" name="Google Shape;476;g6211f007f8_0_58" descr="žárovk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2674</Words>
  <Application>Microsoft Office PowerPoint</Application>
  <PresentationFormat>Předvádění na obrazovce (4:3)</PresentationFormat>
  <Paragraphs>531</Paragraphs>
  <Slides>67</Slides>
  <Notes>53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67</vt:i4>
      </vt:variant>
    </vt:vector>
  </HeadingPairs>
  <TitlesOfParts>
    <vt:vector size="77" baseType="lpstr">
      <vt:lpstr>Arial</vt:lpstr>
      <vt:lpstr>Calibri</vt:lpstr>
      <vt:lpstr>Noto Sans Symbols</vt:lpstr>
      <vt:lpstr>Tahoma</vt:lpstr>
      <vt:lpstr>Verdana</vt:lpstr>
      <vt:lpstr>Wingdings</vt:lpstr>
      <vt:lpstr>Motiv Office</vt:lpstr>
      <vt:lpstr>template</vt:lpstr>
      <vt:lpstr>Výchozí návrh</vt:lpstr>
      <vt:lpstr>1_template</vt:lpstr>
      <vt:lpstr>Práce s informačními zdroji nejen pro studenty ZURn4110  </vt:lpstr>
      <vt:lpstr>Prezentace aplikace PowerPoint</vt:lpstr>
      <vt:lpstr>Prezentace aplikace PowerPoint</vt:lpstr>
      <vt:lpstr>Prezentace aplikace PowerPoint</vt:lpstr>
      <vt:lpstr>Výzkumná otázka</vt:lpstr>
      <vt:lpstr>Volba výzkumné otázky</vt:lpstr>
      <vt:lpstr>Volba výzkumné otázky II.</vt:lpstr>
      <vt:lpstr>Klíčová slova</vt:lpstr>
      <vt:lpstr>Myšlenkové mapy</vt:lpstr>
      <vt:lpstr>Prezentace aplikace PowerPoint</vt:lpstr>
      <vt:lpstr>Prezentace aplikace PowerPoint</vt:lpstr>
      <vt:lpstr>Cvičení 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Cvičení Google Scholar 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Mediální databáze</vt:lpstr>
      <vt:lpstr>Anopress Monitoring Online</vt:lpstr>
      <vt:lpstr>Cvičení  </vt:lpstr>
      <vt:lpstr>Newton Media</vt:lpstr>
      <vt:lpstr>Press Reader</vt:lpstr>
      <vt:lpstr>ProQuest</vt:lpstr>
      <vt:lpstr>Cvičení  </vt:lpstr>
      <vt:lpstr>Databáze odborné literatury</vt:lpstr>
      <vt:lpstr>Sage Journals Online</vt:lpstr>
      <vt:lpstr>Cvičení  </vt:lpstr>
      <vt:lpstr>Taylor&amp;Francis</vt:lpstr>
      <vt:lpstr>Wiley Online Library</vt:lpstr>
      <vt:lpstr>Praktické vyhledávání v databázích </vt:lpstr>
      <vt:lpstr>Cvičení </vt:lpstr>
      <vt:lpstr>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MVZ2021</dc:title>
  <dc:creator>Aneta Pilátová</dc:creator>
  <cp:lastModifiedBy>Dana Mazancová</cp:lastModifiedBy>
  <cp:revision>68</cp:revision>
  <cp:lastPrinted>2019-10-11T12:26:00Z</cp:lastPrinted>
  <dcterms:created xsi:type="dcterms:W3CDTF">2019-07-22T10:37:01Z</dcterms:created>
  <dcterms:modified xsi:type="dcterms:W3CDTF">2021-05-11T13:18:41Z</dcterms:modified>
</cp:coreProperties>
</file>