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19BF-3F8A-40DC-9836-52183A2D7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4E3B9B-5139-4BC1-B793-A02CE693F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DEDF9-1F7E-4202-9342-D15EF3D7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217AF-09CB-40F4-80F9-ED8B1C4EC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80755-496C-4926-A7AD-58F7D7AE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1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AD33-8200-4D14-96BE-B6402FE8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81FA6-66BF-4CEE-AF95-CF8A8ABA3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FC629-4FE8-4123-9E21-D541A69C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04CE2-3AB0-4BB9-876F-A3B870CC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240B1-497B-4568-B152-74745E58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5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91458E-50EB-48F0-AB9C-23B45CD83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CDFAA-B906-442C-996C-503EC1FBD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7C074-C785-4ED1-82F4-AA4A3214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75F8A-8326-4B4D-871B-E1B096BD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91D64-0E3E-42D7-A874-0D37C5E1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7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682CE-AE87-43BA-A4C1-06D614BE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28F31-034D-497A-A019-5BDA7EC7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200FD-1699-4C95-9FEE-C3B8125F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DB104-07A0-4849-B3FE-E83AD84DD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0C8AE-80AA-4344-BB25-133DCF6B7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2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16293-360B-4E0D-9673-789F9F9B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13C99-0E13-4362-91EA-29A68EAA3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CAC6C-9811-4B3D-8661-67F78EA21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BF3D5-8B63-45FE-9E8D-0582633C0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49188-3ED4-4B37-AE6E-B08C8015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0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D99D-41C7-4522-B21B-519CDD38E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40C3-793A-4381-AB32-DF245688E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B81B2-1EFB-40CD-B837-C92BBBDED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C97D6-C543-4DCA-B95C-3F92935A1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3C182-85EB-423F-B5BE-E1FCCBA4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769E2-B992-4154-818A-0803CCBA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1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546F3-AAC2-47B6-9403-4F8C99C1C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8E95A-00DE-490E-853B-705402D5D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C8212-F994-40FB-A8DD-A8A7C3E0B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C34391-249A-431C-8473-4C5EB554A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FE4F5-EFC6-4ED4-B76D-BB762A44F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EBE48D-9E83-4B7D-81A5-5CB3CBB9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8C4E10-3F5B-4A55-8B51-E34CB908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A5FE97-48B5-402B-9E3B-26B2AD1B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2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81E2-AD3B-4C30-9FD7-9BC857D0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773FE-9EEE-4945-B187-BFA2B331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FC2D-E12E-4C64-8875-FE96D1F4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F81001-48BC-4847-8EA8-2ADD44F4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CE932-B9A0-4A04-82EB-E5904D060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1CB181-0ACC-4FE4-BA0A-0890026E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E8422-2C1F-4C84-83FD-DDBEA7663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4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6A04-A135-46C1-97AF-1BCCEC08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F9780-EB05-42CD-9B38-F516B285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FCF89-645F-49FB-B693-9A5978038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1BD0F-04A4-4B6D-922E-E776E6860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26952-BE07-45EA-A06B-DEB57A03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FDA3D-6B50-46E7-B517-7BABF188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46A87-A9BC-4ABF-999E-9951D536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1186E0-AFEF-4828-9553-200851487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D87A5-8808-4992-B773-F7178881B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10FA4-ACF2-4C11-AA89-2DA369C09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7B70B-3514-4691-8B33-596565FA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73502-C77B-4F9B-9C1C-1DE8D364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6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602955-0002-4AB3-818E-EC592B4D8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C4F65-3B3E-491E-8F77-262F28B7E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AFF08-68BD-4DD5-8319-6305AA02EF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E046-A9A1-4951-93DC-BC8614EF5F7C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7631D-EB50-457F-8F66-87A0B7468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4CDDA-41B2-47BD-8DFA-8F7D15EE0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A49AC-B936-4383-968E-1EE9E5784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5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rofiles.sussex.ac.uk/p37714-monika-metykova" TargetMode="External"/><Relationship Id="rId5" Type="http://schemas.openxmlformats.org/officeDocument/2006/relationships/hyperlink" Target="mailto:m.metykova@sussex.ac.uk" TargetMode="External"/><Relationship Id="rId4" Type="http://schemas.openxmlformats.org/officeDocument/2006/relationships/hyperlink" Target="mailto:32153@mail.muni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77/146488492090197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is.muni.cz/auth/th/iak19/" TargetMode="External"/><Relationship Id="rId3" Type="http://schemas.openxmlformats.org/officeDocument/2006/relationships/hyperlink" Target="https://is.muni.cz/auth/th/yocu7/" TargetMode="External"/><Relationship Id="rId7" Type="http://schemas.openxmlformats.org/officeDocument/2006/relationships/hyperlink" Target="https://is.muni.cz/auth/th/ajvcd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th/hzde1/" TargetMode="External"/><Relationship Id="rId5" Type="http://schemas.openxmlformats.org/officeDocument/2006/relationships/hyperlink" Target="https://is.muni.cz/auth/th/ov3aq/" TargetMode="External"/><Relationship Id="rId4" Type="http://schemas.openxmlformats.org/officeDocument/2006/relationships/hyperlink" Target="https://is.muni.cz/auth/th/r8y9h/" TargetMode="External"/><Relationship Id="rId9" Type="http://schemas.openxmlformats.org/officeDocument/2006/relationships/hyperlink" Target="https://is.muni.cz/auth/th/e39xn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3E560D-EEB9-4C6E-91EB-084B16FF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Monika </a:t>
            </a:r>
            <a:r>
              <a:rPr lang="en-US" sz="4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Metykov</a:t>
            </a:r>
            <a:r>
              <a:rPr lang="sk-SK" sz="4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á</a:t>
            </a:r>
            <a:br>
              <a:rPr lang="en-US" sz="4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Profil</a:t>
            </a:r>
            <a:r>
              <a:rPr lang="en-US" sz="4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potenciální</a:t>
            </a:r>
            <a:r>
              <a:rPr lang="en-US" sz="4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školitelky</a:t>
            </a:r>
            <a:endParaRPr lang="en-US" sz="43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437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723B52-0806-4C26-A342-756C4A1B0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Kdo jsem? </a:t>
            </a:r>
          </a:p>
        </p:txBody>
      </p:sp>
      <p:sp>
        <p:nvSpPr>
          <p:cNvPr id="1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A person wearing glasses and smiling at the camera&#10;&#10;Description automatically generated">
            <a:extLst>
              <a:ext uri="{FF2B5EF4-FFF2-40B4-BE49-F238E27FC236}">
                <a16:creationId xmlns:a16="http://schemas.microsoft.com/office/drawing/2014/main" id="{AD6BD168-679C-496E-8F47-A2AD8067C5D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5" r="2" b="17627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83FD99-AB6F-4B79-AD6A-9FF1D32BD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Jsem zaměstnaná na plný úvazek na University of Sussex jako senior lecturer in media, communications and journalism studies. Učím magisterské kurzy: Journalism in Transition a Global News Industries. </a:t>
            </a:r>
          </a:p>
          <a:p>
            <a:r>
              <a:rPr lang="en-US" sz="1700">
                <a:solidFill>
                  <a:srgbClr val="000000"/>
                </a:solidFill>
              </a:rPr>
              <a:t>Na FSS MU pracuji na částečný úvazek a letos učím předmět Politická ekonomie médií. </a:t>
            </a:r>
          </a:p>
          <a:p>
            <a:r>
              <a:rPr lang="en-US" sz="1700">
                <a:solidFill>
                  <a:srgbClr val="000000"/>
                </a:solidFill>
              </a:rPr>
              <a:t>Moje kontakty: </a:t>
            </a:r>
            <a:r>
              <a:rPr lang="en-US" sz="1700">
                <a:solidFill>
                  <a:srgbClr val="000000"/>
                </a:solidFill>
                <a:hlinkClick r:id="rId4"/>
              </a:rPr>
              <a:t>32153@mail.muni.cz</a:t>
            </a:r>
            <a:r>
              <a:rPr lang="en-US" sz="1700">
                <a:solidFill>
                  <a:srgbClr val="000000"/>
                </a:solidFill>
              </a:rPr>
              <a:t>, </a:t>
            </a:r>
            <a:r>
              <a:rPr lang="en-US" sz="1700">
                <a:solidFill>
                  <a:srgbClr val="000000"/>
                </a:solidFill>
                <a:hlinkClick r:id="rId5"/>
              </a:rPr>
              <a:t>m.metykova@sussex.ac.uk</a:t>
            </a:r>
            <a:r>
              <a:rPr lang="en-US" sz="1700">
                <a:solidFill>
                  <a:srgbClr val="000000"/>
                </a:solidFill>
              </a:rPr>
              <a:t> </a:t>
            </a:r>
          </a:p>
          <a:p>
            <a:r>
              <a:rPr lang="en-US" sz="1700">
                <a:solidFill>
                  <a:srgbClr val="000000"/>
                </a:solidFill>
              </a:rPr>
              <a:t>Víc tady: </a:t>
            </a:r>
          </a:p>
          <a:p>
            <a:pPr marL="0"/>
            <a:r>
              <a:rPr lang="en-US" sz="1700">
                <a:solidFill>
                  <a:srgbClr val="000000"/>
                </a:solidFill>
                <a:hlinkClick r:id="rId6"/>
              </a:rPr>
              <a:t>https://profiles.sussex.ac.uk/p37714-monika-metykova</a:t>
            </a:r>
            <a:endParaRPr lang="en-US" sz="17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0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D661-A8CA-484C-8AE4-757270CAF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Ukázky publikací </a:t>
            </a:r>
            <a:r>
              <a:rPr lang="en-GB" dirty="0"/>
              <a:t>(</a:t>
            </a:r>
            <a:r>
              <a:rPr lang="sk-SK" dirty="0"/>
              <a:t>relevantní témata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C1F07-E991-489C-A2A5-D93E0A361F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/>
              <a:t>Monografie</a:t>
            </a:r>
            <a:r>
              <a:rPr lang="en-GB" dirty="0"/>
              <a:t>:</a:t>
            </a:r>
          </a:p>
          <a:p>
            <a:r>
              <a:rPr lang="en-US" dirty="0"/>
              <a:t>Diversity and the Media. Basingstoke: Palgrave, 2016</a:t>
            </a:r>
          </a:p>
          <a:p>
            <a:r>
              <a:rPr lang="en-US" dirty="0" err="1"/>
              <a:t>Kapitoly</a:t>
            </a:r>
            <a:r>
              <a:rPr lang="en-US" dirty="0"/>
              <a:t> v </a:t>
            </a:r>
            <a:r>
              <a:rPr lang="en-US" dirty="0" err="1"/>
              <a:t>knih</a:t>
            </a:r>
            <a:r>
              <a:rPr lang="sk-SK" dirty="0"/>
              <a:t>ách:</a:t>
            </a:r>
          </a:p>
          <a:p>
            <a:r>
              <a:rPr lang="en-US" dirty="0"/>
              <a:t>“The Emergence of the Internet and the End of Journalism?” (chapter co-authored with Christian </a:t>
            </a:r>
            <a:r>
              <a:rPr lang="en-US" dirty="0" err="1"/>
              <a:t>Oggolder</a:t>
            </a:r>
            <a:r>
              <a:rPr lang="en-US" dirty="0"/>
              <a:t>, Niels </a:t>
            </a:r>
            <a:r>
              <a:rPr lang="en-US" dirty="0" err="1"/>
              <a:t>Brügger</a:t>
            </a:r>
            <a:r>
              <a:rPr lang="en-US" dirty="0"/>
              <a:t>, Ramón </a:t>
            </a:r>
            <a:r>
              <a:rPr lang="en-US" dirty="0" err="1"/>
              <a:t>Salaverría</a:t>
            </a:r>
            <a:r>
              <a:rPr lang="en-US" dirty="0"/>
              <a:t> and Eugenia </a:t>
            </a:r>
            <a:r>
              <a:rPr lang="en-US" dirty="0" err="1"/>
              <a:t>Siapera</a:t>
            </a:r>
            <a:r>
              <a:rPr lang="en-US" dirty="0"/>
              <a:t>) for Routledge Handbook of European Communication History (editors Klaus Arnold, Susanne </a:t>
            </a:r>
            <a:r>
              <a:rPr lang="en-US" dirty="0" err="1"/>
              <a:t>Kinnebrock</a:t>
            </a:r>
            <a:r>
              <a:rPr lang="en-US" dirty="0"/>
              <a:t> and Paschal Preston, 2020) </a:t>
            </a:r>
          </a:p>
          <a:p>
            <a:r>
              <a:rPr lang="en-US" i="1" dirty="0"/>
              <a:t>European media policy limitations in the Balkans: observations on TV Pink BH.</a:t>
            </a:r>
            <a:r>
              <a:rPr lang="en-US" dirty="0"/>
              <a:t> In: Krajina, Zlatan and </a:t>
            </a:r>
            <a:r>
              <a:rPr lang="en-US" dirty="0" err="1"/>
              <a:t>Blanuša</a:t>
            </a:r>
            <a:r>
              <a:rPr lang="en-US" dirty="0"/>
              <a:t>, </a:t>
            </a:r>
            <a:r>
              <a:rPr lang="en-US" dirty="0" err="1"/>
              <a:t>Nebojša</a:t>
            </a:r>
            <a:r>
              <a:rPr lang="en-US" dirty="0"/>
              <a:t> (eds.) EU, Europe unfinished: mediating Europe and the Balkans in a time of crisis. Radical Cultural Studies . Rowman and Littlefield International, London; New York, 2016.</a:t>
            </a:r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1C6C4-AE14-4F8A-9701-2ED4D23777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Články:</a:t>
            </a:r>
          </a:p>
          <a:p>
            <a:r>
              <a:rPr lang="en-US" dirty="0" err="1"/>
              <a:t>Císařová</a:t>
            </a:r>
            <a:r>
              <a:rPr lang="en-US" dirty="0"/>
              <a:t>, L. W. and Metykova, M. (2020) ‘Peripheral news workers expelled to the periphery: The case of camera reporters’, </a:t>
            </a:r>
            <a:r>
              <a:rPr lang="en-US" i="1" dirty="0"/>
              <a:t>Journalism</a:t>
            </a:r>
            <a:r>
              <a:rPr lang="en-US" dirty="0"/>
              <a:t>. </a:t>
            </a:r>
            <a:r>
              <a:rPr lang="en-US" dirty="0" err="1"/>
              <a:t>doi</a:t>
            </a:r>
            <a:r>
              <a:rPr lang="en-US" dirty="0"/>
              <a:t>: </a:t>
            </a:r>
            <a:r>
              <a:rPr lang="en-US" u="sng" dirty="0">
                <a:hlinkClick r:id="rId2" tooltip="https://doi.org/10.1177/1464884920901971&#10;Ctrl+Click to follow link"/>
              </a:rPr>
              <a:t>10.1177/1464884920901971</a:t>
            </a:r>
            <a:r>
              <a:rPr lang="en-US" dirty="0"/>
              <a:t>.</a:t>
            </a:r>
            <a:endParaRPr lang="sk-SK" dirty="0"/>
          </a:p>
          <a:p>
            <a:r>
              <a:rPr lang="en-US" dirty="0"/>
              <a:t>“Bridge Guard: Transnational Artists, National Populist Politics and Cross-Border Inter-Ethnic Relationships.” East Central Europe, vol. 41, no. 2-3, 2014.</a:t>
            </a:r>
            <a:endParaRPr lang="en-US" dirty="0">
              <a:effectLst/>
            </a:endParaRPr>
          </a:p>
          <a:p>
            <a:r>
              <a:rPr lang="en-US" dirty="0"/>
              <a:t>“ ‘I Didn’t Realize How Attached I Am’: On the Environmental Experiences of Trans-European Migrants.” European Journal of Cultural Studies, vol. 13, no. 2, May 2010. (with Shaun </a:t>
            </a:r>
            <a:r>
              <a:rPr lang="en-US" dirty="0" err="1"/>
              <a:t>Moores</a:t>
            </a:r>
            <a:r>
              <a:rPr lang="en-US" dirty="0"/>
              <a:t>) </a:t>
            </a:r>
            <a:endParaRPr lang="en-US" dirty="0">
              <a:effectLst/>
            </a:endParaRPr>
          </a:p>
          <a:p>
            <a:r>
              <a:rPr lang="en-US" dirty="0"/>
              <a:t>“Only a Mouse Click Away from Home: Transnational Practices of Eastern European Migrants in the United Kingdom.“ Social Identities; Journal for the Study of Race, Nation and Culture, vol. 16, issue 3, May 2010.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303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1E73FB-1F3D-442B-BF5B-CB186F9A0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k-SK" sz="4000" dirty="0">
                <a:solidFill>
                  <a:srgbClr val="FFFFFF"/>
                </a:solidFill>
              </a:rPr>
              <a:t>Oblasti, témata, přístupy, metody, které mě zajímají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4B0CC2-C311-4A6C-9B78-17493491B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sk-SK" sz="2000" dirty="0">
                <a:solidFill>
                  <a:srgbClr val="000000"/>
                </a:solidFill>
              </a:rPr>
              <a:t>Mediální studia</a:t>
            </a:r>
            <a:r>
              <a:rPr lang="en-GB" sz="2000" dirty="0">
                <a:solidFill>
                  <a:srgbClr val="000000"/>
                </a:solidFill>
              </a:rPr>
              <a:t>; </a:t>
            </a:r>
            <a:r>
              <a:rPr lang="sk-SK" sz="2000" dirty="0">
                <a:solidFill>
                  <a:srgbClr val="000000"/>
                </a:solidFill>
              </a:rPr>
              <a:t>Kulturální studia</a:t>
            </a:r>
            <a:r>
              <a:rPr lang="en-GB" sz="2000" dirty="0">
                <a:solidFill>
                  <a:srgbClr val="000000"/>
                </a:solidFill>
              </a:rPr>
              <a:t>; </a:t>
            </a:r>
            <a:r>
              <a:rPr lang="sk-SK" sz="2000" dirty="0">
                <a:solidFill>
                  <a:srgbClr val="000000"/>
                </a:solidFill>
              </a:rPr>
              <a:t>Politická ekonomie médií</a:t>
            </a:r>
          </a:p>
          <a:p>
            <a:r>
              <a:rPr lang="sk-SK" sz="2000" dirty="0">
                <a:solidFill>
                  <a:srgbClr val="000000"/>
                </a:solidFill>
              </a:rPr>
              <a:t>Média</a:t>
            </a:r>
            <a:r>
              <a:rPr lang="en-GB" sz="2000" dirty="0">
                <a:solidFill>
                  <a:srgbClr val="000000"/>
                </a:solidFill>
              </a:rPr>
              <a:t>/</a:t>
            </a:r>
            <a:r>
              <a:rPr lang="sk-SK" sz="2000" dirty="0">
                <a:solidFill>
                  <a:srgbClr val="000000"/>
                </a:solidFill>
              </a:rPr>
              <a:t>žurnalistika</a:t>
            </a:r>
            <a:r>
              <a:rPr lang="en-GB" sz="2000" dirty="0">
                <a:solidFill>
                  <a:srgbClr val="000000"/>
                </a:solidFill>
              </a:rPr>
              <a:t> a </a:t>
            </a:r>
            <a:r>
              <a:rPr lang="en-GB" sz="2000" dirty="0" err="1">
                <a:solidFill>
                  <a:srgbClr val="000000"/>
                </a:solidFill>
              </a:rPr>
              <a:t>demokracie</a:t>
            </a:r>
            <a:r>
              <a:rPr lang="en-GB" sz="2000" dirty="0">
                <a:solidFill>
                  <a:srgbClr val="000000"/>
                </a:solidFill>
              </a:rPr>
              <a:t>; </a:t>
            </a:r>
            <a:r>
              <a:rPr lang="sk-SK" sz="2000" dirty="0">
                <a:solidFill>
                  <a:srgbClr val="000000"/>
                </a:solidFill>
              </a:rPr>
              <a:t>Reprezentace v médiálních/žurnalistických obsazích</a:t>
            </a:r>
            <a:r>
              <a:rPr lang="en-GB" sz="2000" dirty="0">
                <a:solidFill>
                  <a:srgbClr val="000000"/>
                </a:solidFill>
              </a:rPr>
              <a:t>; </a:t>
            </a:r>
            <a:r>
              <a:rPr lang="sk-SK" sz="2000" dirty="0">
                <a:solidFill>
                  <a:srgbClr val="000000"/>
                </a:solidFill>
              </a:rPr>
              <a:t>Gender a média</a:t>
            </a:r>
            <a:r>
              <a:rPr lang="en-GB" sz="2000" dirty="0">
                <a:solidFill>
                  <a:srgbClr val="000000"/>
                </a:solidFill>
              </a:rPr>
              <a:t>; </a:t>
            </a:r>
            <a:r>
              <a:rPr lang="sk-SK" sz="2000" dirty="0">
                <a:solidFill>
                  <a:srgbClr val="000000"/>
                </a:solidFill>
              </a:rPr>
              <a:t>Média a diversita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  <a:r>
              <a:rPr lang="sk-SK" sz="2000" dirty="0">
                <a:solidFill>
                  <a:srgbClr val="000000"/>
                </a:solidFill>
              </a:rPr>
              <a:t> Média a migrace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endParaRPr lang="sk-SK" sz="2000" dirty="0">
              <a:solidFill>
                <a:srgbClr val="000000"/>
              </a:solidFill>
            </a:endParaRPr>
          </a:p>
          <a:p>
            <a:r>
              <a:rPr lang="sk-SK" sz="2000" dirty="0">
                <a:solidFill>
                  <a:srgbClr val="000000"/>
                </a:solidFill>
              </a:rPr>
              <a:t>Kvalitativní metody – rozhovory, focus groups, kvalitativní obsahová analýza apod. </a:t>
            </a:r>
          </a:p>
        </p:txBody>
      </p:sp>
    </p:spTree>
    <p:extLst>
      <p:ext uri="{BB962C8B-B14F-4D97-AF65-F5344CB8AC3E}">
        <p14:creationId xmlns:p14="http://schemas.microsoft.com/office/powerpoint/2010/main" val="358721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74D00A-89A9-4C68-9EFD-FAB76B1D2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Na University of Sussex vedu tyto práce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C9AC1-DAEA-436C-BB5C-5BF9839AA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20000"/>
          </a:bodyPr>
          <a:lstStyle/>
          <a:p>
            <a:r>
              <a:rPr lang="sk-SK" sz="2400" dirty="0">
                <a:solidFill>
                  <a:srgbClr val="000000"/>
                </a:solidFill>
              </a:rPr>
              <a:t>Covering Kashmir in the News: </a:t>
            </a:r>
            <a:r>
              <a:rPr lang="en-GB" sz="2400" dirty="0">
                <a:solidFill>
                  <a:srgbClr val="000000"/>
                </a:solidFill>
              </a:rPr>
              <a:t>The Cases of </a:t>
            </a:r>
            <a:r>
              <a:rPr lang="en-GB" sz="2400" i="1" dirty="0">
                <a:solidFill>
                  <a:srgbClr val="000000"/>
                </a:solidFill>
              </a:rPr>
              <a:t>The Times of India </a:t>
            </a:r>
            <a:r>
              <a:rPr lang="en-GB" sz="2400" dirty="0">
                <a:solidFill>
                  <a:srgbClr val="000000"/>
                </a:solidFill>
              </a:rPr>
              <a:t>and </a:t>
            </a:r>
            <a:r>
              <a:rPr lang="en-GB" sz="2400" i="1" dirty="0">
                <a:solidFill>
                  <a:srgbClr val="000000"/>
                </a:solidFill>
              </a:rPr>
              <a:t>The New York Times</a:t>
            </a:r>
          </a:p>
          <a:p>
            <a:r>
              <a:rPr lang="en-GB" sz="2400" dirty="0">
                <a:solidFill>
                  <a:srgbClr val="000000"/>
                </a:solidFill>
              </a:rPr>
              <a:t>Framing the 2019 Hong Kong Protests: </a:t>
            </a:r>
            <a:r>
              <a:rPr lang="sk-SK" sz="2400" dirty="0">
                <a:solidFill>
                  <a:srgbClr val="000000"/>
                </a:solidFill>
              </a:rPr>
              <a:t>Reporting in Hong Kong Free Press and Witnessing by Protesters at Baptist University Hong Kong</a:t>
            </a:r>
          </a:p>
          <a:p>
            <a:r>
              <a:rPr lang="sk-SK" sz="2400" dirty="0">
                <a:solidFill>
                  <a:srgbClr val="000000"/>
                </a:solidFill>
              </a:rPr>
              <a:t>UK Tabloids and Coverage of Female Politicians</a:t>
            </a:r>
          </a:p>
          <a:p>
            <a:r>
              <a:rPr lang="sk-SK" sz="2400" dirty="0">
                <a:solidFill>
                  <a:srgbClr val="000000"/>
                </a:solidFill>
              </a:rPr>
              <a:t>An Egyptian Actress on Instagram: Changing Muslim Wome</a:t>
            </a:r>
            <a:r>
              <a:rPr lang="en-GB" sz="2400" dirty="0">
                <a:solidFill>
                  <a:srgbClr val="000000"/>
                </a:solidFill>
              </a:rPr>
              <a:t>n’s Identities</a:t>
            </a:r>
          </a:p>
          <a:p>
            <a:r>
              <a:rPr lang="en-GB" sz="2400" dirty="0">
                <a:solidFill>
                  <a:srgbClr val="000000"/>
                </a:solidFill>
              </a:rPr>
              <a:t>The Changing Field of Sports Journalism: A Case Study of Tottenham Spurs in the Media</a:t>
            </a:r>
          </a:p>
          <a:p>
            <a:r>
              <a:rPr lang="en-GB" sz="2400" dirty="0">
                <a:solidFill>
                  <a:srgbClr val="000000"/>
                </a:solidFill>
              </a:rPr>
              <a:t>To Veil or Not To Veil: Muslim Women on Instagram</a:t>
            </a:r>
          </a:p>
          <a:p>
            <a:r>
              <a:rPr lang="en-GB" sz="2400" dirty="0">
                <a:solidFill>
                  <a:srgbClr val="000000"/>
                </a:solidFill>
              </a:rPr>
              <a:t>AI and Chinese Journalism: How Major Newsrooms Adapt Algorithms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62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88000F-6EB8-4083-8396-4E74C2BBF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Na FSS MU jsem </a:t>
            </a:r>
            <a:r>
              <a:rPr lang="en-GB" dirty="0">
                <a:solidFill>
                  <a:srgbClr val="FFFFFF"/>
                </a:solidFill>
              </a:rPr>
              <a:t>v </a:t>
            </a:r>
            <a:r>
              <a:rPr lang="en-GB" dirty="0" err="1">
                <a:solidFill>
                  <a:srgbClr val="FFFFFF"/>
                </a:solidFill>
              </a:rPr>
              <a:t>minulosti</a:t>
            </a:r>
            <a:r>
              <a:rPr lang="en-GB" dirty="0">
                <a:solidFill>
                  <a:srgbClr val="FFFFFF"/>
                </a:solidFill>
              </a:rPr>
              <a:t> </a:t>
            </a:r>
            <a:r>
              <a:rPr lang="sk-SK" dirty="0">
                <a:solidFill>
                  <a:srgbClr val="FFFFFF"/>
                </a:solidFill>
              </a:rPr>
              <a:t>vedla tyto práce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4C16A-3990-4763-8A96-E57A0F24B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70000" lnSpcReduction="20000"/>
          </a:bodyPr>
          <a:lstStyle/>
          <a:p>
            <a:r>
              <a:rPr lang="sv-SE" dirty="0">
                <a:hlinkClick r:id="rId3"/>
              </a:rPr>
              <a:t>Konstrukce identit starších žen časopisem Vlasta</a:t>
            </a:r>
            <a:endParaRPr lang="sv-SE" dirty="0"/>
          </a:p>
          <a:p>
            <a:r>
              <a:rPr lang="en-US" dirty="0" err="1">
                <a:hlinkClick r:id="rId4"/>
              </a:rPr>
              <a:t>Genderové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rozdíly</a:t>
            </a:r>
            <a:r>
              <a:rPr lang="en-US" dirty="0">
                <a:hlinkClick r:id="rId4"/>
              </a:rPr>
              <a:t> v </a:t>
            </a:r>
            <a:r>
              <a:rPr lang="en-US" dirty="0" err="1">
                <a:hlinkClick r:id="rId4"/>
              </a:rPr>
              <a:t>audiovizuálních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reklamách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na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alkohol</a:t>
            </a:r>
            <a:endParaRPr lang="en-US" dirty="0"/>
          </a:p>
          <a:p>
            <a:r>
              <a:rPr lang="en-US" dirty="0" err="1">
                <a:hlinkClick r:id="rId5"/>
              </a:rPr>
              <a:t>Prezentace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genderových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rolí</a:t>
            </a:r>
            <a:r>
              <a:rPr lang="en-US" dirty="0">
                <a:hlinkClick r:id="rId5"/>
              </a:rPr>
              <a:t> v </a:t>
            </a:r>
            <a:r>
              <a:rPr lang="en-US" dirty="0" err="1">
                <a:hlinkClick r:id="rId5"/>
              </a:rPr>
              <a:t>hrané</a:t>
            </a:r>
            <a:r>
              <a:rPr lang="en-US" dirty="0">
                <a:hlinkClick r:id="rId5"/>
              </a:rPr>
              <a:t> a </a:t>
            </a:r>
            <a:r>
              <a:rPr lang="en-US" dirty="0" err="1">
                <a:hlinkClick r:id="rId5"/>
              </a:rPr>
              <a:t>animované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verzi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Krásky</a:t>
            </a:r>
            <a:r>
              <a:rPr lang="en-US" dirty="0">
                <a:hlinkClick r:id="rId5"/>
              </a:rPr>
              <a:t> a </a:t>
            </a:r>
            <a:r>
              <a:rPr lang="en-US" dirty="0" err="1">
                <a:hlinkClick r:id="rId5"/>
              </a:rPr>
              <a:t>zvířete</a:t>
            </a:r>
            <a:r>
              <a:rPr lang="en-US" dirty="0">
                <a:hlinkClick r:id="rId5"/>
              </a:rPr>
              <a:t> od </a:t>
            </a:r>
            <a:r>
              <a:rPr lang="en-US" dirty="0" err="1">
                <a:hlinkClick r:id="rId5"/>
              </a:rPr>
              <a:t>Walta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Disneyho</a:t>
            </a:r>
            <a:r>
              <a:rPr lang="en-US" dirty="0">
                <a:hlinkClick r:id="rId5"/>
              </a:rPr>
              <a:t> a </a:t>
            </a:r>
            <a:r>
              <a:rPr lang="en-US" dirty="0" err="1">
                <a:hlinkClick r:id="rId5"/>
              </a:rPr>
              <a:t>jejich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porovnání</a:t>
            </a:r>
            <a:r>
              <a:rPr lang="en-US" dirty="0">
                <a:hlinkClick r:id="rId5"/>
              </a:rPr>
              <a:t> (</a:t>
            </a:r>
            <a:r>
              <a:rPr lang="en-US" dirty="0" err="1">
                <a:hlinkClick r:id="rId5"/>
              </a:rPr>
              <a:t>diskurzivní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analýza</a:t>
            </a:r>
            <a:r>
              <a:rPr lang="en-US" dirty="0">
                <a:hlinkClick r:id="rId5"/>
              </a:rPr>
              <a:t>)</a:t>
            </a:r>
            <a:endParaRPr lang="en-US" dirty="0"/>
          </a:p>
          <a:p>
            <a:r>
              <a:rPr lang="en-US" dirty="0" err="1">
                <a:hlinkClick r:id="rId6"/>
              </a:rPr>
              <a:t>Případová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studie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sportovní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redakce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televizního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kanálu</a:t>
            </a:r>
            <a:r>
              <a:rPr lang="en-US" dirty="0">
                <a:hlinkClick r:id="rId6"/>
              </a:rPr>
              <a:t> se </a:t>
            </a:r>
            <a:r>
              <a:rPr lang="en-US" dirty="0" err="1">
                <a:hlinkClick r:id="rId6"/>
              </a:rPr>
              <a:t>zaměřením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na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genderové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vlivy</a:t>
            </a:r>
            <a:r>
              <a:rPr lang="en-US" dirty="0">
                <a:hlinkClick r:id="rId6"/>
              </a:rPr>
              <a:t> v </a:t>
            </a:r>
            <a:r>
              <a:rPr lang="en-US" dirty="0" err="1">
                <a:hlinkClick r:id="rId6"/>
              </a:rPr>
              <a:t>profesi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sportovní</a:t>
            </a:r>
            <a:r>
              <a:rPr lang="en-US" dirty="0">
                <a:hlinkClick r:id="rId6"/>
              </a:rPr>
              <a:t> </a:t>
            </a:r>
            <a:r>
              <a:rPr lang="en-US" dirty="0" err="1">
                <a:hlinkClick r:id="rId6"/>
              </a:rPr>
              <a:t>novinářky</a:t>
            </a:r>
            <a:endParaRPr lang="en-US" dirty="0"/>
          </a:p>
          <a:p>
            <a:r>
              <a:rPr lang="en-US" dirty="0" err="1">
                <a:hlinkClick r:id="rId7"/>
              </a:rPr>
              <a:t>Vliv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genderu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na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proces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dělby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témat</a:t>
            </a:r>
            <a:r>
              <a:rPr lang="en-US" dirty="0">
                <a:hlinkClick r:id="rId7"/>
              </a:rPr>
              <a:t>: </a:t>
            </a:r>
            <a:r>
              <a:rPr lang="en-US" dirty="0" err="1">
                <a:hlinkClick r:id="rId7"/>
              </a:rPr>
              <a:t>případ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regionální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zpravodajské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redakce</a:t>
            </a:r>
            <a:r>
              <a:rPr lang="en-US" dirty="0">
                <a:hlinkClick r:id="rId7"/>
              </a:rPr>
              <a:t> </a:t>
            </a:r>
            <a:r>
              <a:rPr lang="en-US" dirty="0" err="1">
                <a:hlinkClick r:id="rId7"/>
              </a:rPr>
              <a:t>České</a:t>
            </a:r>
            <a:r>
              <a:rPr lang="en-US" dirty="0">
                <a:hlinkClick r:id="rId7"/>
              </a:rPr>
              <a:t> televise</a:t>
            </a:r>
            <a:endParaRPr lang="en-US" dirty="0"/>
          </a:p>
          <a:p>
            <a:r>
              <a:rPr lang="en-US" dirty="0" err="1">
                <a:hlinkClick r:id="rId8"/>
              </a:rPr>
              <a:t>Konstrukce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feminity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ve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vybraných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pohádkách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Walta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Disneyho</a:t>
            </a:r>
            <a:r>
              <a:rPr lang="en-US" dirty="0">
                <a:hlinkClick r:id="rId8"/>
              </a:rPr>
              <a:t> a </a:t>
            </a:r>
            <a:r>
              <a:rPr lang="en-US" dirty="0" err="1">
                <a:hlinkClick r:id="rId8"/>
              </a:rPr>
              <a:t>její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proměna</a:t>
            </a:r>
            <a:r>
              <a:rPr lang="en-US" dirty="0">
                <a:hlinkClick r:id="rId8"/>
              </a:rPr>
              <a:t> v </a:t>
            </a:r>
            <a:r>
              <a:rPr lang="en-US" dirty="0" err="1">
                <a:hlinkClick r:id="rId8"/>
              </a:rPr>
              <a:t>čase</a:t>
            </a:r>
            <a:endParaRPr lang="en-US" dirty="0"/>
          </a:p>
          <a:p>
            <a:r>
              <a:rPr lang="en-US" dirty="0" err="1">
                <a:hlinkClick r:id="rId9"/>
              </a:rPr>
              <a:t>Ošklivka</a:t>
            </a:r>
            <a:r>
              <a:rPr lang="en-US" dirty="0">
                <a:hlinkClick r:id="rId9"/>
              </a:rPr>
              <a:t> </a:t>
            </a:r>
            <a:r>
              <a:rPr lang="en-US" dirty="0" err="1">
                <a:hlinkClick r:id="rId9"/>
              </a:rPr>
              <a:t>Katka</a:t>
            </a:r>
            <a:r>
              <a:rPr lang="en-US" dirty="0">
                <a:hlinkClick r:id="rId9"/>
              </a:rPr>
              <a:t> a </a:t>
            </a:r>
            <a:r>
              <a:rPr lang="en-US" dirty="0" err="1">
                <a:hlinkClick r:id="rId9"/>
              </a:rPr>
              <a:t>Chůva</a:t>
            </a:r>
            <a:r>
              <a:rPr lang="en-US" dirty="0">
                <a:hlinkClick r:id="rId9"/>
              </a:rPr>
              <a:t> k </a:t>
            </a:r>
            <a:r>
              <a:rPr lang="en-US" dirty="0" err="1">
                <a:hlinkClick r:id="rId9"/>
              </a:rPr>
              <a:t>pohledání</a:t>
            </a:r>
            <a:r>
              <a:rPr lang="en-US" dirty="0">
                <a:hlinkClick r:id="rId9"/>
              </a:rPr>
              <a:t> </a:t>
            </a:r>
            <a:r>
              <a:rPr lang="en-US" dirty="0" err="1">
                <a:hlinkClick r:id="rId9"/>
              </a:rPr>
              <a:t>optikou</a:t>
            </a:r>
            <a:r>
              <a:rPr lang="en-US" dirty="0">
                <a:hlinkClick r:id="rId9"/>
              </a:rPr>
              <a:t> </a:t>
            </a:r>
            <a:r>
              <a:rPr lang="en-US" dirty="0" err="1">
                <a:hlinkClick r:id="rId9"/>
              </a:rPr>
              <a:t>feministických</a:t>
            </a:r>
            <a:r>
              <a:rPr lang="en-US" dirty="0">
                <a:hlinkClick r:id="rId9"/>
              </a:rPr>
              <a:t> </a:t>
            </a:r>
            <a:r>
              <a:rPr lang="en-US" dirty="0" err="1">
                <a:hlinkClick r:id="rId9"/>
              </a:rPr>
              <a:t>kritik</a:t>
            </a:r>
            <a:r>
              <a:rPr lang="en-US" dirty="0">
                <a:hlinkClick r:id="rId9"/>
              </a:rPr>
              <a:t>. </a:t>
            </a:r>
            <a:r>
              <a:rPr lang="en-US" dirty="0" err="1">
                <a:hlinkClick r:id="rId9"/>
              </a:rPr>
              <a:t>Narativní</a:t>
            </a:r>
            <a:r>
              <a:rPr lang="en-US" dirty="0">
                <a:hlinkClick r:id="rId9"/>
              </a:rPr>
              <a:t> </a:t>
            </a:r>
            <a:r>
              <a:rPr lang="en-US" dirty="0" err="1">
                <a:hlinkClick r:id="rId9"/>
              </a:rPr>
              <a:t>analýza</a:t>
            </a:r>
            <a:endParaRPr lang="en-US" dirty="0"/>
          </a:p>
          <a:p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4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F4FB91-022D-4B11-9D5D-5363E9B57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sk-SK" sz="5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Ráda poradím, proberu možnosti, brainstorming atd. mailem nebo přes Skype (monika.metykova), ozvěte se. </a:t>
            </a:r>
            <a:endParaRPr lang="en-US" sz="5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9610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2" ma:contentTypeDescription="Vytvoří nový dokument" ma:contentTypeScope="" ma:versionID="3c90d47c247a657e7debda776b0e8c65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4ebe2c94a46389ff3ceb06e08056a78e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926115-6671-46E0-A357-7C375A52FD7B}"/>
</file>

<file path=customXml/itemProps2.xml><?xml version="1.0" encoding="utf-8"?>
<ds:datastoreItem xmlns:ds="http://schemas.openxmlformats.org/officeDocument/2006/customXml" ds:itemID="{A905C628-B0FD-49DA-90EF-541D1CBF33C5}"/>
</file>

<file path=customXml/itemProps3.xml><?xml version="1.0" encoding="utf-8"?>
<ds:datastoreItem xmlns:ds="http://schemas.openxmlformats.org/officeDocument/2006/customXml" ds:itemID="{09C2DC6A-033A-46C7-BD8A-A415C8A294D4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478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Monika Metyková Profil potenciální školitelky</vt:lpstr>
      <vt:lpstr>Kdo jsem? </vt:lpstr>
      <vt:lpstr>Ukázky publikací (relevantní témata)</vt:lpstr>
      <vt:lpstr>Oblasti, témata, přístupy, metody, které mě zajímají</vt:lpstr>
      <vt:lpstr>Na University of Sussex vedu tyto práce</vt:lpstr>
      <vt:lpstr>Na FSS MU jsem v minulosti vedla tyto práce</vt:lpstr>
      <vt:lpstr>Ráda poradím, proberu možnosti, brainstorming atd. mailem nebo přes Skype (monika.metykova), ozvěte se.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Monika Metyková Profil potenciální školitelky</dc:title>
  <dc:creator>Monika Metykova</dc:creator>
  <cp:lastModifiedBy>Monika Metykova</cp:lastModifiedBy>
  <cp:revision>5</cp:revision>
  <dcterms:created xsi:type="dcterms:W3CDTF">2020-04-27T14:46:15Z</dcterms:created>
  <dcterms:modified xsi:type="dcterms:W3CDTF">2020-04-27T15:31:30Z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