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28"/>
  </p:notesMasterIdLst>
  <p:handoutMasterIdLst>
    <p:handoutMasterId r:id="rId29"/>
  </p:handoutMasterIdLst>
  <p:sldIdLst>
    <p:sldId id="256" r:id="rId2"/>
    <p:sldId id="315" r:id="rId3"/>
    <p:sldId id="266" r:id="rId4"/>
    <p:sldId id="301" r:id="rId5"/>
    <p:sldId id="296" r:id="rId6"/>
    <p:sldId id="313" r:id="rId7"/>
    <p:sldId id="259" r:id="rId8"/>
    <p:sldId id="294" r:id="rId9"/>
    <p:sldId id="298" r:id="rId10"/>
    <p:sldId id="299" r:id="rId11"/>
    <p:sldId id="258" r:id="rId12"/>
    <p:sldId id="311" r:id="rId13"/>
    <p:sldId id="300" r:id="rId14"/>
    <p:sldId id="312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262" r:id="rId23"/>
    <p:sldId id="314" r:id="rId24"/>
    <p:sldId id="260" r:id="rId25"/>
    <p:sldId id="261" r:id="rId26"/>
    <p:sldId id="263" r:id="rId2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29" autoAdjust="0"/>
    <p:restoredTop sz="86331" autoAdjust="0"/>
  </p:normalViewPr>
  <p:slideViewPr>
    <p:cSldViewPr snapToGrid="0">
      <p:cViewPr varScale="1">
        <p:scale>
          <a:sx n="52" d="100"/>
          <a:sy n="52" d="100"/>
        </p:scale>
        <p:origin x="1172" y="52"/>
      </p:cViewPr>
      <p:guideLst/>
    </p:cSldViewPr>
  </p:slideViewPr>
  <p:outlineViewPr>
    <p:cViewPr>
      <p:scale>
        <a:sx n="33" d="100"/>
        <a:sy n="33" d="100"/>
      </p:scale>
      <p:origin x="0" y="-42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2842D-5413-42BA-A77E-9C2630E2A0A0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34157-BBA0-4055-82FB-0496348868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113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B3D1B-5358-40D3-A5E2-655C3F00CA6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C7155-DCC8-4C89-A2AE-E152196A3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545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BC7155-DCC8-4C89-A2AE-E152196A309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16971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D7CBDD-BB6D-43CF-8451-A78EF66A91B5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12749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C7155-DCC8-4C89-A2AE-E152196A3099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9547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C7155-DCC8-4C89-A2AE-E152196A3099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3547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C7155-DCC8-4C89-A2AE-E152196A3099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6144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C7155-DCC8-4C89-A2AE-E152196A3099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60875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C7155-DCC8-4C89-A2AE-E152196A3099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9416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C7155-DCC8-4C89-A2AE-E152196A3099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6336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C7155-DCC8-4C89-A2AE-E152196A3099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7439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C7155-DCC8-4C89-A2AE-E152196A3099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7982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C7155-DCC8-4C89-A2AE-E152196A3099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942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u="none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CBDD-BB6D-43CF-8451-A78EF66A91B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06859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C7155-DCC8-4C89-A2AE-E152196A3099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94983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C7155-DCC8-4C89-A2AE-E152196A3099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2383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C7155-DCC8-4C89-A2AE-E152196A3099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290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C7155-DCC8-4C89-A2AE-E152196A309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9507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C7155-DCC8-4C89-A2AE-E152196A309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0861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u="none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CBDD-BB6D-43CF-8451-A78EF66A91B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504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D7CBDD-BB6D-43CF-8451-A78EF66A91B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43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D7CBDD-BB6D-43CF-8451-A78EF66A91B5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6253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C7155-DCC8-4C89-A2AE-E152196A309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21735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D7CBDD-BB6D-43CF-8451-A78EF66A91B5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343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59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4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5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0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58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11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65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48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3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81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0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62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endula.divisova@mail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236C22-B0A9-4E5A-BB4E-CF22E75422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8126" y="1516286"/>
            <a:ext cx="7735748" cy="1912714"/>
          </a:xfrm>
        </p:spPr>
        <p:txBody>
          <a:bodyPr anchor="b">
            <a:norm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security</a:t>
            </a:r>
            <a:r>
              <a:rPr lang="cs-CZ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 theories and concepts</a:t>
            </a:r>
            <a:endParaRPr lang="cs-CZ" sz="3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02AE136-A5CA-469E-BAC1-85ACEF138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38300" y="4246136"/>
            <a:ext cx="5618019" cy="1643486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International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(BSSb1105), 19/09/2022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Vendula Divišová, FSS MU</a:t>
            </a:r>
          </a:p>
          <a:p>
            <a:pPr>
              <a:spcAft>
                <a:spcPts val="600"/>
              </a:spcAft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vendula.divisova@mail.muni.cz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3392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2">
            <a:extLst>
              <a:ext uri="{FF2B5EF4-FFF2-40B4-BE49-F238E27FC236}">
                <a16:creationId xmlns:a16="http://schemas.microsoft.com/office/drawing/2014/main" id="{237EC64F-7328-4AC6-9143-A9F1880F704A}"/>
              </a:ext>
            </a:extLst>
          </p:cNvPr>
          <p:cNvSpPr txBox="1">
            <a:spLocks/>
          </p:cNvSpPr>
          <p:nvPr/>
        </p:nvSpPr>
        <p:spPr>
          <a:xfrm>
            <a:off x="2144462" y="2339703"/>
            <a:ext cx="7729454" cy="384365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in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sense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measures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absence </a:t>
            </a:r>
            <a:r>
              <a:rPr lang="cs-CZ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threats</a:t>
            </a:r>
            <a:r>
              <a:rPr lang="cs-CZ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acquired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in a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subjective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sense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absence </a:t>
            </a:r>
            <a:r>
              <a:rPr lang="cs-CZ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fear</a:t>
            </a:r>
            <a:r>
              <a:rPr lang="cs-CZ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such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attacked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 (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Arnold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Wolfers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1952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54DA4230-D7A1-BF56-57A5-A5B4B38B3C52}"/>
              </a:ext>
            </a:extLst>
          </p:cNvPr>
          <p:cNvSpPr txBox="1">
            <a:spLocks/>
          </p:cNvSpPr>
          <p:nvPr/>
        </p:nvSpPr>
        <p:spPr>
          <a:xfrm>
            <a:off x="316169" y="458048"/>
            <a:ext cx="10515600" cy="94988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subjective</a:t>
            </a:r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endParaRPr lang="cs-CZ" sz="2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284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7322" y="1723146"/>
            <a:ext cx="9920416" cy="435133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those definitions reflect a dichotomic view of security (secure or not)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uncertain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cs-CZ" sz="2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cs-CZ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cs-CZ" sz="2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</a:t>
            </a:r>
            <a:r>
              <a:rPr lang="cs-CZ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r>
              <a:rPr lang="cs-CZ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interests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just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perspective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cs-CZ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great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powers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less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useful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small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states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ignores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international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A37F976E-CDD0-CC35-2157-A40BF50C284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30188" y="247650"/>
            <a:ext cx="10515600" cy="95091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</a:t>
            </a:r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1515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2">
            <a:extLst>
              <a:ext uri="{FF2B5EF4-FFF2-40B4-BE49-F238E27FC236}">
                <a16:creationId xmlns:a16="http://schemas.microsoft.com/office/drawing/2014/main" id="{237EC64F-7328-4AC6-9143-A9F1880F704A}"/>
              </a:ext>
            </a:extLst>
          </p:cNvPr>
          <p:cNvSpPr txBox="1">
            <a:spLocks/>
          </p:cNvSpPr>
          <p:nvPr/>
        </p:nvSpPr>
        <p:spPr>
          <a:xfrm>
            <a:off x="1939925" y="2231419"/>
            <a:ext cx="7729454" cy="384365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which threats to an object (usually a nation-state or an international organization) and its interests are eliminated as far as possible and this object is effectively equipped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eliminate existing and potential threats and willing to cooperate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Mareš, 2002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1F4F959D-8769-4262-D51A-08967F38EA26}"/>
              </a:ext>
            </a:extLst>
          </p:cNvPr>
          <p:cNvSpPr txBox="1">
            <a:spLocks/>
          </p:cNvSpPr>
          <p:nvPr/>
        </p:nvSpPr>
        <p:spPr>
          <a:xfrm>
            <a:off x="316169" y="458048"/>
            <a:ext cx="10515600" cy="94988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</a:t>
            </a:r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</a:t>
            </a:r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endParaRPr lang="cs-CZ" sz="2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039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2">
            <a:extLst>
              <a:ext uri="{FF2B5EF4-FFF2-40B4-BE49-F238E27FC236}">
                <a16:creationId xmlns:a16="http://schemas.microsoft.com/office/drawing/2014/main" id="{237EC64F-7328-4AC6-9143-A9F1880F704A}"/>
              </a:ext>
            </a:extLst>
          </p:cNvPr>
          <p:cNvSpPr txBox="1">
            <a:spLocks/>
          </p:cNvSpPr>
          <p:nvPr/>
        </p:nvSpPr>
        <p:spPr>
          <a:xfrm>
            <a:off x="2105133" y="2123394"/>
            <a:ext cx="7729454" cy="384365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“…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includes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traditional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defence policy and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non-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military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actions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ensure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capacity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survive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as a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political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entity in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exert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influence and to </a:t>
            </a:r>
            <a:r>
              <a:rPr lang="cs-CZ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carry</a:t>
            </a:r>
            <a:r>
              <a:rPr lang="cs-CZ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out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lang="cs-CZ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international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.“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Michael H.H.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Louw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6693F7FF-02EF-62AA-B2AD-21F4030DFA0A}"/>
              </a:ext>
            </a:extLst>
          </p:cNvPr>
          <p:cNvSpPr txBox="1">
            <a:spLocks/>
          </p:cNvSpPr>
          <p:nvPr/>
        </p:nvSpPr>
        <p:spPr>
          <a:xfrm>
            <a:off x="316169" y="458048"/>
            <a:ext cx="10515600" cy="94988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Negative x positive </a:t>
            </a:r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endParaRPr lang="cs-CZ" sz="2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200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9671" y="247983"/>
            <a:ext cx="10515600" cy="949881"/>
          </a:xfrm>
        </p:spPr>
        <p:txBody>
          <a:bodyPr>
            <a:normAutofit/>
          </a:bodyPr>
          <a:lstStyle/>
          <a:p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Specifying</a:t>
            </a:r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endParaRPr lang="cs-CZ" sz="2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1538" y="1675521"/>
            <a:ext cx="9920416" cy="4351338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00000"/>
              </a:lnSpc>
              <a:buFont typeface="+mj-lt"/>
              <a:buAutoNum type="alphaUcPeriod"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whom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lphaUcPeriod"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lphaUcPeriod"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much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lphaUcPeriod"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threats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lphaUcPeriod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means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lphaUcPeriod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lphaUcPeriod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period?</a:t>
            </a:r>
          </a:p>
          <a:p>
            <a:pPr lvl="1"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96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9671" y="247983"/>
            <a:ext cx="10515600" cy="949881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whom</a:t>
            </a:r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9671" y="1723146"/>
            <a:ext cx="9920416" cy="435133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whose values are to be secured?</a:t>
            </a: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traditionally, state as the dominant referent object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→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gradual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deepening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covered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2200" u="sng" dirty="0" err="1">
                <a:latin typeface="Arial" panose="020B0604020202020204" pitchFamily="34" charset="0"/>
                <a:cs typeface="Arial" panose="020B0604020202020204" pitchFamily="34" charset="0"/>
              </a:rPr>
              <a:t>Lecture</a:t>
            </a:r>
            <a:r>
              <a:rPr lang="cs-CZ" sz="2200" u="sng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individual / community</a:t>
            </a:r>
          </a:p>
          <a:p>
            <a:pPr lvl="1"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</a:p>
          <a:p>
            <a:pPr lvl="1"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international system / global community</a:t>
            </a:r>
          </a:p>
          <a:p>
            <a:pPr lvl="1"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7722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9671" y="247983"/>
            <a:ext cx="10515600" cy="949881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9671" y="1723146"/>
            <a:ext cx="9920416" cy="435133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concept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traditionally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included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sovereignity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political independence and territorial integrity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often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enshrined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constitutional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states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seek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protection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more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marginal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protection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often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translated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interests</a:t>
            </a:r>
            <a:r>
              <a:rPr lang="cs-CZ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promoted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Czech Republic (2015)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buFont typeface="Calibri" panose="020F0502020204030204" pitchFamily="34" charset="0"/>
              <a:buChar char="–"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Vital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interests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  <a:spcBef>
                <a:spcPts val="600"/>
              </a:spcBef>
              <a:buFont typeface="Calibri" panose="020F0502020204030204" pitchFamily="34" charset="0"/>
              <a:buChar char="–"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Strategic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interests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  <a:spcBef>
                <a:spcPts val="600"/>
              </a:spcBef>
              <a:buFont typeface="Calibri" panose="020F0502020204030204" pitchFamily="34" charset="0"/>
              <a:buChar char="–"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important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interests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195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9671" y="247983"/>
            <a:ext cx="10515600" cy="949881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much </a:t>
            </a:r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9671" y="1723146"/>
            <a:ext cx="9920416" cy="435133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security is a value of which a nation can have more or less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which it can aspire to have in greater or lesser measure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absolute security is unattainable →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how much security is enough?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without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activating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dilemma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allocation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scarce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among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competing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ends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5773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9671" y="247983"/>
            <a:ext cx="10515600" cy="949881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 </a:t>
            </a:r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threats</a:t>
            </a:r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9671" y="1723146"/>
            <a:ext cx="9920416" cy="435133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threats to acquired values can arise from any sources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traditionally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equated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military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threats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gradual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„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widening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200" u="sng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cs-CZ" sz="22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u="sng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cs-CZ" sz="22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u="sng" dirty="0" err="1">
                <a:latin typeface="Arial" panose="020B0604020202020204" pitchFamily="34" charset="0"/>
                <a:cs typeface="Arial" panose="020B0604020202020204" pitchFamily="34" charset="0"/>
              </a:rPr>
              <a:t>covered</a:t>
            </a:r>
            <a:r>
              <a:rPr lang="cs-CZ" sz="2200" u="sng" dirty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cs-CZ" sz="2200" u="sng" dirty="0" err="1">
                <a:latin typeface="Arial" panose="020B0604020202020204" pitchFamily="34" charset="0"/>
                <a:cs typeface="Arial" panose="020B0604020202020204" pitchFamily="34" charset="0"/>
              </a:rPr>
              <a:t>Lecture</a:t>
            </a:r>
            <a:r>
              <a:rPr lang="cs-CZ" sz="2200" u="sng" dirty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buFont typeface="Calibri" panose="020F0502020204030204" pitchFamily="34" charset="0"/>
              <a:buChar char="–"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Military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  <a:spcBef>
                <a:spcPts val="600"/>
              </a:spcBef>
              <a:buFont typeface="Calibri" panose="020F0502020204030204" pitchFamily="34" charset="0"/>
              <a:buChar char="–"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Political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  <a:spcBef>
                <a:spcPts val="600"/>
              </a:spcBef>
              <a:buFont typeface="Calibri" panose="020F0502020204030204" pitchFamily="34" charset="0"/>
              <a:buChar char="–"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Societal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  <a:spcBef>
                <a:spcPts val="600"/>
              </a:spcBef>
              <a:buFont typeface="Calibri" panose="020F0502020204030204" pitchFamily="34" charset="0"/>
              <a:buChar char="–"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Economical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  <a:spcBef>
                <a:spcPts val="600"/>
              </a:spcBef>
              <a:buFont typeface="Calibri" panose="020F0502020204030204" pitchFamily="34" charset="0"/>
              <a:buChar char="–"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Environmental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9521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9671" y="247983"/>
            <a:ext cx="10515600" cy="949881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 By </a:t>
            </a:r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means</a:t>
            </a:r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9671" y="1723146"/>
            <a:ext cx="9920416" cy="435133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traditionally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equated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accumulation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military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today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many different policies may be plausibly adopted in the pursuit of security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elements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iplomatic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nformation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ilitary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conomic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Security Strategy of the Czech Republic (2015)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means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differ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according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interests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vital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strategic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60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9671" y="247983"/>
            <a:ext cx="10515600" cy="949881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</a:t>
            </a:r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goals</a:t>
            </a:r>
            <a:endParaRPr lang="cs-CZ" sz="2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9671" y="1723146"/>
            <a:ext cx="9920416" cy="4351338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understand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meanings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relation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IR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schools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able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specify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respect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elements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means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… )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acquainted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notions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(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environment and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elements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9501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9671" y="247983"/>
            <a:ext cx="10515600" cy="949881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F. At </a:t>
            </a:r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9671" y="1723146"/>
            <a:ext cx="9920416" cy="435133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pursuit of security always involves costs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compete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policies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economic law of diminishing returns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a certain point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gain in security no longer compensates for the added costs of attaining it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states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citizens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tend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efforts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as a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burden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→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inclined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minimise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these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efforts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6465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9671" y="247983"/>
            <a:ext cx="10515600" cy="949881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G. In </a:t>
            </a:r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period?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9671" y="1723146"/>
            <a:ext cx="9920416" cy="435133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most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rational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policies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differ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greatly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short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-term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efforts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atain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needs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adapt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strategic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environment,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alliances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political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priorities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grand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046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9671" y="247983"/>
            <a:ext cx="10515600" cy="949881"/>
          </a:xfrm>
        </p:spPr>
        <p:txBody>
          <a:bodyPr>
            <a:normAutofit/>
          </a:bodyPr>
          <a:lstStyle/>
          <a:p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</a:t>
            </a:r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environment and </a:t>
            </a:r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  <a:endParaRPr lang="cs-CZ" sz="2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9671" y="1723146"/>
            <a:ext cx="9920416" cy="435133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cs-CZ" sz="2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</a:t>
            </a:r>
            <a:r>
              <a:rPr lang="cs-CZ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sz="2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</a:t>
            </a:r>
            <a:r>
              <a:rPr lang="cs-CZ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- „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internal and external context,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conditions, relationships, trends, issues, threats, opportunities,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interactions, and effects that influence the success of the state in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relation to the physical world, other states and actors, chance, and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possible futures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strategist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seeks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protect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advance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interests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within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through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cs-CZ" sz="2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ends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ways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means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seeks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to cause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environment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employment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instruments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(DIME)</a:t>
            </a: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541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2EDB2B93-D444-2DB6-3643-54C68AEA66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008" y="411480"/>
            <a:ext cx="7626870" cy="5704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3841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9671" y="247983"/>
            <a:ext cx="10515600" cy="949881"/>
          </a:xfrm>
        </p:spPr>
        <p:txBody>
          <a:bodyPr>
            <a:normAutofit/>
          </a:bodyPr>
          <a:lstStyle/>
          <a:p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endParaRPr lang="cs-CZ" sz="2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9671" y="1597416"/>
            <a:ext cx="10137339" cy="4666224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Font typeface="Calibri" panose="020F0502020204030204" pitchFamily="34" charset="0"/>
              <a:buChar char="–"/>
            </a:pPr>
            <a:r>
              <a:rPr lang="cs-CZ" sz="2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cs-CZ" sz="2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sz="2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sz="2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r>
              <a:rPr lang="cs-CZ" sz="2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just">
              <a:lnSpc>
                <a:spcPct val="110000"/>
              </a:lnSpc>
              <a:buFont typeface="Calibri" panose="020F0502020204030204" pitchFamily="34" charset="0"/>
              <a:buChar char="–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general description that sets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priorities and goals for security provision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10000"/>
              </a:lnSpc>
              <a:buFont typeface="Calibri" panose="020F0502020204030204" pitchFamily="34" charset="0"/>
              <a:buChar char="–"/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aims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provide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own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population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10000"/>
              </a:lnSpc>
              <a:buFont typeface="Calibri" panose="020F0502020204030204" pitchFamily="34" charset="0"/>
              <a:buChar char="–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national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understanding of the threats and risks of the security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environment, and the values and principles that will guide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state in providing security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  <a:buFont typeface="Calibri" panose="020F0502020204030204" pitchFamily="34" charset="0"/>
              <a:buChar char="–"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  <a:buFont typeface="Calibri" panose="020F0502020204030204" pitchFamily="34" charset="0"/>
              <a:buChar char="–"/>
            </a:pPr>
            <a:r>
              <a:rPr lang="cs-CZ" sz="2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cs-CZ" sz="2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sz="2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sz="2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  <a:endParaRPr lang="cs-CZ" sz="2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10000"/>
              </a:lnSpc>
              <a:buFont typeface="Calibri" panose="020F0502020204030204" pitchFamily="34" charset="0"/>
              <a:buChar char="–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how the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goals set in a national security policy can be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achieved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10000"/>
              </a:lnSpc>
              <a:buFont typeface="Calibri" panose="020F0502020204030204" pitchFamily="34" charset="0"/>
              <a:buChar char="–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practical document (or set of documents) that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details the necessary instruments to implement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national security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polic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627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9671" y="247983"/>
            <a:ext cx="10515600" cy="949881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Elements </a:t>
            </a:r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endParaRPr lang="cs-CZ" sz="2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5016DAE-76A8-D8F8-2ED6-49414A665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140" y="1711325"/>
            <a:ext cx="10515600" cy="4351338"/>
          </a:xfrm>
        </p:spPr>
        <p:txBody>
          <a:bodyPr>
            <a:normAutofit/>
          </a:bodyPr>
          <a:lstStyle/>
          <a:p>
            <a:pPr marL="514350" lvl="0" indent="-514350">
              <a:lnSpc>
                <a:spcPct val="100000"/>
              </a:lnSpc>
              <a:buFont typeface="+mj-lt"/>
              <a:buAutoNum type="romanLcPeriod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Vision and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goals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lnSpc>
                <a:spcPct val="100000"/>
              </a:lnSpc>
              <a:buFont typeface="+mj-lt"/>
              <a:buAutoNum type="romanLcPeriod"/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principles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romanLcPeriod"/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Strategic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environment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(c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urrent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 future threats, risks, challenges and opportunities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514350" lvl="0" indent="-514350">
              <a:lnSpc>
                <a:spcPct val="100000"/>
              </a:lnSpc>
              <a:buFont typeface="+mj-lt"/>
              <a:buAutoNum type="romanLcPeriod"/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interests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strategic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lnSpc>
                <a:spcPct val="100000"/>
              </a:lnSpc>
              <a:buFont typeface="+mj-lt"/>
              <a:buAutoNum type="romanLcPeriod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International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obligations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5070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9671" y="247983"/>
            <a:ext cx="10515600" cy="949881"/>
          </a:xfrm>
        </p:spPr>
        <p:txBody>
          <a:bodyPr>
            <a:normAutofit/>
          </a:bodyPr>
          <a:lstStyle/>
          <a:p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cs-CZ" sz="2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9671" y="1723146"/>
            <a:ext cx="9920416" cy="435133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approaches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towards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realism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liberalism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as a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neglected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concept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specification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actors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threats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amount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… )</a:t>
            </a: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difference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elements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023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A40B703D-26BB-70C5-BD73-C06283B16756}"/>
              </a:ext>
            </a:extLst>
          </p:cNvPr>
          <p:cNvSpPr txBox="1"/>
          <p:nvPr/>
        </p:nvSpPr>
        <p:spPr>
          <a:xfrm>
            <a:off x="1762432" y="2164326"/>
            <a:ext cx="866222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cs-CZ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Security matters. It is impossible to make sense of world politics without</a:t>
            </a:r>
            <a:r>
              <a:rPr lang="cs-CZ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reference to it. Every day, people somewhere in the world are killed, starved,</a:t>
            </a:r>
            <a:r>
              <a:rPr lang="cs-CZ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tortured, raped, impoverished, imprisoned, displaced, or denied education in</a:t>
            </a:r>
            <a:r>
              <a:rPr lang="cs-CZ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cs-CZ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.“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Williams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2008)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136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A481160C-3628-4CE4-9865-A6F23D58F7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655484"/>
            <a:ext cx="9144000" cy="554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45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237EC64F-7328-4AC6-9143-A9F1880F704A}"/>
              </a:ext>
            </a:extLst>
          </p:cNvPr>
          <p:cNvSpPr txBox="1">
            <a:spLocks/>
          </p:cNvSpPr>
          <p:nvPr/>
        </p:nvSpPr>
        <p:spPr>
          <a:xfrm>
            <a:off x="3002701" y="985403"/>
            <a:ext cx="2843465" cy="6281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3200" b="1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realism</a:t>
            </a:r>
            <a:endParaRPr lang="cs-CZ" sz="4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obsah 2">
            <a:extLst>
              <a:ext uri="{FF2B5EF4-FFF2-40B4-BE49-F238E27FC236}">
                <a16:creationId xmlns:a16="http://schemas.microsoft.com/office/drawing/2014/main" id="{237EC64F-7328-4AC6-9143-A9F1880F704A}"/>
              </a:ext>
            </a:extLst>
          </p:cNvPr>
          <p:cNvSpPr txBox="1">
            <a:spLocks/>
          </p:cNvSpPr>
          <p:nvPr/>
        </p:nvSpPr>
        <p:spPr>
          <a:xfrm>
            <a:off x="1940613" y="1487942"/>
            <a:ext cx="2298869" cy="116771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endParaRPr lang="cs-CZ" sz="48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7EC64F-7328-4AC6-9143-A9F1880F704A}"/>
              </a:ext>
            </a:extLst>
          </p:cNvPr>
          <p:cNvSpPr txBox="1">
            <a:spLocks/>
          </p:cNvSpPr>
          <p:nvPr/>
        </p:nvSpPr>
        <p:spPr>
          <a:xfrm>
            <a:off x="1940613" y="4364981"/>
            <a:ext cx="1942265" cy="100507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peace</a:t>
            </a:r>
            <a:endParaRPr lang="cs-CZ" sz="48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237EC64F-7328-4AC6-9143-A9F1880F704A}"/>
              </a:ext>
            </a:extLst>
          </p:cNvPr>
          <p:cNvSpPr txBox="1">
            <a:spLocks/>
          </p:cNvSpPr>
          <p:nvPr/>
        </p:nvSpPr>
        <p:spPr>
          <a:xfrm>
            <a:off x="7093083" y="2655654"/>
            <a:ext cx="3254477" cy="11677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5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endParaRPr lang="cs-CZ" sz="5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237EC64F-7328-4AC6-9143-A9F1880F704A}"/>
              </a:ext>
            </a:extLst>
          </p:cNvPr>
          <p:cNvSpPr txBox="1">
            <a:spLocks/>
          </p:cNvSpPr>
          <p:nvPr/>
        </p:nvSpPr>
        <p:spPr>
          <a:xfrm>
            <a:off x="3002700" y="3793616"/>
            <a:ext cx="2843465" cy="100507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3200" b="1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liberalism</a:t>
            </a:r>
            <a:endParaRPr lang="cs-CZ" sz="32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ravá složená závorka 6">
            <a:extLst>
              <a:ext uri="{FF2B5EF4-FFF2-40B4-BE49-F238E27FC236}">
                <a16:creationId xmlns:a16="http://schemas.microsoft.com/office/drawing/2014/main" id="{756A9A8D-F7E4-BF0F-6067-151B12BA0940}"/>
              </a:ext>
            </a:extLst>
          </p:cNvPr>
          <p:cNvSpPr/>
          <p:nvPr/>
        </p:nvSpPr>
        <p:spPr>
          <a:xfrm>
            <a:off x="5486400" y="985403"/>
            <a:ext cx="1421852" cy="4196197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89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" grpId="0"/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9671" y="247983"/>
            <a:ext cx="10515600" cy="949881"/>
          </a:xfrm>
        </p:spPr>
        <p:txBody>
          <a:bodyPr>
            <a:normAutofit/>
          </a:bodyPr>
          <a:lstStyle/>
          <a:p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Realists</a:t>
            </a:r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(and </a:t>
            </a:r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9671" y="1723146"/>
            <a:ext cx="9920416" cy="435133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international politics is anarchical (no higher power above states)</a:t>
            </a: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overriding goal of states is to survive 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→ by increasing their </a:t>
            </a:r>
            <a:r>
              <a:rPr lang="en-US" sz="2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power as the prime motive for the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behaviour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of actors</a:t>
            </a: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security as a derivate of power (accumulation of power to ensure security)</a:t>
            </a: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power - primarily understood in terms of material resources to induce harm or coerce other states (power = military capabilities)</a:t>
            </a: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neorealism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as the primary motivation of states</a:t>
            </a: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75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9671" y="247983"/>
            <a:ext cx="10515600" cy="949881"/>
          </a:xfrm>
        </p:spPr>
        <p:txBody>
          <a:bodyPr>
            <a:normAutofit/>
          </a:bodyPr>
          <a:lstStyle/>
          <a:p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Liberals</a:t>
            </a:r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(and </a:t>
            </a:r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peace</a:t>
            </a:r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9671" y="1723146"/>
            <a:ext cx="9920416" cy="435133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human nature as essentially good →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people capable of mutual aid and collaboration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mutual benefits and international cooperation (x rejection of power politics)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war is not inevitable,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its frequency can be reduced by eradicating anarchical conditions</a:t>
            </a: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central issues - lasting </a:t>
            </a:r>
            <a:r>
              <a:rPr lang="en-US" sz="2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peace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and cooperation in IR</a:t>
            </a: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idea of an international community</a:t>
            </a: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security as the primary goal in state-to-state interactions</a:t>
            </a: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563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2">
            <a:extLst>
              <a:ext uri="{FF2B5EF4-FFF2-40B4-BE49-F238E27FC236}">
                <a16:creationId xmlns:a16="http://schemas.microsoft.com/office/drawing/2014/main" id="{237EC64F-7328-4AC6-9143-A9F1880F704A}"/>
              </a:ext>
            </a:extLst>
          </p:cNvPr>
          <p:cNvSpPr txBox="1">
            <a:spLocks/>
          </p:cNvSpPr>
          <p:nvPr/>
        </p:nvSpPr>
        <p:spPr>
          <a:xfrm>
            <a:off x="1807579" y="2592366"/>
            <a:ext cx="8331033" cy="140211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6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inherently</a:t>
            </a:r>
            <a:r>
              <a:rPr lang="cs-CZ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6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contested</a:t>
            </a:r>
            <a:r>
              <a:rPr lang="cs-CZ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6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</a:t>
            </a:r>
            <a:r>
              <a:rPr lang="cs-CZ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just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145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2">
            <a:extLst>
              <a:ext uri="{FF2B5EF4-FFF2-40B4-BE49-F238E27FC236}">
                <a16:creationId xmlns:a16="http://schemas.microsoft.com/office/drawing/2014/main" id="{237EC64F-7328-4AC6-9143-A9F1880F704A}"/>
              </a:ext>
            </a:extLst>
          </p:cNvPr>
          <p:cNvSpPr txBox="1">
            <a:spLocks/>
          </p:cNvSpPr>
          <p:nvPr/>
        </p:nvSpPr>
        <p:spPr>
          <a:xfrm>
            <a:off x="2231273" y="2326416"/>
            <a:ext cx="7729454" cy="384365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… a nation is secure to the extent to which it is not in danger of having to sacrifice </a:t>
            </a: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</a:t>
            </a:r>
            <a:r>
              <a:rPr lang="en-US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cs-CZ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ues</a:t>
            </a: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it wishes to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avo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 war, and is able, if challenged, to maintain them by victory in such a war.“ (Walter Lippman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1943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2A533966-5C9B-D7AD-DB6F-32E9A7C3E01D}"/>
              </a:ext>
            </a:extLst>
          </p:cNvPr>
          <p:cNvSpPr txBox="1">
            <a:spLocks/>
          </p:cNvSpPr>
          <p:nvPr/>
        </p:nvSpPr>
        <p:spPr>
          <a:xfrm>
            <a:off x="266742" y="346837"/>
            <a:ext cx="10515600" cy="94988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</a:t>
            </a:r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cs-CZ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endParaRPr lang="cs-CZ" sz="2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4885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8195</TotalTime>
  <Words>1279</Words>
  <Application>Microsoft Office PowerPoint</Application>
  <PresentationFormat>Širokoúhlá obrazovka</PresentationFormat>
  <Paragraphs>152</Paragraphs>
  <Slides>26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Symbol</vt:lpstr>
      <vt:lpstr>Motiv Office</vt:lpstr>
      <vt:lpstr>International security:  Basic theories and concepts</vt:lpstr>
      <vt:lpstr>Learning goals</vt:lpstr>
      <vt:lpstr>Prezentace aplikace PowerPoint</vt:lpstr>
      <vt:lpstr>Prezentace aplikace PowerPoint</vt:lpstr>
      <vt:lpstr>Prezentace aplikace PowerPoint</vt:lpstr>
      <vt:lpstr>Realists (and power)</vt:lpstr>
      <vt:lpstr>Liberals (and peace)</vt:lpstr>
      <vt:lpstr>Prezentace aplikace PowerPoint</vt:lpstr>
      <vt:lpstr>Prezentace aplikace PowerPoint</vt:lpstr>
      <vt:lpstr>Prezentace aplikace PowerPoint</vt:lpstr>
      <vt:lpstr>The concept of national security </vt:lpstr>
      <vt:lpstr>Prezentace aplikace PowerPoint</vt:lpstr>
      <vt:lpstr>Prezentace aplikace PowerPoint</vt:lpstr>
      <vt:lpstr>Specifying security</vt:lpstr>
      <vt:lpstr>A. Security for whom?</vt:lpstr>
      <vt:lpstr>B. Security for which values?</vt:lpstr>
      <vt:lpstr>C. How much security?</vt:lpstr>
      <vt:lpstr>D. From which threats?</vt:lpstr>
      <vt:lpstr>E. By what means?</vt:lpstr>
      <vt:lpstr>F. At what cost?</vt:lpstr>
      <vt:lpstr>G. In what time period?</vt:lpstr>
      <vt:lpstr>Strategic environment and strategy</vt:lpstr>
      <vt:lpstr>Prezentace aplikace PowerPoint</vt:lpstr>
      <vt:lpstr>Security policy</vt:lpstr>
      <vt:lpstr>Elements of national security policy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Odolnost ozbrojených složek vůči hybridnímu působení</dc:title>
  <dc:creator>Vendula Divisova</dc:creator>
  <cp:lastModifiedBy>Divišová Vendula</cp:lastModifiedBy>
  <cp:revision>253</cp:revision>
  <cp:lastPrinted>2021-12-09T10:48:50Z</cp:lastPrinted>
  <dcterms:created xsi:type="dcterms:W3CDTF">2021-12-07T07:19:47Z</dcterms:created>
  <dcterms:modified xsi:type="dcterms:W3CDTF">2022-09-18T16:05:38Z</dcterms:modified>
</cp:coreProperties>
</file>