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1"/>
  </p:notesMasterIdLst>
  <p:sldIdLst>
    <p:sldId id="256" r:id="rId2"/>
    <p:sldId id="275" r:id="rId3"/>
    <p:sldId id="311" r:id="rId4"/>
    <p:sldId id="310" r:id="rId5"/>
    <p:sldId id="307" r:id="rId6"/>
    <p:sldId id="315" r:id="rId7"/>
    <p:sldId id="308" r:id="rId8"/>
    <p:sldId id="317" r:id="rId9"/>
    <p:sldId id="316" r:id="rId10"/>
    <p:sldId id="312" r:id="rId11"/>
    <p:sldId id="318" r:id="rId12"/>
    <p:sldId id="323" r:id="rId13"/>
    <p:sldId id="320" r:id="rId14"/>
    <p:sldId id="321" r:id="rId15"/>
    <p:sldId id="319" r:id="rId16"/>
    <p:sldId id="322" r:id="rId17"/>
    <p:sldId id="324" r:id="rId18"/>
    <p:sldId id="325" r:id="rId19"/>
    <p:sldId id="30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A32D12F-D361-436C-AEBB-AD40B59D4430}">
          <p14:sldIdLst>
            <p14:sldId id="256"/>
            <p14:sldId id="275"/>
            <p14:sldId id="311"/>
            <p14:sldId id="310"/>
            <p14:sldId id="307"/>
            <p14:sldId id="315"/>
            <p14:sldId id="308"/>
            <p14:sldId id="317"/>
            <p14:sldId id="316"/>
            <p14:sldId id="312"/>
            <p14:sldId id="318"/>
            <p14:sldId id="323"/>
            <p14:sldId id="320"/>
            <p14:sldId id="321"/>
            <p14:sldId id="319"/>
            <p14:sldId id="322"/>
            <p14:sldId id="324"/>
            <p14:sldId id="325"/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76" autoAdjust="0"/>
    <p:restoredTop sz="89565" autoAdjust="0"/>
  </p:normalViewPr>
  <p:slideViewPr>
    <p:cSldViewPr snapToGrid="0">
      <p:cViewPr>
        <p:scale>
          <a:sx n="85" d="100"/>
          <a:sy n="85" d="100"/>
        </p:scale>
        <p:origin x="346" y="-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E1F37-4FCE-444B-AC2B-A21C6770713B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103DE-920A-48A0-9B40-F678CA472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564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47790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2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69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499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71991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02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05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88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98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6487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265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696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sustainabledevelopment.un.org/content/documents/Agenda21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io.org/" TargetMode="External"/><Relationship Id="rId2" Type="http://schemas.openxmlformats.org/officeDocument/2006/relationships/hyperlink" Target="https://www.sipri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art.umd.edu/gtd/" TargetMode="External"/><Relationship Id="rId5" Type="http://schemas.openxmlformats.org/officeDocument/2006/relationships/hyperlink" Target="https://fragilestatesindex.org/" TargetMode="External"/><Relationship Id="rId4" Type="http://schemas.openxmlformats.org/officeDocument/2006/relationships/hyperlink" Target="https://ucdp.uu.se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9A7B29-9B37-4611-AC5F-07E7BD4F6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4045" y="1525692"/>
            <a:ext cx="8635641" cy="3543780"/>
          </a:xfrm>
        </p:spPr>
        <p:txBody>
          <a:bodyPr/>
          <a:lstStyle/>
          <a:p>
            <a:r>
              <a:rPr lang="cs-CZ" sz="6000" b="1" dirty="0" err="1"/>
              <a:t>Security</a:t>
            </a:r>
            <a:r>
              <a:rPr lang="cs-CZ" sz="6000" b="1" dirty="0"/>
              <a:t> </a:t>
            </a:r>
            <a:r>
              <a:rPr lang="cs-CZ" sz="6000" b="1" dirty="0" err="1"/>
              <a:t>of</a:t>
            </a:r>
            <a:r>
              <a:rPr lang="cs-CZ" sz="6000" b="1" dirty="0"/>
              <a:t> </a:t>
            </a:r>
            <a:r>
              <a:rPr lang="cs-CZ" sz="6000" b="1" dirty="0" err="1"/>
              <a:t>what</a:t>
            </a:r>
            <a:r>
              <a:rPr lang="cs-CZ" sz="6000" b="1" dirty="0"/>
              <a:t>? 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C607AE-408D-4A1E-8B41-B0D674A46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560" y="5459764"/>
            <a:ext cx="6947671" cy="1283936"/>
          </a:xfrm>
        </p:spPr>
        <p:txBody>
          <a:bodyPr>
            <a:normAutofit/>
          </a:bodyPr>
          <a:lstStyle/>
          <a:p>
            <a:r>
              <a:rPr lang="cs-CZ" dirty="0"/>
              <a:t>Lucie Konečná </a:t>
            </a:r>
          </a:p>
          <a:p>
            <a:r>
              <a:rPr lang="cs-CZ" dirty="0" err="1"/>
              <a:t>BSSb</a:t>
            </a:r>
            <a:r>
              <a:rPr lang="cs-CZ" dirty="0"/>
              <a:t> 1105 International </a:t>
            </a:r>
            <a:r>
              <a:rPr lang="cs-CZ" dirty="0" err="1"/>
              <a:t>Security</a:t>
            </a:r>
            <a:r>
              <a:rPr lang="cs-CZ" dirty="0"/>
              <a:t> </a:t>
            </a:r>
            <a:r>
              <a:rPr lang="cs-CZ" dirty="0" err="1"/>
              <a:t>Policy</a:t>
            </a:r>
            <a:endParaRPr lang="cs-CZ" dirty="0"/>
          </a:p>
          <a:p>
            <a:r>
              <a:rPr lang="cs-CZ" dirty="0"/>
              <a:t>26/9/2022</a:t>
            </a:r>
          </a:p>
        </p:txBody>
      </p:sp>
    </p:spTree>
    <p:extLst>
      <p:ext uri="{BB962C8B-B14F-4D97-AF65-F5344CB8AC3E}">
        <p14:creationId xmlns:p14="http://schemas.microsoft.com/office/powerpoint/2010/main" val="2497236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C3C629-270B-08F4-F51F-96AC12237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113" y="0"/>
            <a:ext cx="9601200" cy="1485900"/>
          </a:xfrm>
        </p:spPr>
        <p:txBody>
          <a:bodyPr/>
          <a:lstStyle/>
          <a:p>
            <a:pPr algn="ctr"/>
            <a:r>
              <a:rPr lang="en-US" dirty="0"/>
              <a:t>The most famous SS approaches – </a:t>
            </a:r>
            <a:r>
              <a:rPr lang="cs-CZ" dirty="0" err="1"/>
              <a:t>Welsh</a:t>
            </a:r>
            <a:r>
              <a:rPr lang="cs-CZ" dirty="0"/>
              <a:t>/</a:t>
            </a:r>
            <a:r>
              <a:rPr lang="cs-CZ" dirty="0" err="1"/>
              <a:t>Aberyswyth</a:t>
            </a:r>
            <a:r>
              <a:rPr lang="en-US" dirty="0"/>
              <a:t> School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0940E8-A247-9231-D16F-4DDC55FC0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514" y="1495839"/>
            <a:ext cx="9601200" cy="3581400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Steve Smith – Critical Security Studies and World Politics,  Theory of World Security 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Ken Booth.</a:t>
            </a:r>
            <a:endParaRPr lang="cs-CZ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+mj-lt"/>
              </a:rPr>
              <a:t>Emancipatory realism - security is perceived in a wider context</a:t>
            </a:r>
            <a:r>
              <a:rPr lang="cs-CZ" dirty="0">
                <a:latin typeface="+mj-lt"/>
              </a:rPr>
              <a:t> = </a:t>
            </a:r>
            <a:r>
              <a:rPr lang="en-US" dirty="0">
                <a:latin typeface="+mj-lt"/>
              </a:rPr>
              <a:t>education, economic growth, healthy environment, etc.</a:t>
            </a:r>
            <a:endParaRPr lang="cs-CZ" dirty="0">
              <a:latin typeface="+mj-lt"/>
            </a:endParaRPr>
          </a:p>
          <a:p>
            <a:r>
              <a:rPr lang="en-US" dirty="0">
                <a:latin typeface="+mj-lt"/>
              </a:rPr>
              <a:t>Focused on a normative goal = human independence</a:t>
            </a:r>
            <a:endParaRPr lang="cs-CZ" dirty="0">
              <a:latin typeface="+mj-lt"/>
            </a:endParaRPr>
          </a:p>
          <a:p>
            <a:r>
              <a:rPr lang="cs-CZ" dirty="0">
                <a:latin typeface="+mj-lt"/>
              </a:rPr>
              <a:t>A</a:t>
            </a:r>
            <a:r>
              <a:rPr lang="en-US" dirty="0">
                <a:latin typeface="+mj-lt"/>
              </a:rPr>
              <a:t> wide range of non-military threats</a:t>
            </a:r>
            <a:r>
              <a:rPr lang="cs-CZ" dirty="0">
                <a:latin typeface="+mj-lt"/>
              </a:rPr>
              <a:t> </a:t>
            </a:r>
          </a:p>
          <a:p>
            <a:r>
              <a:rPr lang="en-US" dirty="0">
                <a:latin typeface="+mj-lt"/>
              </a:rPr>
              <a:t>The normative aspect - an academic lives in society and cannot separate himself from "values" - we select and emphasize certain facts + influences such as gender, education, class, etc... The problem is not that we do not make an "objective decision", the problem is that some options we choose to ignore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2077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C3C629-270B-08F4-F51F-96AC12237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Sectoral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- 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sector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0940E8-A247-9231-D16F-4DDC55FC0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468507"/>
            <a:ext cx="9601200" cy="4902476"/>
          </a:xfrm>
        </p:spPr>
        <p:txBody>
          <a:bodyPr/>
          <a:lstStyle/>
          <a:p>
            <a:r>
              <a:rPr lang="cs-CZ" dirty="0"/>
              <a:t>Referent </a:t>
            </a:r>
            <a:r>
              <a:rPr lang="cs-CZ" dirty="0" err="1"/>
              <a:t>objects</a:t>
            </a:r>
            <a:r>
              <a:rPr lang="cs-CZ" dirty="0"/>
              <a:t> – </a:t>
            </a:r>
            <a:r>
              <a:rPr lang="cs-CZ" dirty="0" err="1"/>
              <a:t>state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military</a:t>
            </a:r>
            <a:r>
              <a:rPr lang="cs-CZ" dirty="0"/>
              <a:t>.</a:t>
            </a:r>
          </a:p>
          <a:p>
            <a:r>
              <a:rPr lang="cs-CZ" dirty="0" err="1"/>
              <a:t>Securitisation</a:t>
            </a:r>
            <a:r>
              <a:rPr lang="cs-CZ" dirty="0"/>
              <a:t> </a:t>
            </a:r>
            <a:r>
              <a:rPr lang="cs-CZ" dirty="0" err="1"/>
              <a:t>actors</a:t>
            </a:r>
            <a:r>
              <a:rPr lang="cs-CZ" dirty="0"/>
              <a:t> - </a:t>
            </a:r>
            <a:r>
              <a:rPr lang="en-US" dirty="0"/>
              <a:t>ruling political elite</a:t>
            </a:r>
            <a:endParaRPr lang="cs-CZ" dirty="0"/>
          </a:p>
          <a:p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practice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military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security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agenda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includes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ability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governments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avert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internal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external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threats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existence, but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includes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use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military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force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defend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states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governments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against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non-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military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threats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such as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immigrants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competing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ideologies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 major turning points: the end of the Cold War + the collapse of the USSR and 9/11</a:t>
            </a:r>
            <a:endParaRPr lang="cs-CZ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biggest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threat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conflicts</a:t>
            </a:r>
            <a:endParaRPr lang="cs-CZ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+mj-lt"/>
              </a:rPr>
              <a:t>Military sector and events of </a:t>
            </a:r>
            <a:r>
              <a:rPr lang="cs-CZ" dirty="0">
                <a:latin typeface="+mj-lt"/>
              </a:rPr>
              <a:t>2020/</a:t>
            </a:r>
            <a:r>
              <a:rPr lang="en-US" dirty="0">
                <a:latin typeface="+mj-lt"/>
              </a:rPr>
              <a:t>2021</a:t>
            </a:r>
            <a:r>
              <a:rPr lang="cs-CZ" dirty="0">
                <a:latin typeface="+mj-lt"/>
              </a:rPr>
              <a:t> - </a:t>
            </a:r>
            <a:r>
              <a:rPr lang="cs-CZ" dirty="0" err="1">
                <a:latin typeface="+mj-lt"/>
              </a:rPr>
              <a:t>withdrawal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from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Afghanistan</a:t>
            </a:r>
            <a:r>
              <a:rPr lang="cs-CZ" dirty="0">
                <a:latin typeface="+mj-lt"/>
              </a:rPr>
              <a:t>, </a:t>
            </a:r>
            <a:r>
              <a:rPr lang="cs-CZ" dirty="0" err="1">
                <a:latin typeface="+mj-lt"/>
              </a:rPr>
              <a:t>reescalation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of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conflict</a:t>
            </a:r>
            <a:r>
              <a:rPr lang="cs-CZ" dirty="0">
                <a:latin typeface="+mj-lt"/>
              </a:rPr>
              <a:t> in </a:t>
            </a:r>
            <a:r>
              <a:rPr lang="cs-CZ" dirty="0" err="1">
                <a:latin typeface="+mj-lt"/>
              </a:rPr>
              <a:t>Nagorno</a:t>
            </a:r>
            <a:r>
              <a:rPr lang="cs-CZ" dirty="0">
                <a:latin typeface="+mj-lt"/>
              </a:rPr>
              <a:t> Karabach, long-</a:t>
            </a:r>
            <a:r>
              <a:rPr lang="cs-CZ" dirty="0" err="1">
                <a:latin typeface="+mj-lt"/>
              </a:rPr>
              <a:t>lasting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conflicts</a:t>
            </a:r>
            <a:r>
              <a:rPr lang="cs-CZ" dirty="0">
                <a:latin typeface="+mj-lt"/>
              </a:rPr>
              <a:t> in </a:t>
            </a:r>
            <a:r>
              <a:rPr lang="cs-CZ" dirty="0" err="1">
                <a:latin typeface="+mj-lt"/>
              </a:rPr>
              <a:t>Syria</a:t>
            </a:r>
            <a:r>
              <a:rPr lang="cs-CZ" dirty="0">
                <a:latin typeface="+mj-lt"/>
              </a:rPr>
              <a:t> and Jemen, </a:t>
            </a:r>
            <a:r>
              <a:rPr lang="en-US" dirty="0">
                <a:latin typeface="+mj-lt"/>
              </a:rPr>
              <a:t>increasing instability in the Sahel</a:t>
            </a:r>
            <a:r>
              <a:rPr lang="cs-CZ" dirty="0">
                <a:latin typeface="+mj-lt"/>
              </a:rPr>
              <a:t>, </a:t>
            </a:r>
            <a:r>
              <a:rPr lang="cs-CZ" dirty="0" err="1">
                <a:latin typeface="+mj-lt"/>
              </a:rPr>
              <a:t>etc</a:t>
            </a:r>
            <a:r>
              <a:rPr lang="cs-CZ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550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C3C629-270B-08F4-F51F-96AC12237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Sectoral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-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sector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0940E8-A247-9231-D16F-4DDC55FC0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428749"/>
            <a:ext cx="9601200" cy="4385641"/>
          </a:xfrm>
        </p:spPr>
        <p:txBody>
          <a:bodyPr/>
          <a:lstStyle/>
          <a:p>
            <a:r>
              <a:rPr lang="cs-CZ" dirty="0"/>
              <a:t>Referent </a:t>
            </a:r>
            <a:r>
              <a:rPr lang="cs-CZ" dirty="0" err="1"/>
              <a:t>object</a:t>
            </a:r>
            <a:r>
              <a:rPr lang="cs-CZ" dirty="0"/>
              <a:t> - </a:t>
            </a:r>
            <a:r>
              <a:rPr lang="en-US" dirty="0"/>
              <a:t>stability and sovereignty of the state</a:t>
            </a:r>
            <a:endParaRPr lang="cs-CZ" dirty="0"/>
          </a:p>
          <a:p>
            <a:r>
              <a:rPr lang="cs-CZ" dirty="0" err="1"/>
              <a:t>Securitisation</a:t>
            </a:r>
            <a:r>
              <a:rPr lang="cs-CZ" dirty="0"/>
              <a:t> </a:t>
            </a:r>
            <a:r>
              <a:rPr lang="cs-CZ" dirty="0" err="1"/>
              <a:t>actor</a:t>
            </a:r>
            <a:r>
              <a:rPr lang="cs-CZ" dirty="0"/>
              <a:t> –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leaders</a:t>
            </a:r>
            <a:endParaRPr lang="cs-CZ" dirty="0"/>
          </a:p>
          <a:p>
            <a:r>
              <a:rPr lang="cs-CZ" dirty="0" err="1"/>
              <a:t>Threats</a:t>
            </a:r>
            <a:r>
              <a:rPr lang="cs-CZ" dirty="0"/>
              <a:t> </a:t>
            </a:r>
            <a:r>
              <a:rPr lang="cs-CZ" dirty="0" err="1"/>
              <a:t>against</a:t>
            </a:r>
            <a:r>
              <a:rPr lang="cs-CZ" dirty="0"/>
              <a:t> </a:t>
            </a:r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legitimacy</a:t>
            </a:r>
            <a:r>
              <a:rPr lang="cs-CZ" dirty="0"/>
              <a:t> x </a:t>
            </a:r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recognisiton</a:t>
            </a:r>
            <a:r>
              <a:rPr lang="cs-CZ" dirty="0"/>
              <a:t>/</a:t>
            </a:r>
            <a:r>
              <a:rPr lang="cs-CZ" dirty="0" err="1"/>
              <a:t>legitimacy</a:t>
            </a:r>
            <a:endParaRPr lang="cs-CZ" dirty="0"/>
          </a:p>
          <a:p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components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ideas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/ideology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physical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base and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institutions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+mj-lt"/>
              </a:rPr>
              <a:t>Threats: separatist tendencies towards weak states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threats to states arising from political-ideological issues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actions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supranational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regional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integration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unit and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reaction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action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+mj-lt"/>
              </a:rPr>
              <a:t>Domestic (coups, anti-government protests, delegitimization of the government), regional (tensions and instability within bilateral relations</a:t>
            </a:r>
            <a:r>
              <a:rPr lang="cs-CZ" dirty="0">
                <a:latin typeface="+mj-lt"/>
              </a:rPr>
              <a:t>)</a:t>
            </a:r>
            <a:r>
              <a:rPr lang="en-US" dirty="0">
                <a:latin typeface="+mj-lt"/>
              </a:rPr>
              <a:t>, and global level (rising tensions between the West and China/Russia).</a:t>
            </a:r>
            <a:endParaRPr lang="cs-CZ" dirty="0">
              <a:latin typeface="+mj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1470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C3C629-270B-08F4-F51F-96AC12237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Sectoral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-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sector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0940E8-A247-9231-D16F-4DDC55FC0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304" y="1331844"/>
            <a:ext cx="9601200" cy="3581400"/>
          </a:xfrm>
        </p:spPr>
        <p:txBody>
          <a:bodyPr/>
          <a:lstStyle/>
          <a:p>
            <a:r>
              <a:rPr lang="cs-CZ" dirty="0"/>
              <a:t>Referent </a:t>
            </a:r>
            <a:r>
              <a:rPr lang="en-US" dirty="0"/>
              <a:t>object can be individuals, sometimes states (economic stability and prosperity) and sometimes the entire international economy</a:t>
            </a:r>
            <a:endParaRPr lang="cs-CZ" dirty="0"/>
          </a:p>
          <a:p>
            <a:r>
              <a:rPr lang="cs-CZ" dirty="0" err="1"/>
              <a:t>Securitisation</a:t>
            </a:r>
            <a:r>
              <a:rPr lang="cs-CZ" dirty="0"/>
              <a:t> </a:t>
            </a:r>
            <a:r>
              <a:rPr lang="cs-CZ" dirty="0" err="1"/>
              <a:t>actor</a:t>
            </a:r>
            <a:r>
              <a:rPr lang="cs-CZ" dirty="0"/>
              <a:t> - </a:t>
            </a:r>
            <a:r>
              <a:rPr lang="cs-CZ" dirty="0" err="1"/>
              <a:t>state</a:t>
            </a:r>
            <a:r>
              <a:rPr lang="cs-CZ" dirty="0"/>
              <a:t> </a:t>
            </a:r>
            <a:r>
              <a:rPr lang="cs-CZ" dirty="0" err="1"/>
              <a:t>authorities</a:t>
            </a:r>
            <a:r>
              <a:rPr lang="cs-CZ" dirty="0"/>
              <a:t>, </a:t>
            </a:r>
            <a:r>
              <a:rPr lang="pt-BR" dirty="0"/>
              <a:t>IGOs a</a:t>
            </a:r>
            <a:r>
              <a:rPr lang="cs-CZ" dirty="0" err="1"/>
              <a:t>nd</a:t>
            </a:r>
            <a:r>
              <a:rPr lang="cs-CZ" dirty="0"/>
              <a:t> </a:t>
            </a:r>
            <a:r>
              <a:rPr lang="cs-CZ" dirty="0" err="1"/>
              <a:t>sometimes</a:t>
            </a:r>
            <a:r>
              <a:rPr lang="cs-CZ" dirty="0"/>
              <a:t> </a:t>
            </a:r>
            <a:r>
              <a:rPr lang="cs-CZ" dirty="0" err="1"/>
              <a:t>companies</a:t>
            </a:r>
            <a:endParaRPr lang="cs-CZ" dirty="0"/>
          </a:p>
          <a:p>
            <a:r>
              <a:rPr lang="cs-CZ" dirty="0" err="1">
                <a:latin typeface="+mj-lt"/>
              </a:rPr>
              <a:t>Threats</a:t>
            </a:r>
            <a:r>
              <a:rPr lang="cs-CZ" dirty="0">
                <a:latin typeface="+mj-lt"/>
              </a:rPr>
              <a:t>: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economic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losses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eventual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collapse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entire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economy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economic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declines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dirty="0" err="1">
                <a:latin typeface="+mj-lt"/>
              </a:rPr>
              <a:t>Economic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regionalism</a:t>
            </a:r>
            <a:r>
              <a:rPr lang="cs-CZ" dirty="0">
                <a:latin typeface="+mj-lt"/>
              </a:rPr>
              <a:t> – EU, ASEAN, NAFTA/USMCA, </a:t>
            </a:r>
            <a:r>
              <a:rPr lang="cs-CZ" dirty="0" err="1">
                <a:latin typeface="+mj-lt"/>
              </a:rPr>
              <a:t>etc</a:t>
            </a:r>
            <a:r>
              <a:rPr lang="cs-CZ" dirty="0">
                <a:latin typeface="+mj-lt"/>
              </a:rPr>
              <a:t>.</a:t>
            </a:r>
          </a:p>
          <a:p>
            <a:r>
              <a:rPr lang="en-US" b="0" i="0" dirty="0">
                <a:solidFill>
                  <a:srgbClr val="202122"/>
                </a:solidFill>
                <a:effectLst/>
                <a:latin typeface="+mj-lt"/>
              </a:rPr>
              <a:t>A </a:t>
            </a:r>
            <a:r>
              <a:rPr lang="en-US" b="1" i="0" dirty="0">
                <a:solidFill>
                  <a:srgbClr val="202122"/>
                </a:solidFill>
                <a:effectLst/>
                <a:latin typeface="+mj-lt"/>
              </a:rPr>
              <a:t>financial crisis</a:t>
            </a:r>
            <a:r>
              <a:rPr lang="en-US" b="0" i="0" dirty="0">
                <a:solidFill>
                  <a:srgbClr val="202122"/>
                </a:solidFill>
                <a:effectLst/>
                <a:latin typeface="+mj-lt"/>
              </a:rPr>
              <a:t> is any of a broad variety of situations in which some financial assets suddenly lose a large part of their nominal value.</a:t>
            </a:r>
            <a:r>
              <a:rPr lang="cs-CZ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+mj-lt"/>
              </a:rPr>
              <a:t>Example</a:t>
            </a:r>
            <a:r>
              <a:rPr lang="cs-CZ" b="0" i="0" dirty="0">
                <a:solidFill>
                  <a:srgbClr val="202122"/>
                </a:solidFill>
                <a:effectLst/>
                <a:latin typeface="+mj-lt"/>
              </a:rPr>
              <a:t>:  banking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+mj-lt"/>
              </a:rPr>
              <a:t>crisis</a:t>
            </a:r>
            <a:r>
              <a:rPr lang="cs-CZ" b="0" i="0" dirty="0">
                <a:solidFill>
                  <a:srgbClr val="202122"/>
                </a:solidFill>
                <a:effectLst/>
                <a:latin typeface="+mj-lt"/>
              </a:rPr>
              <a:t>,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+mj-lt"/>
              </a:rPr>
              <a:t>currency</a:t>
            </a:r>
            <a:r>
              <a:rPr lang="cs-CZ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+mj-lt"/>
              </a:rPr>
              <a:t>crisis</a:t>
            </a:r>
            <a:r>
              <a:rPr lang="cs-CZ" b="0" i="0" dirty="0">
                <a:solidFill>
                  <a:srgbClr val="202122"/>
                </a:solidFill>
                <a:effectLst/>
                <a:latin typeface="+mj-lt"/>
              </a:rPr>
              <a:t>,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+mj-lt"/>
              </a:rPr>
              <a:t>international</a:t>
            </a:r>
            <a:r>
              <a:rPr lang="cs-CZ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+mj-lt"/>
              </a:rPr>
              <a:t>finances</a:t>
            </a:r>
            <a:r>
              <a:rPr lang="cs-CZ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+mj-lt"/>
              </a:rPr>
              <a:t>crisis</a:t>
            </a:r>
            <a:r>
              <a:rPr lang="cs-CZ" b="0" i="0" dirty="0">
                <a:solidFill>
                  <a:srgbClr val="202122"/>
                </a:solidFill>
                <a:effectLst/>
                <a:latin typeface="+mj-lt"/>
              </a:rPr>
              <a:t>.</a:t>
            </a:r>
            <a:endParaRPr lang="cs-CZ" dirty="0">
              <a:latin typeface="+mj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9265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C3C629-270B-08F4-F51F-96AC12237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Sectoral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- </a:t>
            </a:r>
            <a:r>
              <a:rPr lang="cs-CZ" dirty="0" err="1"/>
              <a:t>Societal</a:t>
            </a:r>
            <a:r>
              <a:rPr lang="cs-CZ" dirty="0"/>
              <a:t> </a:t>
            </a:r>
            <a:r>
              <a:rPr lang="cs-CZ" dirty="0" err="1"/>
              <a:t>sector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0940E8-A247-9231-D16F-4DDC55FC0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428750"/>
            <a:ext cx="9601200" cy="5200650"/>
          </a:xfrm>
        </p:spPr>
        <p:txBody>
          <a:bodyPr/>
          <a:lstStyle/>
          <a:p>
            <a:r>
              <a:rPr lang="cs-CZ" dirty="0"/>
              <a:t>Referent </a:t>
            </a:r>
            <a:r>
              <a:rPr lang="cs-CZ" dirty="0" err="1"/>
              <a:t>object</a:t>
            </a:r>
            <a:r>
              <a:rPr lang="cs-CZ" dirty="0"/>
              <a:t> – 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security</a:t>
            </a:r>
            <a:r>
              <a:rPr lang="cs-CZ" dirty="0"/>
              <a:t>, society/</a:t>
            </a:r>
            <a:r>
              <a:rPr lang="cs-CZ" dirty="0" err="1"/>
              <a:t>community</a:t>
            </a:r>
            <a:endParaRPr lang="cs-CZ" dirty="0"/>
          </a:p>
          <a:p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ocietal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security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= identity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security</a:t>
            </a:r>
            <a:endParaRPr lang="cs-CZ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Securitisation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actor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Leaders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political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spiritual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tribal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.).</a:t>
            </a:r>
            <a:endParaRPr lang="cs-CZ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+mj-lt"/>
                <a:cs typeface="Times New Roman" panose="02020603050405020304" pitchFamily="18" charset="0"/>
              </a:rPr>
              <a:t>Identity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threats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 : a)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Migration</a:t>
            </a:r>
            <a:endParaRPr lang="cs-CZ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+mj-lt"/>
                <a:cs typeface="Times New Roman" panose="02020603050405020304" pitchFamily="18" charset="0"/>
              </a:rPr>
              <a:t>		      b)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Horizontal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Competition</a:t>
            </a:r>
            <a:endParaRPr lang="cs-CZ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+mj-lt"/>
                <a:cs typeface="Times New Roman" panose="02020603050405020304" pitchFamily="18" charset="0"/>
              </a:rPr>
              <a:t>	                    c)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Vertical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Competition</a:t>
            </a:r>
            <a:endParaRPr lang="cs-CZ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+mj-lt"/>
                <a:cs typeface="Times New Roman" panose="02020603050405020304" pitchFamily="18" charset="0"/>
              </a:rPr>
              <a:t>		      d)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Massive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population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decline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+mj-lt"/>
                <a:cs typeface="Times New Roman" panose="02020603050405020304" pitchFamily="18" charset="0"/>
              </a:rPr>
              <a:t>The way in which identity is constructed is important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examples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Separation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Numerical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 superiority,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Language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Cultural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customs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Melting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 pot,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Integration of groups with their own history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etc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endParaRPr lang="cs-CZ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245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C3C629-270B-08F4-F51F-96AC12237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Sectoral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- </a:t>
            </a:r>
            <a:r>
              <a:rPr lang="cs-CZ" dirty="0" err="1"/>
              <a:t>Environmental</a:t>
            </a:r>
            <a:r>
              <a:rPr lang="cs-CZ" dirty="0"/>
              <a:t> </a:t>
            </a:r>
            <a:r>
              <a:rPr lang="cs-CZ" dirty="0" err="1"/>
              <a:t>sector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0940E8-A247-9231-D16F-4DDC55FC0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520687"/>
            <a:ext cx="9601200" cy="560567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Referent </a:t>
            </a:r>
            <a:r>
              <a:rPr lang="cs-CZ" dirty="0" err="1"/>
              <a:t>object</a:t>
            </a:r>
            <a:r>
              <a:rPr lang="cs-CZ" dirty="0"/>
              <a:t>  - </a:t>
            </a:r>
            <a:r>
              <a:rPr lang="en-US" dirty="0"/>
              <a:t>the environment or some of its strategic components, the preservation of the current level of civilization</a:t>
            </a:r>
            <a:endParaRPr lang="cs-CZ" dirty="0"/>
          </a:p>
          <a:p>
            <a:r>
              <a:rPr lang="cs-CZ" dirty="0" err="1"/>
              <a:t>Securitisation</a:t>
            </a:r>
            <a:r>
              <a:rPr lang="cs-CZ" dirty="0"/>
              <a:t> </a:t>
            </a:r>
            <a:r>
              <a:rPr lang="cs-CZ" dirty="0" err="1"/>
              <a:t>actors</a:t>
            </a:r>
            <a:r>
              <a:rPr lang="cs-CZ" dirty="0"/>
              <a:t> - </a:t>
            </a:r>
            <a:r>
              <a:rPr lang="en-US" dirty="0"/>
              <a:t>governments, government agencies and intergovernmental org. – governments establish rules to the actors, enforce their compliance</a:t>
            </a:r>
            <a:endParaRPr lang="cs-CZ" dirty="0"/>
          </a:p>
          <a:p>
            <a:r>
              <a:rPr lang="en-US" dirty="0"/>
              <a:t>According to </a:t>
            </a:r>
            <a:r>
              <a:rPr lang="en-US" dirty="0" err="1"/>
              <a:t>Buzzan</a:t>
            </a:r>
            <a:r>
              <a:rPr lang="en-US" dirty="0"/>
              <a:t> 6 </a:t>
            </a:r>
            <a:r>
              <a:rPr lang="cs-CZ" dirty="0"/>
              <a:t>t</a:t>
            </a:r>
            <a:r>
              <a:rPr lang="en-US" dirty="0" err="1"/>
              <a:t>opics</a:t>
            </a:r>
            <a:r>
              <a:rPr lang="en-US" dirty="0"/>
              <a:t> of the environmental agenda: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en-US" dirty="0"/>
              <a:t>1. Disruption of ecosystems (climate change, loss of biodiversity, </a:t>
            </a:r>
            <a:r>
              <a:rPr lang="cs-CZ" dirty="0"/>
              <a:t>	</a:t>
            </a:r>
            <a:r>
              <a:rPr lang="en-US" dirty="0"/>
              <a:t>desertification)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en-US" dirty="0"/>
              <a:t>2. Energy problems (depletion of natural resources, various forms of pollution)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en-US" dirty="0"/>
              <a:t>3. Population problems (population growth and consumption exceeding the </a:t>
            </a:r>
            <a:r>
              <a:rPr lang="cs-CZ" dirty="0"/>
              <a:t>	</a:t>
            </a:r>
            <a:r>
              <a:rPr lang="en-US" dirty="0"/>
              <a:t>capacity of the Earth)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en-US" dirty="0"/>
              <a:t>4. Food problems (poverty, famine)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en-US" dirty="0"/>
              <a:t>5. Economic problems (protection of long-term unsustainable methods of </a:t>
            </a:r>
            <a:r>
              <a:rPr lang="cs-CZ" dirty="0"/>
              <a:t>	</a:t>
            </a:r>
            <a:r>
              <a:rPr lang="en-US" dirty="0"/>
              <a:t>production, social instability due to the growth imperative)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en-US" dirty="0"/>
              <a:t>6. Civil disputes (damage to NE due to conflicts + violent conflicts resulting </a:t>
            </a:r>
            <a:r>
              <a:rPr lang="cs-CZ" dirty="0"/>
              <a:t>	</a:t>
            </a:r>
            <a:r>
              <a:rPr lang="en-US" dirty="0"/>
              <a:t>from NE degradation)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6872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C3C629-270B-08F4-F51F-96AC12237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Sectoral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- </a:t>
            </a:r>
            <a:r>
              <a:rPr lang="cs-CZ" dirty="0" err="1"/>
              <a:t>Environmental</a:t>
            </a:r>
            <a:r>
              <a:rPr lang="cs-CZ" dirty="0"/>
              <a:t> </a:t>
            </a:r>
            <a:r>
              <a:rPr lang="cs-CZ" dirty="0" err="1"/>
              <a:t>sector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0940E8-A247-9231-D16F-4DDC55FC0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38300"/>
            <a:ext cx="9601200" cy="4941404"/>
          </a:xfrm>
        </p:spPr>
        <p:txBody>
          <a:bodyPr/>
          <a:lstStyle/>
          <a:p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threats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	a) </a:t>
            </a:r>
            <a:r>
              <a:rPr lang="en-US" dirty="0"/>
              <a:t>Threats to human civilization that arose from the natural environment and </a:t>
            </a:r>
            <a:r>
              <a:rPr lang="cs-CZ" dirty="0"/>
              <a:t>	</a:t>
            </a:r>
            <a:r>
              <a:rPr lang="en-US" dirty="0"/>
              <a:t> not caused by human activity.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b) </a:t>
            </a:r>
            <a:r>
              <a:rPr lang="en-US" dirty="0"/>
              <a:t>Threats caused by human activity and affecting the natural system (present </a:t>
            </a:r>
            <a:r>
              <a:rPr lang="cs-CZ" dirty="0"/>
              <a:t>	</a:t>
            </a:r>
            <a:r>
              <a:rPr lang="en-US" dirty="0"/>
              <a:t>an existential threat)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c) </a:t>
            </a:r>
            <a:r>
              <a:rPr lang="en-US" dirty="0"/>
              <a:t>Threats caused by human activity and affecting the natural system (do not </a:t>
            </a:r>
            <a:r>
              <a:rPr lang="cs-CZ" dirty="0"/>
              <a:t>	</a:t>
            </a:r>
            <a:r>
              <a:rPr lang="en-US" dirty="0"/>
              <a:t>represent an existential threat)</a:t>
            </a:r>
            <a:endParaRPr lang="cs-CZ" dirty="0"/>
          </a:p>
          <a:p>
            <a:r>
              <a:rPr lang="en-US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Think globally, act locally</a:t>
            </a:r>
            <a:endParaRPr lang="cs-CZ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spc="-25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spc="-25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United </a:t>
            </a:r>
            <a:r>
              <a:rPr lang="cs-CZ" sz="1800" spc="-25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Nations</a:t>
            </a:r>
            <a:r>
              <a:rPr lang="cs-CZ" sz="1800" spc="-25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spc="-25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cs-CZ" sz="1800" spc="-25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on Environment and Development (UNCED), 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United Nations Conference on Sustainable Development (UNCSD)</a:t>
            </a:r>
            <a:endParaRPr lang="cs-CZ" sz="1800" spc="-25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https://sustainabledevelopment.un.org/content/documents/Agenda21.pdf</a:t>
            </a:r>
            <a:endParaRPr lang="cs-CZ" sz="1800" spc="-25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9642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FEE797-D484-6E10-E2EB-C0959A3D2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052" y="0"/>
            <a:ext cx="9601200" cy="1485900"/>
          </a:xfrm>
        </p:spPr>
        <p:txBody>
          <a:bodyPr/>
          <a:lstStyle/>
          <a:p>
            <a:pPr algn="ctr"/>
            <a:r>
              <a:rPr lang="cs-CZ" dirty="0" err="1"/>
              <a:t>Sectoral</a:t>
            </a:r>
            <a:r>
              <a:rPr lang="cs-CZ" dirty="0"/>
              <a:t> </a:t>
            </a:r>
            <a:r>
              <a:rPr lang="cs-CZ" dirty="0" err="1"/>
              <a:t>analysis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FEEE744-6F4C-411D-CEF5-14A8697A9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5489" y="834038"/>
            <a:ext cx="6468998" cy="5890471"/>
          </a:xfrm>
        </p:spPr>
      </p:pic>
    </p:spTree>
    <p:extLst>
      <p:ext uri="{BB962C8B-B14F-4D97-AF65-F5344CB8AC3E}">
        <p14:creationId xmlns:p14="http://schemas.microsoft.com/office/powerpoint/2010/main" val="3700708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2D07C4-E98D-2720-8C4E-6CB1E2D7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Security</a:t>
            </a:r>
            <a:r>
              <a:rPr lang="cs-CZ" dirty="0"/>
              <a:t> </a:t>
            </a:r>
            <a:r>
              <a:rPr lang="en-US" dirty="0"/>
              <a:t>according to </a:t>
            </a:r>
            <a:r>
              <a:rPr lang="en-US" dirty="0" err="1"/>
              <a:t>Reveron</a:t>
            </a:r>
            <a:r>
              <a:rPr lang="en-US" dirty="0"/>
              <a:t> and Mahoney-Norris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401026-203A-9CA1-BCB8-1A1EAF43B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Derek S. </a:t>
            </a:r>
            <a:r>
              <a:rPr lang="en-US" dirty="0" err="1"/>
              <a:t>Reveron</a:t>
            </a:r>
            <a:r>
              <a:rPr lang="en-US" dirty="0"/>
              <a:t>, Kathleen A. Mahoney-Norris - Human and National Security Understanding Transnational Challenges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6B9BA0B-5695-FD53-0281-7B4528D777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825" y="3429000"/>
            <a:ext cx="6956349" cy="320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1987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8BCB29-3F25-4405-A1D0-B56D11717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313" y="2771077"/>
            <a:ext cx="9601200" cy="1485900"/>
          </a:xfrm>
        </p:spPr>
        <p:txBody>
          <a:bodyPr>
            <a:normAutofit/>
          </a:bodyPr>
          <a:lstStyle/>
          <a:p>
            <a:r>
              <a:rPr lang="cs-CZ" sz="6000" dirty="0" err="1"/>
              <a:t>Thank</a:t>
            </a:r>
            <a:r>
              <a:rPr lang="cs-CZ" sz="6000" dirty="0"/>
              <a:t> </a:t>
            </a:r>
            <a:r>
              <a:rPr lang="cs-CZ" sz="6000" dirty="0" err="1"/>
              <a:t>you</a:t>
            </a:r>
            <a:r>
              <a:rPr lang="cs-CZ" sz="6000" dirty="0"/>
              <a:t> </a:t>
            </a:r>
            <a:r>
              <a:rPr lang="cs-CZ" sz="6000" dirty="0" err="1"/>
              <a:t>for</a:t>
            </a:r>
            <a:r>
              <a:rPr lang="cs-CZ" sz="6000" dirty="0"/>
              <a:t> </a:t>
            </a:r>
            <a:r>
              <a:rPr lang="cs-CZ" sz="6000" dirty="0" err="1"/>
              <a:t>your</a:t>
            </a:r>
            <a:r>
              <a:rPr lang="cs-CZ" sz="6000" dirty="0"/>
              <a:t> </a:t>
            </a:r>
            <a:r>
              <a:rPr lang="cs-CZ" sz="6000" dirty="0" err="1"/>
              <a:t>attention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4283349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77DF39-FAAF-4FBA-9DD0-7648F971B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22" y="178904"/>
            <a:ext cx="9601200" cy="1485900"/>
          </a:xfrm>
        </p:spPr>
        <p:txBody>
          <a:bodyPr/>
          <a:lstStyle/>
          <a:p>
            <a:pPr algn="ctr"/>
            <a:r>
              <a:rPr lang="cs-CZ" dirty="0" err="1"/>
              <a:t>Brief</a:t>
            </a:r>
            <a:r>
              <a:rPr lang="cs-CZ" dirty="0"/>
              <a:t> </a:t>
            </a:r>
            <a:r>
              <a:rPr lang="cs-CZ" dirty="0" err="1"/>
              <a:t>History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2F897D-F5B8-7368-2162-2970497BD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339" y="1202634"/>
            <a:ext cx="9601200" cy="5317435"/>
          </a:xfrm>
        </p:spPr>
        <p:txBody>
          <a:bodyPr>
            <a:normAutofit/>
          </a:bodyPr>
          <a:lstStyle/>
          <a:p>
            <a:r>
              <a:rPr lang="cs-CZ" dirty="0"/>
              <a:t>Sub-</a:t>
            </a:r>
            <a:r>
              <a:rPr lang="cs-CZ" dirty="0" err="1"/>
              <a:t>discipline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IR</a:t>
            </a:r>
          </a:p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security</a:t>
            </a:r>
            <a:r>
              <a:rPr lang="cs-CZ" dirty="0"/>
              <a:t>?</a:t>
            </a:r>
          </a:p>
          <a:p>
            <a:r>
              <a:rPr lang="cs-CZ" dirty="0"/>
              <a:t>Agenda </a:t>
            </a:r>
            <a:r>
              <a:rPr lang="cs-CZ" dirty="0" err="1"/>
              <a:t>of</a:t>
            </a:r>
            <a:r>
              <a:rPr lang="cs-CZ" dirty="0"/>
              <a:t> SS</a:t>
            </a:r>
          </a:p>
          <a:p>
            <a:r>
              <a:rPr lang="en-US" dirty="0"/>
              <a:t>Periodization of the </a:t>
            </a:r>
            <a:r>
              <a:rPr lang="cs-CZ" dirty="0" err="1"/>
              <a:t>evolution</a:t>
            </a:r>
            <a:r>
              <a:rPr lang="en-US" dirty="0"/>
              <a:t> of security studies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	a) </a:t>
            </a:r>
            <a:r>
              <a:rPr lang="cs-CZ" b="1" dirty="0" err="1"/>
              <a:t>Interwar</a:t>
            </a:r>
            <a:r>
              <a:rPr lang="cs-CZ" b="1" dirty="0"/>
              <a:t> period </a:t>
            </a:r>
            <a:r>
              <a:rPr lang="cs-CZ" dirty="0"/>
              <a:t>(</a:t>
            </a:r>
            <a:r>
              <a:rPr lang="en-US" dirty="0"/>
              <a:t>national security, ensuring the defense of the state</a:t>
            </a:r>
            <a:r>
              <a:rPr lang="cs-CZ" dirty="0"/>
              <a:t>, </a:t>
            </a:r>
            <a:r>
              <a:rPr lang="cs-CZ" dirty="0" err="1"/>
              <a:t>first</a:t>
            </a:r>
            <a:r>
              <a:rPr lang="cs-CZ" dirty="0"/>
              <a:t> 	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centers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	b) </a:t>
            </a:r>
            <a:r>
              <a:rPr lang="cs-CZ" b="1" dirty="0" err="1"/>
              <a:t>the</a:t>
            </a:r>
            <a:r>
              <a:rPr lang="cs-CZ" b="1" dirty="0"/>
              <a:t> 1950s </a:t>
            </a:r>
            <a:r>
              <a:rPr lang="cs-CZ" dirty="0"/>
              <a:t>(i</a:t>
            </a:r>
            <a:r>
              <a:rPr lang="en-US" dirty="0" err="1"/>
              <a:t>nterdisciplinarity</a:t>
            </a:r>
            <a:r>
              <a:rPr lang="en-US" dirty="0"/>
              <a:t>, focus on foreign policy, expansion of the </a:t>
            </a:r>
            <a:r>
              <a:rPr lang="cs-CZ" dirty="0"/>
              <a:t>	</a:t>
            </a:r>
            <a:r>
              <a:rPr lang="en-US" dirty="0"/>
              <a:t>methodological base - game theory, dominant direction realism</a:t>
            </a:r>
            <a:r>
              <a:rPr lang="cs-CZ" dirty="0"/>
              <a:t>,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Politics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	c) </a:t>
            </a:r>
            <a:r>
              <a:rPr lang="cs-CZ" b="1" dirty="0"/>
              <a:t>period 1955-1965 </a:t>
            </a:r>
            <a:r>
              <a:rPr lang="cs-CZ" dirty="0"/>
              <a:t>(</a:t>
            </a:r>
            <a:r>
              <a:rPr lang="en-US" dirty="0"/>
              <a:t>strategy for the use of nuclear weapons</a:t>
            </a:r>
            <a:r>
              <a:rPr lang="cs-CZ" dirty="0"/>
              <a:t>, </a:t>
            </a:r>
            <a:r>
              <a:rPr lang="cs-CZ" dirty="0" err="1"/>
              <a:t>Survival</a:t>
            </a:r>
            <a:r>
              <a:rPr lang="cs-CZ" dirty="0"/>
              <a:t> </a:t>
            </a:r>
            <a:r>
              <a:rPr lang="cs-CZ" dirty="0" err="1"/>
              <a:t>journal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	d) </a:t>
            </a:r>
            <a:r>
              <a:rPr lang="cs-CZ" b="1" dirty="0"/>
              <a:t>period 1965 -1980 </a:t>
            </a:r>
            <a:r>
              <a:rPr lang="cs-CZ" dirty="0"/>
              <a:t>(</a:t>
            </a:r>
            <a:r>
              <a:rPr lang="cs-CZ" dirty="0" err="1"/>
              <a:t>decline</a:t>
            </a:r>
            <a:r>
              <a:rPr lang="cs-CZ" dirty="0"/>
              <a:t> SS, MAD - </a:t>
            </a:r>
            <a:r>
              <a:rPr lang="cs-CZ" dirty="0" err="1"/>
              <a:t>mutual</a:t>
            </a:r>
            <a:r>
              <a:rPr lang="cs-CZ" dirty="0"/>
              <a:t> </a:t>
            </a:r>
            <a:r>
              <a:rPr lang="cs-CZ" dirty="0" err="1"/>
              <a:t>assured</a:t>
            </a:r>
            <a:r>
              <a:rPr lang="cs-CZ" dirty="0"/>
              <a:t> </a:t>
            </a:r>
            <a:r>
              <a:rPr lang="cs-CZ" dirty="0" err="1"/>
              <a:t>destruction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	e) </a:t>
            </a:r>
            <a:r>
              <a:rPr lang="cs-CZ" b="1" dirty="0"/>
              <a:t>period 1980-1989/90 </a:t>
            </a:r>
            <a:r>
              <a:rPr lang="cs-CZ" dirty="0"/>
              <a:t>(International </a:t>
            </a:r>
            <a:r>
              <a:rPr lang="cs-CZ" dirty="0" err="1"/>
              <a:t>Security</a:t>
            </a:r>
            <a:r>
              <a:rPr lang="cs-CZ" dirty="0"/>
              <a:t> </a:t>
            </a:r>
            <a:r>
              <a:rPr lang="cs-CZ" dirty="0" err="1"/>
              <a:t>journal</a:t>
            </a:r>
            <a:r>
              <a:rPr lang="cs-CZ" dirty="0"/>
              <a:t>,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approaches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	f) </a:t>
            </a:r>
            <a:r>
              <a:rPr lang="en-US" b="1" dirty="0"/>
              <a:t>period after the end of bipolar confrontation</a:t>
            </a:r>
            <a:r>
              <a:rPr lang="cs-CZ" b="1" dirty="0"/>
              <a:t> (</a:t>
            </a:r>
            <a:r>
              <a:rPr lang="cs-CZ" dirty="0" err="1"/>
              <a:t>completely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topics</a:t>
            </a:r>
            <a:r>
              <a:rPr lang="cs-CZ" dirty="0"/>
              <a:t>, non-	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threats</a:t>
            </a:r>
            <a:r>
              <a:rPr lang="cs-CZ" dirty="0"/>
              <a:t>)</a:t>
            </a:r>
          </a:p>
        </p:txBody>
      </p:sp>
      <p:sp>
        <p:nvSpPr>
          <p:cNvPr id="7" name="AutoShape 6" descr="Map of the Southern African Development Community (SADC) region [5]. |  Download Scientific Diagram">
            <a:extLst>
              <a:ext uri="{FF2B5EF4-FFF2-40B4-BE49-F238E27FC236}">
                <a16:creationId xmlns:a16="http://schemas.microsoft.com/office/drawing/2014/main" id="{4C989592-F9BD-265F-FA54-A63BA3A8C4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799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71E0D0-58CD-C74A-EAF9-791886652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The</a:t>
            </a:r>
            <a:r>
              <a:rPr lang="cs-CZ" dirty="0"/>
              <a:t> most </a:t>
            </a:r>
            <a:r>
              <a:rPr lang="cs-CZ" dirty="0" err="1"/>
              <a:t>famous</a:t>
            </a:r>
            <a:r>
              <a:rPr lang="cs-CZ" dirty="0"/>
              <a:t> SS </a:t>
            </a:r>
            <a:r>
              <a:rPr lang="cs-CZ" dirty="0" err="1"/>
              <a:t>workplaces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32FAFF-41AE-D082-7447-130ABDA3A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709530"/>
            <a:ext cx="9601200" cy="3581400"/>
          </a:xfrm>
        </p:spPr>
        <p:txBody>
          <a:bodyPr/>
          <a:lstStyle/>
          <a:p>
            <a:r>
              <a:rPr lang="cs-CZ" dirty="0"/>
              <a:t>SIPRI – Stockholm International </a:t>
            </a:r>
            <a:r>
              <a:rPr lang="cs-CZ" dirty="0" err="1"/>
              <a:t>Peace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Institute (</a:t>
            </a:r>
            <a:r>
              <a:rPr lang="cs-CZ" dirty="0">
                <a:hlinkClick r:id="rId2"/>
              </a:rPr>
              <a:t>https://www.sipri.org/</a:t>
            </a:r>
            <a:r>
              <a:rPr lang="cs-CZ" dirty="0"/>
              <a:t>)</a:t>
            </a:r>
          </a:p>
          <a:p>
            <a:r>
              <a:rPr lang="cs-CZ" dirty="0"/>
              <a:t>PRIO - </a:t>
            </a:r>
            <a:r>
              <a:rPr lang="en-US" dirty="0"/>
              <a:t>The Peace Research Institute Oslo </a:t>
            </a:r>
            <a:r>
              <a:rPr lang="cs-CZ" dirty="0"/>
              <a:t>(</a:t>
            </a:r>
            <a:r>
              <a:rPr lang="cs-CZ" dirty="0">
                <a:hlinkClick r:id="rId3"/>
              </a:rPr>
              <a:t>https://www.prio.org/</a:t>
            </a:r>
            <a:r>
              <a:rPr lang="cs-CZ" dirty="0"/>
              <a:t>)</a:t>
            </a:r>
          </a:p>
          <a:p>
            <a:r>
              <a:rPr lang="cs-CZ" dirty="0"/>
              <a:t>UCDP – Uppsala </a:t>
            </a:r>
            <a:r>
              <a:rPr lang="cs-CZ" dirty="0" err="1"/>
              <a:t>Conflict</a:t>
            </a:r>
            <a:r>
              <a:rPr lang="cs-CZ" dirty="0"/>
              <a:t> Data Program (</a:t>
            </a:r>
            <a:r>
              <a:rPr lang="cs-CZ" dirty="0">
                <a:hlinkClick r:id="rId4"/>
              </a:rPr>
              <a:t>https://ucdp.uu.se/</a:t>
            </a:r>
            <a:r>
              <a:rPr lang="cs-CZ" dirty="0"/>
              <a:t>) </a:t>
            </a:r>
          </a:p>
          <a:p>
            <a:r>
              <a:rPr lang="cs-CZ" dirty="0"/>
              <a:t>FFP – </a:t>
            </a:r>
            <a:r>
              <a:rPr lang="cs-CZ" dirty="0" err="1"/>
              <a:t>Fund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Peace</a:t>
            </a:r>
            <a:r>
              <a:rPr lang="cs-CZ" dirty="0"/>
              <a:t> (</a:t>
            </a:r>
            <a:r>
              <a:rPr lang="cs-CZ" dirty="0">
                <a:hlinkClick r:id="rId5"/>
              </a:rPr>
              <a:t>https://fragilestatesindex.org/</a:t>
            </a:r>
            <a:r>
              <a:rPr lang="cs-CZ" dirty="0"/>
              <a:t>)</a:t>
            </a:r>
          </a:p>
          <a:p>
            <a:r>
              <a:rPr lang="cs-CZ" dirty="0"/>
              <a:t>GTD –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Terrorism</a:t>
            </a:r>
            <a:r>
              <a:rPr lang="cs-CZ" dirty="0"/>
              <a:t> </a:t>
            </a:r>
            <a:r>
              <a:rPr lang="cs-CZ" dirty="0" err="1"/>
              <a:t>Databases</a:t>
            </a:r>
            <a:r>
              <a:rPr lang="cs-CZ" dirty="0"/>
              <a:t> (</a:t>
            </a:r>
            <a:r>
              <a:rPr lang="cs-CZ" dirty="0">
                <a:hlinkClick r:id="rId6"/>
              </a:rPr>
              <a:t>https://www.start.umd.edu/</a:t>
            </a:r>
            <a:r>
              <a:rPr lang="cs-CZ" dirty="0" err="1">
                <a:hlinkClick r:id="rId6"/>
              </a:rPr>
              <a:t>gtd</a:t>
            </a:r>
            <a:r>
              <a:rPr lang="cs-CZ" dirty="0">
                <a:hlinkClick r:id="rId6"/>
              </a:rPr>
              <a:t>/</a:t>
            </a:r>
            <a:r>
              <a:rPr lang="cs-CZ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727557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87E5E0-BADF-F7AB-6C48-02153959E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Critical</a:t>
            </a:r>
            <a:r>
              <a:rPr lang="cs-CZ" dirty="0"/>
              <a:t> </a:t>
            </a:r>
            <a:r>
              <a:rPr lang="cs-CZ" dirty="0" err="1"/>
              <a:t>Security</a:t>
            </a:r>
            <a:r>
              <a:rPr lang="cs-CZ" dirty="0"/>
              <a:t> </a:t>
            </a:r>
            <a:r>
              <a:rPr lang="cs-CZ" dirty="0" err="1"/>
              <a:t>Studies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750380-3101-6563-B341-CB0325F6C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305" y="1729408"/>
            <a:ext cx="9601200" cy="358140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Shift in </a:t>
            </a:r>
            <a:r>
              <a:rPr lang="cs-CZ" dirty="0" err="1"/>
              <a:t>the</a:t>
            </a:r>
            <a:r>
              <a:rPr lang="cs-CZ" dirty="0"/>
              <a:t> 90s (</a:t>
            </a:r>
            <a:r>
              <a:rPr lang="en-US" dirty="0"/>
              <a:t>The first impulse - Toronto school -</a:t>
            </a:r>
            <a:r>
              <a:rPr lang="cs-CZ" dirty="0"/>
              <a:t> </a:t>
            </a:r>
            <a:r>
              <a:rPr lang="en-US" dirty="0"/>
              <a:t>Strategies in Conflict: Critical Approaches to Security Studies</a:t>
            </a:r>
            <a:r>
              <a:rPr lang="cs-CZ" dirty="0"/>
              <a:t>)</a:t>
            </a:r>
          </a:p>
          <a:p>
            <a:r>
              <a:rPr lang="en-US" b="1" dirty="0"/>
              <a:t>Traditional security studies </a:t>
            </a:r>
            <a:r>
              <a:rPr lang="en-US" dirty="0"/>
              <a:t>focused on military and state as referent object</a:t>
            </a:r>
            <a:endParaRPr lang="cs-CZ" dirty="0"/>
          </a:p>
          <a:p>
            <a:r>
              <a:rPr lang="en-US" dirty="0"/>
              <a:t>A shift in the definition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en-US" dirty="0" err="1"/>
              <a:t>referen</a:t>
            </a:r>
            <a:r>
              <a:rPr lang="cs-CZ" dirty="0"/>
              <a:t>t</a:t>
            </a:r>
            <a:r>
              <a:rPr lang="en-US" dirty="0"/>
              <a:t> object and threats</a:t>
            </a:r>
            <a:endParaRPr lang="cs-CZ" dirty="0"/>
          </a:p>
          <a:p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aspects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CSS </a:t>
            </a:r>
            <a:r>
              <a:rPr lang="cs-CZ" dirty="0" err="1"/>
              <a:t>according</a:t>
            </a:r>
            <a:r>
              <a:rPr lang="cs-CZ" dirty="0"/>
              <a:t> to Browning a McDonald </a:t>
            </a:r>
          </a:p>
          <a:p>
            <a:r>
              <a:rPr lang="cs-CZ" dirty="0"/>
              <a:t>Mohammed </a:t>
            </a:r>
            <a:r>
              <a:rPr lang="cs-CZ" dirty="0" err="1"/>
              <a:t>Ayoob</a:t>
            </a:r>
            <a:r>
              <a:rPr lang="cs-CZ" dirty="0"/>
              <a:t> – </a:t>
            </a:r>
            <a:r>
              <a:rPr lang="cs-CZ" dirty="0" err="1"/>
              <a:t>subaltern</a:t>
            </a:r>
            <a:r>
              <a:rPr lang="cs-CZ" dirty="0"/>
              <a:t> </a:t>
            </a:r>
            <a:r>
              <a:rPr lang="cs-CZ" dirty="0" err="1"/>
              <a:t>realism</a:t>
            </a:r>
            <a:endParaRPr lang="cs-CZ" dirty="0"/>
          </a:p>
          <a:p>
            <a:r>
              <a:rPr lang="cs-CZ" dirty="0"/>
              <a:t>D</a:t>
            </a:r>
            <a:r>
              <a:rPr lang="en-US" dirty="0" err="1"/>
              <a:t>iscussion</a:t>
            </a:r>
            <a:r>
              <a:rPr lang="en-US" dirty="0"/>
              <a:t> of the concept of security in the 90s - three groups</a:t>
            </a:r>
            <a:endParaRPr lang="cs-CZ" dirty="0"/>
          </a:p>
          <a:p>
            <a:pPr lvl="1"/>
            <a:r>
              <a:rPr lang="cs-CZ" i="0" dirty="0">
                <a:latin typeface="Source Sans Pro" panose="020B0503030403020204" pitchFamily="34" charset="0"/>
              </a:rPr>
              <a:t>A) </a:t>
            </a:r>
            <a:r>
              <a:rPr lang="en-US" i="0" dirty="0">
                <a:latin typeface="Source Sans Pro" panose="020B0503030403020204" pitchFamily="34" charset="0"/>
              </a:rPr>
              <a:t>group against changing the agenda</a:t>
            </a:r>
            <a:r>
              <a:rPr lang="cs-CZ" i="0" dirty="0">
                <a:latin typeface="Source Sans Pro" panose="020B0503030403020204" pitchFamily="34" charset="0"/>
              </a:rPr>
              <a:t> (John </a:t>
            </a:r>
            <a:r>
              <a:rPr lang="cs-CZ" i="0" dirty="0" err="1">
                <a:latin typeface="Source Sans Pro" panose="020B0503030403020204" pitchFamily="34" charset="0"/>
              </a:rPr>
              <a:t>Mearsheimer</a:t>
            </a:r>
            <a:r>
              <a:rPr lang="cs-CZ" i="0" dirty="0">
                <a:latin typeface="Source Sans Pro" panose="020B0503030403020204" pitchFamily="34" charset="0"/>
              </a:rPr>
              <a:t>, Stephen </a:t>
            </a:r>
            <a:r>
              <a:rPr lang="cs-CZ" i="0" dirty="0" err="1">
                <a:latin typeface="Source Sans Pro" panose="020B0503030403020204" pitchFamily="34" charset="0"/>
              </a:rPr>
              <a:t>Walt</a:t>
            </a:r>
            <a:r>
              <a:rPr lang="cs-CZ" i="0" dirty="0">
                <a:latin typeface="Source Sans Pro" panose="020B0503030403020204" pitchFamily="34" charset="0"/>
              </a:rPr>
              <a:t>)</a:t>
            </a:r>
          </a:p>
          <a:p>
            <a:pPr lvl="1"/>
            <a:r>
              <a:rPr lang="cs-CZ" i="0" dirty="0">
                <a:latin typeface="Source Sans Pro" panose="020B0503030403020204" pitchFamily="34" charset="0"/>
              </a:rPr>
              <a:t>B) </a:t>
            </a:r>
            <a:r>
              <a:rPr lang="cs-CZ" i="0" dirty="0" err="1">
                <a:latin typeface="Source Sans Pro" panose="020B0503030403020204" pitchFamily="34" charset="0"/>
              </a:rPr>
              <a:t>group</a:t>
            </a:r>
            <a:r>
              <a:rPr lang="cs-CZ" i="0" dirty="0">
                <a:latin typeface="Source Sans Pro" panose="020B0503030403020204" pitchFamily="34" charset="0"/>
              </a:rPr>
              <a:t> </a:t>
            </a:r>
            <a:r>
              <a:rPr lang="cs-CZ" i="0" dirty="0" err="1">
                <a:latin typeface="Source Sans Pro" panose="020B0503030403020204" pitchFamily="34" charset="0"/>
              </a:rPr>
              <a:t>supporting</a:t>
            </a:r>
            <a:r>
              <a:rPr lang="cs-CZ" i="0" dirty="0">
                <a:latin typeface="Source Sans Pro" panose="020B0503030403020204" pitchFamily="34" charset="0"/>
              </a:rPr>
              <a:t> </a:t>
            </a:r>
            <a:r>
              <a:rPr lang="cs-CZ" i="0" dirty="0" err="1">
                <a:latin typeface="Source Sans Pro" panose="020B0503030403020204" pitchFamily="34" charset="0"/>
              </a:rPr>
              <a:t>the</a:t>
            </a:r>
            <a:r>
              <a:rPr lang="cs-CZ" i="0" dirty="0">
                <a:latin typeface="Source Sans Pro" panose="020B0503030403020204" pitchFamily="34" charset="0"/>
              </a:rPr>
              <a:t> </a:t>
            </a:r>
            <a:r>
              <a:rPr lang="cs-CZ" i="0" dirty="0" err="1">
                <a:latin typeface="Source Sans Pro" panose="020B0503030403020204" pitchFamily="34" charset="0"/>
              </a:rPr>
              <a:t>partial</a:t>
            </a:r>
            <a:r>
              <a:rPr lang="cs-CZ" i="0" dirty="0">
                <a:latin typeface="Source Sans Pro" panose="020B0503030403020204" pitchFamily="34" charset="0"/>
              </a:rPr>
              <a:t> </a:t>
            </a:r>
            <a:r>
              <a:rPr lang="cs-CZ" i="0" dirty="0" err="1">
                <a:latin typeface="Source Sans Pro" panose="020B0503030403020204" pitchFamily="34" charset="0"/>
              </a:rPr>
              <a:t>change</a:t>
            </a:r>
            <a:r>
              <a:rPr lang="cs-CZ" i="0" dirty="0">
                <a:latin typeface="Source Sans Pro" panose="020B0503030403020204" pitchFamily="34" charset="0"/>
              </a:rPr>
              <a:t> (</a:t>
            </a:r>
            <a:r>
              <a:rPr lang="cs-CZ" i="0" dirty="0" err="1">
                <a:latin typeface="Source Sans Pro" panose="020B0503030403020204" pitchFamily="34" charset="0"/>
              </a:rPr>
              <a:t>Schultz</a:t>
            </a:r>
            <a:r>
              <a:rPr lang="cs-CZ" i="0" dirty="0">
                <a:latin typeface="Source Sans Pro" panose="020B0503030403020204" pitchFamily="34" charset="0"/>
              </a:rPr>
              <a:t>, </a:t>
            </a:r>
            <a:r>
              <a:rPr lang="cs-CZ" i="0" dirty="0" err="1">
                <a:latin typeface="Source Sans Pro" panose="020B0503030403020204" pitchFamily="34" charset="0"/>
              </a:rPr>
              <a:t>Buzan</a:t>
            </a:r>
            <a:r>
              <a:rPr lang="cs-CZ" i="0" dirty="0">
                <a:latin typeface="Source Sans Pro" panose="020B0503030403020204" pitchFamily="34" charset="0"/>
              </a:rPr>
              <a:t>?)</a:t>
            </a:r>
          </a:p>
          <a:p>
            <a:pPr lvl="1"/>
            <a:r>
              <a:rPr lang="cs-CZ" i="0" dirty="0">
                <a:latin typeface="Source Sans Pro" panose="020B0503030403020204" pitchFamily="34" charset="0"/>
              </a:rPr>
              <a:t>C) </a:t>
            </a:r>
            <a:r>
              <a:rPr lang="cs-CZ" i="0" dirty="0" err="1">
                <a:latin typeface="Source Sans Pro" panose="020B0503030403020204" pitchFamily="34" charset="0"/>
              </a:rPr>
              <a:t>group</a:t>
            </a:r>
            <a:r>
              <a:rPr lang="cs-CZ" i="0" dirty="0">
                <a:latin typeface="Source Sans Pro" panose="020B0503030403020204" pitchFamily="34" charset="0"/>
              </a:rPr>
              <a:t> </a:t>
            </a:r>
            <a:r>
              <a:rPr lang="cs-CZ" i="0" dirty="0" err="1">
                <a:latin typeface="Source Sans Pro" panose="020B0503030403020204" pitchFamily="34" charset="0"/>
              </a:rPr>
              <a:t>supporting</a:t>
            </a:r>
            <a:r>
              <a:rPr lang="cs-CZ" i="0" dirty="0">
                <a:latin typeface="Source Sans Pro" panose="020B0503030403020204" pitchFamily="34" charset="0"/>
              </a:rPr>
              <a:t> </a:t>
            </a:r>
            <a:r>
              <a:rPr lang="cs-CZ" i="0" dirty="0" err="1">
                <a:latin typeface="Source Sans Pro" panose="020B0503030403020204" pitchFamily="34" charset="0"/>
              </a:rPr>
              <a:t>radical</a:t>
            </a:r>
            <a:r>
              <a:rPr lang="cs-CZ" i="0" dirty="0">
                <a:latin typeface="Source Sans Pro" panose="020B0503030403020204" pitchFamily="34" charset="0"/>
              </a:rPr>
              <a:t> </a:t>
            </a:r>
            <a:r>
              <a:rPr lang="cs-CZ" i="0" dirty="0" err="1">
                <a:latin typeface="Source Sans Pro" panose="020B0503030403020204" pitchFamily="34" charset="0"/>
              </a:rPr>
              <a:t>reform</a:t>
            </a:r>
            <a:r>
              <a:rPr lang="cs-CZ" i="0" dirty="0">
                <a:latin typeface="Source Sans Pro" panose="020B0503030403020204" pitchFamily="34" charset="0"/>
              </a:rPr>
              <a:t> (Ulman, </a:t>
            </a:r>
            <a:r>
              <a:rPr lang="cs-CZ" i="0" dirty="0" err="1">
                <a:latin typeface="Source Sans Pro" panose="020B0503030403020204" pitchFamily="34" charset="0"/>
              </a:rPr>
              <a:t>Kegley</a:t>
            </a:r>
            <a:r>
              <a:rPr lang="cs-CZ" i="0" dirty="0">
                <a:latin typeface="Source Sans Pro" panose="020B0503030403020204" pitchFamily="34" charset="0"/>
              </a:rPr>
              <a:t>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6067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658C74-08A2-4045-A4DC-03C89AB5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9044"/>
            <a:ext cx="9601200" cy="7415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most famous SS approaches - Toronto School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315E40-6CA1-4E9E-8C1B-157D4E20C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015" y="834482"/>
            <a:ext cx="9601200" cy="5460380"/>
          </a:xfrm>
        </p:spPr>
        <p:txBody>
          <a:bodyPr/>
          <a:lstStyle/>
          <a:p>
            <a:endParaRPr lang="cs-CZ" b="0" i="0" dirty="0">
              <a:solidFill>
                <a:srgbClr val="222222"/>
              </a:solidFill>
              <a:effectLst/>
              <a:latin typeface="Franklin Gothic Book" panose="020B0503020102020204" pitchFamily="34" charset="0"/>
            </a:endParaRPr>
          </a:p>
          <a:p>
            <a:r>
              <a:rPr lang="cs-CZ" dirty="0">
                <a:solidFill>
                  <a:srgbClr val="222222"/>
                </a:solidFill>
                <a:latin typeface="+mj-lt"/>
                <a:ea typeface="Source Sans Pro" panose="020B0503030403020204" pitchFamily="34" charset="0"/>
              </a:rPr>
              <a:t>1994 - </a:t>
            </a:r>
            <a:r>
              <a:rPr lang="en-US" dirty="0">
                <a:solidFill>
                  <a:srgbClr val="000000"/>
                </a:solidFill>
                <a:effectLst/>
                <a:latin typeface="+mj-lt"/>
                <a:ea typeface="Source Sans Pro" panose="020B0503030403020204" pitchFamily="34" charset="0"/>
                <a:cs typeface="Times New Roman" panose="02020603050405020304" pitchFamily="18" charset="0"/>
              </a:rPr>
              <a:t>small conference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Source Sans Pro" panose="020B0503030403020204" pitchFamily="34" charset="0"/>
                <a:cs typeface="Times New Roman" panose="02020603050405020304" pitchFamily="18" charset="0"/>
              </a:rPr>
              <a:t>at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Source Sans Pro" panose="020B050303040302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+mj-lt"/>
                <a:ea typeface="Source Sans Pro" panose="020B0503030403020204" pitchFamily="34" charset="0"/>
                <a:cs typeface="Times New Roman" panose="02020603050405020304" pitchFamily="18" charset="0"/>
              </a:rPr>
              <a:t>York University entitled Strategies in Conflict: Critical Approaches to Security Studies</a:t>
            </a:r>
            <a:endParaRPr lang="cs-CZ" dirty="0">
              <a:solidFill>
                <a:srgbClr val="000000"/>
              </a:solidFill>
              <a:effectLst/>
              <a:latin typeface="+mj-lt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Keith Krause and Michael C. Williams  - Critical Security Studies: Concepts and Cases</a:t>
            </a:r>
            <a:endParaRPr lang="cs-CZ" dirty="0">
              <a:solidFill>
                <a:srgbClr val="000000"/>
              </a:solidFill>
              <a:effectLst/>
              <a:latin typeface="+mj-lt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They began t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questioning the concept of state as the main referent object – who or what is to be secured? </a:t>
            </a:r>
            <a:endParaRPr lang="en-US" b="0" i="0" dirty="0">
              <a:solidFill>
                <a:srgbClr val="222222"/>
              </a:solidFill>
              <a:effectLst/>
              <a:latin typeface="+mj-lt"/>
            </a:endParaRPr>
          </a:p>
          <a:p>
            <a:r>
              <a:rPr lang="cs-CZ" dirty="0">
                <a:latin typeface="+mj-lt"/>
              </a:rPr>
              <a:t>Set out agenda </a:t>
            </a:r>
            <a:r>
              <a:rPr lang="cs-CZ" dirty="0" err="1">
                <a:latin typeface="+mj-lt"/>
              </a:rPr>
              <a:t>of</a:t>
            </a:r>
            <a:r>
              <a:rPr lang="cs-CZ" dirty="0">
                <a:latin typeface="+mj-lt"/>
              </a:rPr>
              <a:t> CSS in </a:t>
            </a:r>
            <a:r>
              <a:rPr lang="cs-CZ" dirty="0" err="1">
                <a:latin typeface="+mj-lt"/>
              </a:rPr>
              <a:t>three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points</a:t>
            </a:r>
            <a:r>
              <a:rPr lang="cs-CZ" dirty="0"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cs-CZ" dirty="0"/>
              <a:t>	a) referent </a:t>
            </a:r>
            <a:r>
              <a:rPr lang="cs-CZ" dirty="0" err="1"/>
              <a:t>object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b) </a:t>
            </a:r>
            <a:r>
              <a:rPr lang="cs-CZ" dirty="0" err="1">
                <a:latin typeface="+mj-lt"/>
              </a:rPr>
              <a:t>security</a:t>
            </a:r>
            <a:r>
              <a:rPr lang="cs-CZ" dirty="0">
                <a:latin typeface="+mj-lt"/>
              </a:rPr>
              <a:t> more </a:t>
            </a:r>
            <a:r>
              <a:rPr lang="cs-CZ" dirty="0" err="1">
                <a:latin typeface="+mj-lt"/>
              </a:rPr>
              <a:t>than</a:t>
            </a:r>
            <a:r>
              <a:rPr lang="cs-CZ" dirty="0">
                <a:latin typeface="+mj-lt"/>
              </a:rPr>
              <a:t> 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just a military security 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/>
              <a:t>	c) 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changed the way how security was studied 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1234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B8ADB0-B131-334A-9249-6E1D2BE0A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New </a:t>
            </a:r>
            <a:r>
              <a:rPr lang="cs-CZ" dirty="0" err="1"/>
              <a:t>topics</a:t>
            </a:r>
            <a:r>
              <a:rPr lang="cs-CZ" dirty="0"/>
              <a:t> and </a:t>
            </a:r>
            <a:r>
              <a:rPr lang="cs-CZ" dirty="0" err="1"/>
              <a:t>new</a:t>
            </a:r>
            <a:r>
              <a:rPr lang="cs-CZ" dirty="0"/>
              <a:t> referent </a:t>
            </a:r>
            <a:r>
              <a:rPr lang="cs-CZ" dirty="0" err="1"/>
              <a:t>objects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5197026-A5C8-8689-5963-706F28D8CD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510920"/>
            <a:ext cx="8953500" cy="2428875"/>
          </a:xfrm>
        </p:spPr>
      </p:pic>
      <p:pic>
        <p:nvPicPr>
          <p:cNvPr id="13" name="Obrázek 12" descr="Obsah obrázku text, pózování, osoba, skupina&#10;&#10;Popis byl vytvořen automaticky">
            <a:extLst>
              <a:ext uri="{FF2B5EF4-FFF2-40B4-BE49-F238E27FC236}">
                <a16:creationId xmlns:a16="http://schemas.microsoft.com/office/drawing/2014/main" id="{9DDC8F50-BE7B-464B-5337-0CB35BAF3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66" y="4116936"/>
            <a:ext cx="3698819" cy="2544650"/>
          </a:xfrm>
          <a:prstGeom prst="rect">
            <a:avLst/>
          </a:prstGeom>
        </p:spPr>
      </p:pic>
      <p:pic>
        <p:nvPicPr>
          <p:cNvPr id="15" name="Obrázek 14" descr="Obsah obrázku interiér&#10;&#10;Popis byl vytvořen automaticky">
            <a:extLst>
              <a:ext uri="{FF2B5EF4-FFF2-40B4-BE49-F238E27FC236}">
                <a16:creationId xmlns:a16="http://schemas.microsoft.com/office/drawing/2014/main" id="{13CEAABB-B1A4-5267-F9BE-B5BF7A6D1D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85" y="4162424"/>
            <a:ext cx="3415748" cy="2561811"/>
          </a:xfrm>
          <a:prstGeom prst="rect">
            <a:avLst/>
          </a:prstGeom>
        </p:spPr>
      </p:pic>
      <p:pic>
        <p:nvPicPr>
          <p:cNvPr id="17" name="Obrázek 16" descr="Obsah obrázku strom, příroda&#10;&#10;Popis byl vytvořen automaticky">
            <a:extLst>
              <a:ext uri="{FF2B5EF4-FFF2-40B4-BE49-F238E27FC236}">
                <a16:creationId xmlns:a16="http://schemas.microsoft.com/office/drawing/2014/main" id="{CC0EA5EA-1C77-354A-8E53-9B98871F7D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992" y="4138034"/>
            <a:ext cx="3998844" cy="266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7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658C74-08A2-4045-A4DC-03C89AB5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2926"/>
            <a:ext cx="9601200" cy="7415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most famous SS approaches - </a:t>
            </a:r>
            <a:r>
              <a:rPr lang="cs-CZ" dirty="0" err="1"/>
              <a:t>Copenhagen</a:t>
            </a:r>
            <a:r>
              <a:rPr lang="en-US" dirty="0"/>
              <a:t> School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315E40-6CA1-4E9E-8C1B-157D4E20C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015" y="834482"/>
            <a:ext cx="9601200" cy="5460380"/>
          </a:xfrm>
        </p:spPr>
        <p:txBody>
          <a:bodyPr/>
          <a:lstStyle/>
          <a:p>
            <a:endParaRPr lang="cs-CZ" b="0" i="0" dirty="0">
              <a:solidFill>
                <a:srgbClr val="222222"/>
              </a:solidFill>
              <a:effectLst/>
              <a:latin typeface="Franklin Gothic Book" panose="020B0503020102020204" pitchFamily="34" charset="0"/>
            </a:endParaRPr>
          </a:p>
          <a:p>
            <a:r>
              <a:rPr lang="cs-CZ" dirty="0">
                <a:solidFill>
                  <a:srgbClr val="222222"/>
                </a:solidFill>
                <a:latin typeface="+mj-lt"/>
              </a:rPr>
              <a:t>1995 - 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Barry Buzan, Ole Weaver and Jaap de Wilde published book: Security: A New Framework for Analysis</a:t>
            </a:r>
            <a:endParaRPr lang="cs-CZ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rgbClr val="222222"/>
                </a:solidFill>
                <a:latin typeface="+mj-lt"/>
              </a:rPr>
              <a:t>O</a:t>
            </a:r>
            <a:r>
              <a:rPr lang="en-US" dirty="0" err="1">
                <a:solidFill>
                  <a:srgbClr val="222222"/>
                </a:solidFill>
                <a:latin typeface="+mj-lt"/>
              </a:rPr>
              <a:t>ld</a:t>
            </a:r>
            <a:r>
              <a:rPr lang="en-US" dirty="0">
                <a:solidFill>
                  <a:srgbClr val="222222"/>
                </a:solidFill>
                <a:latin typeface="+mj-lt"/>
              </a:rPr>
              <a:t> vs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.</a:t>
            </a:r>
            <a:r>
              <a:rPr lang="en-US" dirty="0">
                <a:solidFill>
                  <a:srgbClr val="222222"/>
                </a:solidFill>
                <a:latin typeface="+mj-lt"/>
              </a:rPr>
              <a:t> new concept of security</a:t>
            </a:r>
            <a:endParaRPr lang="cs-CZ" dirty="0">
              <a:solidFill>
                <a:srgbClr val="222222"/>
              </a:solidFill>
              <a:latin typeface="+mj-lt"/>
            </a:endParaRPr>
          </a:p>
          <a:p>
            <a:r>
              <a:rPr lang="en-US" dirty="0">
                <a:solidFill>
                  <a:srgbClr val="222222"/>
                </a:solidFill>
                <a:latin typeface="+mj-lt"/>
              </a:rPr>
              <a:t>Resolves its incoherence by arguing that the social production of security is sufficiently stable to be treated objectively</a:t>
            </a:r>
            <a:endParaRPr lang="cs-CZ" dirty="0">
              <a:solidFill>
                <a:srgbClr val="222222"/>
              </a:solidFill>
              <a:latin typeface="+mj-lt"/>
            </a:endParaRPr>
          </a:p>
          <a:p>
            <a:r>
              <a:rPr lang="cs-CZ" dirty="0" err="1">
                <a:solidFill>
                  <a:srgbClr val="222222"/>
                </a:solidFill>
                <a:latin typeface="+mj-lt"/>
              </a:rPr>
              <a:t>Concept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of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sectoral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security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 - </a:t>
            </a:r>
            <a:r>
              <a:rPr lang="en-US" dirty="0">
                <a:solidFill>
                  <a:srgbClr val="222222"/>
                </a:solidFill>
                <a:latin typeface="+mj-lt"/>
              </a:rPr>
              <a:t>military, political, economic, societal, environmental security</a:t>
            </a:r>
            <a:endParaRPr lang="cs-CZ" dirty="0">
              <a:solidFill>
                <a:srgbClr val="222222"/>
              </a:solidFill>
              <a:latin typeface="+mj-lt"/>
            </a:endParaRPr>
          </a:p>
          <a:p>
            <a:r>
              <a:rPr lang="cs-CZ" dirty="0" err="1">
                <a:solidFill>
                  <a:srgbClr val="222222"/>
                </a:solidFill>
                <a:latin typeface="+mj-lt"/>
              </a:rPr>
              <a:t>Concept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of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  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analytical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levels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/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categories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 (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international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systems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, 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international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subsystems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, 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units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, 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subunits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 and 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individuals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).</a:t>
            </a:r>
          </a:p>
          <a:p>
            <a:r>
              <a:rPr lang="cs-CZ" dirty="0" err="1">
                <a:solidFill>
                  <a:srgbClr val="222222"/>
                </a:solidFill>
                <a:latin typeface="+mj-lt"/>
              </a:rPr>
              <a:t>Concept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of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regional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security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complexes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 (4 basic 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principles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)</a:t>
            </a:r>
          </a:p>
          <a:p>
            <a:pPr marL="0" indent="0">
              <a:buNone/>
            </a:pPr>
            <a:r>
              <a:rPr lang="cs-CZ" i="1" dirty="0">
                <a:solidFill>
                  <a:srgbClr val="222222"/>
                </a:solidFill>
                <a:latin typeface="+mj-lt"/>
              </a:rPr>
              <a:t>„</a:t>
            </a:r>
            <a:r>
              <a:rPr lang="en-US" i="1" dirty="0">
                <a:solidFill>
                  <a:srgbClr val="222222"/>
                </a:solidFill>
                <a:latin typeface="+mj-lt"/>
              </a:rPr>
              <a:t>a group of states whose major security perspectives and concerns are so intertwined that the national security issues of each cannot be adequately analyzed or addressed separately</a:t>
            </a:r>
            <a:r>
              <a:rPr lang="cs-CZ" i="1" dirty="0">
                <a:solidFill>
                  <a:srgbClr val="222222"/>
                </a:solidFill>
                <a:latin typeface="+mj-lt"/>
              </a:rPr>
              <a:t>“</a:t>
            </a:r>
          </a:p>
          <a:p>
            <a:pPr marL="0" indent="0">
              <a:buNone/>
            </a:pPr>
            <a:endParaRPr lang="cs-CZ" dirty="0">
              <a:solidFill>
                <a:srgbClr val="222222"/>
              </a:solidFill>
              <a:latin typeface="+mj-lt"/>
            </a:endParaRPr>
          </a:p>
          <a:p>
            <a:endParaRPr lang="cs-CZ" dirty="0">
              <a:solidFill>
                <a:srgbClr val="222222"/>
              </a:solidFill>
              <a:latin typeface="+mj-lt"/>
            </a:endParaRPr>
          </a:p>
          <a:p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1150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4EF4F-3DE3-83A1-9411-BD524EFFA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9601200" cy="1485900"/>
          </a:xfrm>
        </p:spPr>
        <p:txBody>
          <a:bodyPr/>
          <a:lstStyle/>
          <a:p>
            <a:pPr algn="ctr"/>
            <a:r>
              <a:rPr lang="en-AU" dirty="0"/>
              <a:t>Copenhagen School – Regional Security Complexes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7686CD0-4D0C-2F45-FA84-29B90A060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00" y="1248999"/>
            <a:ext cx="8278409" cy="5609001"/>
          </a:xfrm>
        </p:spPr>
      </p:pic>
    </p:spTree>
    <p:extLst>
      <p:ext uri="{BB962C8B-B14F-4D97-AF65-F5344CB8AC3E}">
        <p14:creationId xmlns:p14="http://schemas.microsoft.com/office/powerpoint/2010/main" val="4215052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BC07E7-056A-FD10-DD1F-C643DF737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Copenhagen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 - </a:t>
            </a:r>
            <a:r>
              <a:rPr lang="cs-CZ" dirty="0" err="1"/>
              <a:t>Securitization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45762C-8058-7639-5352-A5D2E610F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30626"/>
            <a:ext cx="9601200" cy="4336774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Referential object 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 entity which is threatened and has legitimate right for survival </a:t>
            </a:r>
            <a:endParaRPr lang="cs-CZ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Securitisation actor 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 the one who securitises</a:t>
            </a:r>
            <a:endParaRPr lang="cs-CZ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Functional actor 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 influences the dynamic of the sector</a:t>
            </a:r>
            <a:endParaRPr lang="cs-CZ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Securitisation actor is presented by an entity which presents certain issue as security threat through </a:t>
            </a: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speech act </a:t>
            </a:r>
            <a:r>
              <a:rPr lang="cs-CZ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- 2 phases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a) 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portraying a certain problem as an existential threat</a:t>
            </a:r>
            <a:endParaRPr lang="cs-CZ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b) 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accepting the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phenomeno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as a threat and subsequently taking appropriate 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measures</a:t>
            </a:r>
            <a:endParaRPr lang="cs-CZ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Three aspects influencing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success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A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securitization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nature of the threat, the external context, the linguistic and grammatical criteria of the speech act</a:t>
            </a:r>
            <a:endParaRPr lang="en-AU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828281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22759</TotalTime>
  <Words>1560</Words>
  <Application>Microsoft Office PowerPoint</Application>
  <PresentationFormat>Širokoúhlá obrazovka</PresentationFormat>
  <Paragraphs>118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Calibri</vt:lpstr>
      <vt:lpstr>Franklin Gothic Book</vt:lpstr>
      <vt:lpstr>Roboto</vt:lpstr>
      <vt:lpstr>Source Sans Pro</vt:lpstr>
      <vt:lpstr>Times New Roman</vt:lpstr>
      <vt:lpstr>Crop</vt:lpstr>
      <vt:lpstr>Security of what? </vt:lpstr>
      <vt:lpstr>Brief History of SS</vt:lpstr>
      <vt:lpstr>The most famous SS workplaces</vt:lpstr>
      <vt:lpstr>Critical Security Studies</vt:lpstr>
      <vt:lpstr>The most famous SS approaches - Toronto School</vt:lpstr>
      <vt:lpstr>New topics and new referent objects</vt:lpstr>
      <vt:lpstr>The most famous SS approaches - Copenhagen School</vt:lpstr>
      <vt:lpstr>Copenhagen School – Regional Security Complexes </vt:lpstr>
      <vt:lpstr>Copenhagen School - Securitization</vt:lpstr>
      <vt:lpstr>The most famous SS approaches – Welsh/Aberyswyth School</vt:lpstr>
      <vt:lpstr>Sectoral analysis - Military sector</vt:lpstr>
      <vt:lpstr>Sectoral analysis - Political sector</vt:lpstr>
      <vt:lpstr>Sectoral analysis - Economic sector</vt:lpstr>
      <vt:lpstr>Sectoral analysis - Societal sector</vt:lpstr>
      <vt:lpstr>Sectoral analysis - Environmental sector</vt:lpstr>
      <vt:lpstr>Sectoral analysis - Environmental sector</vt:lpstr>
      <vt:lpstr>Sectoral analysis</vt:lpstr>
      <vt:lpstr>Security according to Reveron and Mahoney-Norris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Migration in East Africa: Problems with refugees</dc:title>
  <dc:creator>Lucie Konečná</dc:creator>
  <cp:lastModifiedBy>Lucie Konečná</cp:lastModifiedBy>
  <cp:revision>295</cp:revision>
  <dcterms:created xsi:type="dcterms:W3CDTF">2017-10-06T12:11:29Z</dcterms:created>
  <dcterms:modified xsi:type="dcterms:W3CDTF">2022-09-25T12:19:17Z</dcterms:modified>
</cp:coreProperties>
</file>