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5"/>
  </p:notesMasterIdLst>
  <p:sldIdLst>
    <p:sldId id="256" r:id="rId2"/>
    <p:sldId id="310" r:id="rId3"/>
    <p:sldId id="315" r:id="rId4"/>
    <p:sldId id="316" r:id="rId5"/>
    <p:sldId id="325" r:id="rId6"/>
    <p:sldId id="326" r:id="rId7"/>
    <p:sldId id="327" r:id="rId8"/>
    <p:sldId id="323" r:id="rId9"/>
    <p:sldId id="319" r:id="rId10"/>
    <p:sldId id="324" r:id="rId11"/>
    <p:sldId id="317" r:id="rId12"/>
    <p:sldId id="318" r:id="rId13"/>
    <p:sldId id="328" r:id="rId14"/>
    <p:sldId id="329" r:id="rId15"/>
    <p:sldId id="320" r:id="rId16"/>
    <p:sldId id="321" r:id="rId17"/>
    <p:sldId id="332" r:id="rId18"/>
    <p:sldId id="330" r:id="rId19"/>
    <p:sldId id="331" r:id="rId20"/>
    <p:sldId id="322" r:id="rId21"/>
    <p:sldId id="333" r:id="rId22"/>
    <p:sldId id="334" r:id="rId23"/>
    <p:sldId id="30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A32D12F-D361-436C-AEBB-AD40B59D4430}">
          <p14:sldIdLst>
            <p14:sldId id="256"/>
            <p14:sldId id="310"/>
            <p14:sldId id="315"/>
            <p14:sldId id="316"/>
            <p14:sldId id="325"/>
            <p14:sldId id="326"/>
            <p14:sldId id="327"/>
            <p14:sldId id="323"/>
            <p14:sldId id="319"/>
            <p14:sldId id="324"/>
            <p14:sldId id="317"/>
            <p14:sldId id="318"/>
            <p14:sldId id="328"/>
            <p14:sldId id="329"/>
            <p14:sldId id="320"/>
            <p14:sldId id="321"/>
            <p14:sldId id="332"/>
            <p14:sldId id="330"/>
            <p14:sldId id="331"/>
            <p14:sldId id="322"/>
            <p14:sldId id="333"/>
            <p14:sldId id="334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76" autoAdjust="0"/>
    <p:restoredTop sz="89565" autoAdjust="0"/>
  </p:normalViewPr>
  <p:slideViewPr>
    <p:cSldViewPr snapToGrid="0">
      <p:cViewPr varScale="1">
        <p:scale>
          <a:sx n="77" d="100"/>
          <a:sy n="77" d="100"/>
        </p:scale>
        <p:origin x="6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E1F37-4FCE-444B-AC2B-A21C6770713B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103DE-920A-48A0-9B40-F678CA472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564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47790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2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69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49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71991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02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05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88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19BCC-9400-4743-840E-CE3C6926F340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98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6487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265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4719BCC-9400-4743-840E-CE3C6926F340}" type="datetimeFigureOut">
              <a:rPr lang="cs-CZ" smtClean="0"/>
              <a:t>16.10.2022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9B03549-1486-4F7B-BA32-27C898408C5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696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ragilestatesindex.org/global-data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A7B29-9B37-4611-AC5F-07E7BD4F6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4045" y="1525692"/>
            <a:ext cx="8635641" cy="3543780"/>
          </a:xfrm>
        </p:spPr>
        <p:txBody>
          <a:bodyPr/>
          <a:lstStyle/>
          <a:p>
            <a:r>
              <a:rPr lang="cs-CZ" sz="6000" b="1" dirty="0"/>
              <a:t>New </a:t>
            </a:r>
            <a:r>
              <a:rPr lang="cs-CZ" sz="6000" b="1" dirty="0" err="1"/>
              <a:t>Security</a:t>
            </a:r>
            <a:r>
              <a:rPr lang="cs-CZ" sz="6000" b="1" dirty="0"/>
              <a:t> </a:t>
            </a:r>
            <a:r>
              <a:rPr lang="cs-CZ" sz="6000" b="1" dirty="0" err="1"/>
              <a:t>Challenges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5C607AE-408D-4A1E-8B41-B0D674A46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560" y="5459764"/>
            <a:ext cx="6947671" cy="1283936"/>
          </a:xfrm>
        </p:spPr>
        <p:txBody>
          <a:bodyPr>
            <a:normAutofit/>
          </a:bodyPr>
          <a:lstStyle/>
          <a:p>
            <a:r>
              <a:rPr lang="cs-CZ" dirty="0"/>
              <a:t>Lucie Konečná </a:t>
            </a:r>
          </a:p>
          <a:p>
            <a:r>
              <a:rPr lang="cs-CZ" dirty="0" err="1"/>
              <a:t>BSSb</a:t>
            </a:r>
            <a:r>
              <a:rPr lang="cs-CZ" dirty="0"/>
              <a:t> 1105 International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Policy</a:t>
            </a:r>
            <a:endParaRPr lang="cs-CZ" dirty="0"/>
          </a:p>
          <a:p>
            <a:r>
              <a:rPr lang="cs-CZ" dirty="0"/>
              <a:t>17/10/2022</a:t>
            </a:r>
          </a:p>
        </p:txBody>
      </p:sp>
    </p:spTree>
    <p:extLst>
      <p:ext uri="{BB962C8B-B14F-4D97-AF65-F5344CB8AC3E}">
        <p14:creationId xmlns:p14="http://schemas.microsoft.com/office/powerpoint/2010/main" val="2497236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E8E8ED-9DE0-4613-96CA-C70F733B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Conflicts</a:t>
            </a:r>
            <a:r>
              <a:rPr lang="cs-CZ" dirty="0"/>
              <a:t> – </a:t>
            </a:r>
            <a:r>
              <a:rPr lang="cs-CZ" dirty="0" err="1"/>
              <a:t>Traditional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New </a:t>
            </a:r>
            <a:r>
              <a:rPr lang="cs-CZ" dirty="0" err="1"/>
              <a:t>Threat</a:t>
            </a:r>
            <a:r>
              <a:rPr lang="cs-CZ" dirty="0"/>
              <a:t>?</a:t>
            </a:r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A0CC9936-D4C6-4B6E-9374-A68F691D06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355887"/>
              </p:ext>
            </p:extLst>
          </p:nvPr>
        </p:nvGraphicFramePr>
        <p:xfrm>
          <a:off x="2032000" y="1595155"/>
          <a:ext cx="8128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3968164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97912371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 bloodiest conflicts of the 21st century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049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DRC (1998 – 2003)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2,5 – 5 mil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575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Afghanistan</a:t>
                      </a:r>
                      <a:r>
                        <a:rPr lang="cs-CZ" dirty="0"/>
                        <a:t> (2001-2014)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110 00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597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Iraq</a:t>
                      </a:r>
                      <a:r>
                        <a:rPr lang="cs-CZ" dirty="0"/>
                        <a:t> (2003-2011)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200 000 - 1,2 mil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537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Syria</a:t>
                      </a:r>
                      <a:r>
                        <a:rPr lang="cs-CZ" dirty="0"/>
                        <a:t> (2011 -)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500 000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470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Yemen</a:t>
                      </a:r>
                      <a:r>
                        <a:rPr lang="cs-CZ" dirty="0"/>
                        <a:t> (2015 -)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052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Darfur</a:t>
                      </a:r>
                      <a:r>
                        <a:rPr lang="cs-CZ" dirty="0"/>
                        <a:t> (2003 -)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19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Nigeria</a:t>
                      </a:r>
                      <a:r>
                        <a:rPr lang="cs-CZ" dirty="0"/>
                        <a:t> (2009 -)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891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Somalia</a:t>
                      </a:r>
                      <a:r>
                        <a:rPr lang="cs-CZ" dirty="0"/>
                        <a:t>  (1991 -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246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990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98FA01-9022-494B-B82E-E4A575C5E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Violent</a:t>
            </a:r>
            <a:r>
              <a:rPr lang="cs-CZ" dirty="0"/>
              <a:t> Non-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Actors</a:t>
            </a:r>
            <a:r>
              <a:rPr lang="cs-CZ" dirty="0"/>
              <a:t> (VNSA)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9031CA-213F-4001-BA8E-D8BD9CD85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478446"/>
            <a:ext cx="9601200" cy="3581400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/>
              <a:t>Interstate</a:t>
            </a:r>
            <a:r>
              <a:rPr lang="cs-CZ" dirty="0"/>
              <a:t>, </a:t>
            </a:r>
            <a:r>
              <a:rPr lang="cs-CZ" dirty="0" err="1"/>
              <a:t>intrastate</a:t>
            </a:r>
            <a:r>
              <a:rPr lang="cs-CZ" dirty="0"/>
              <a:t> and </a:t>
            </a:r>
            <a:r>
              <a:rPr lang="cs-CZ" dirty="0" err="1"/>
              <a:t>substate</a:t>
            </a:r>
            <a:r>
              <a:rPr lang="cs-CZ" dirty="0"/>
              <a:t>/</a:t>
            </a:r>
            <a:r>
              <a:rPr lang="cs-CZ" dirty="0" err="1"/>
              <a:t>nonstate</a:t>
            </a:r>
            <a:r>
              <a:rPr lang="cs-CZ" dirty="0"/>
              <a:t> </a:t>
            </a:r>
            <a:r>
              <a:rPr lang="cs-CZ" dirty="0" err="1"/>
              <a:t>conflicts</a:t>
            </a:r>
            <a:endParaRPr lang="cs-CZ" dirty="0"/>
          </a:p>
          <a:p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VNSA – </a:t>
            </a:r>
            <a:r>
              <a:rPr lang="cs-CZ" dirty="0" err="1"/>
              <a:t>partisans</a:t>
            </a:r>
            <a:r>
              <a:rPr lang="cs-CZ" dirty="0"/>
              <a:t>/guerilla and </a:t>
            </a:r>
            <a:r>
              <a:rPr lang="cs-CZ" dirty="0" err="1"/>
              <a:t>insurgency</a:t>
            </a:r>
            <a:r>
              <a:rPr lang="cs-CZ" dirty="0"/>
              <a:t>, </a:t>
            </a:r>
            <a:r>
              <a:rPr lang="cs-CZ" dirty="0" err="1"/>
              <a:t>terrorist</a:t>
            </a:r>
            <a:r>
              <a:rPr lang="cs-CZ" dirty="0"/>
              <a:t> </a:t>
            </a:r>
            <a:r>
              <a:rPr lang="cs-CZ" dirty="0" err="1"/>
              <a:t>groups</a:t>
            </a:r>
            <a:r>
              <a:rPr lang="cs-CZ" dirty="0"/>
              <a:t>, </a:t>
            </a:r>
            <a:r>
              <a:rPr lang="cs-CZ" dirty="0" err="1"/>
              <a:t>warlords</a:t>
            </a:r>
            <a:r>
              <a:rPr lang="cs-CZ" dirty="0"/>
              <a:t>, </a:t>
            </a:r>
            <a:r>
              <a:rPr lang="cs-CZ" dirty="0" err="1"/>
              <a:t>militia</a:t>
            </a:r>
            <a:r>
              <a:rPr lang="cs-CZ" dirty="0"/>
              <a:t>, </a:t>
            </a:r>
            <a:r>
              <a:rPr lang="cs-CZ" dirty="0" err="1"/>
              <a:t>paramilitary</a:t>
            </a:r>
            <a:r>
              <a:rPr lang="cs-CZ" dirty="0"/>
              <a:t> </a:t>
            </a:r>
            <a:r>
              <a:rPr lang="cs-CZ" dirty="0" err="1"/>
              <a:t>units</a:t>
            </a:r>
            <a:r>
              <a:rPr lang="cs-CZ" dirty="0"/>
              <a:t> , PSC/PMC, </a:t>
            </a:r>
            <a:r>
              <a:rPr lang="cs-CZ" dirty="0" err="1">
                <a:solidFill>
                  <a:srgbClr val="000000"/>
                </a:solidFill>
                <a:latin typeface="+mj-lt"/>
              </a:rPr>
              <a:t>m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ercenaries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organized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crime</a:t>
            </a:r>
            <a:r>
              <a:rPr lang="cs-CZ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groups</a:t>
            </a:r>
            <a:endParaRPr lang="cs-CZ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r>
              <a:rPr lang="cs-CZ" dirty="0" err="1">
                <a:latin typeface="+mj-lt"/>
              </a:rPr>
              <a:t>Distinctive</a:t>
            </a:r>
            <a:r>
              <a:rPr lang="cs-CZ" dirty="0">
                <a:latin typeface="+mj-lt"/>
              </a:rPr>
              <a:t> </a:t>
            </a:r>
            <a:r>
              <a:rPr lang="cs-CZ" dirty="0" err="1">
                <a:latin typeface="+mj-lt"/>
              </a:rPr>
              <a:t>characteristics</a:t>
            </a:r>
            <a:r>
              <a:rPr lang="cs-CZ" dirty="0">
                <a:latin typeface="+mj-lt"/>
              </a:rPr>
              <a:t>: </a:t>
            </a:r>
          </a:p>
          <a:p>
            <a:pPr lvl="1"/>
            <a:r>
              <a:rPr lang="en-US" dirty="0">
                <a:latin typeface="+mj-lt"/>
              </a:rPr>
              <a:t>a) motivation </a:t>
            </a:r>
            <a:endParaRPr lang="cs-CZ" dirty="0"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b) </a:t>
            </a:r>
            <a:r>
              <a:rPr lang="cs-CZ" dirty="0">
                <a:latin typeface="+mj-lt"/>
              </a:rPr>
              <a:t>r</a:t>
            </a:r>
            <a:r>
              <a:rPr lang="en-US" dirty="0">
                <a:latin typeface="+mj-lt"/>
              </a:rPr>
              <a:t>ole of violence</a:t>
            </a:r>
            <a:endParaRPr lang="cs-CZ" dirty="0"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c) power</a:t>
            </a:r>
            <a:r>
              <a:rPr lang="cs-CZ" dirty="0">
                <a:latin typeface="+mj-lt"/>
              </a:rPr>
              <a:t>/teritoriality</a:t>
            </a:r>
          </a:p>
          <a:p>
            <a:pPr lvl="1"/>
            <a:r>
              <a:rPr lang="en-US" dirty="0">
                <a:latin typeface="+mj-lt"/>
              </a:rPr>
              <a:t>d) </a:t>
            </a:r>
            <a:r>
              <a:rPr lang="cs-CZ" dirty="0" err="1">
                <a:latin typeface="+mj-lt"/>
              </a:rPr>
              <a:t>financing</a:t>
            </a:r>
            <a:endParaRPr lang="cs-CZ" dirty="0"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e) </a:t>
            </a:r>
            <a:r>
              <a:rPr lang="cs-CZ" dirty="0">
                <a:latin typeface="+mj-lt"/>
              </a:rPr>
              <a:t>o</a:t>
            </a:r>
            <a:r>
              <a:rPr lang="en-US" dirty="0" err="1">
                <a:latin typeface="+mj-lt"/>
              </a:rPr>
              <a:t>rganizational</a:t>
            </a:r>
            <a:r>
              <a:rPr lang="en-US" dirty="0">
                <a:latin typeface="+mj-lt"/>
              </a:rPr>
              <a:t> structure</a:t>
            </a:r>
            <a:endParaRPr lang="cs-CZ" dirty="0"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f) </a:t>
            </a:r>
            <a:r>
              <a:rPr lang="cs-CZ" dirty="0">
                <a:latin typeface="+mj-lt"/>
              </a:rPr>
              <a:t>r</a:t>
            </a:r>
            <a:r>
              <a:rPr lang="en-US" dirty="0" err="1">
                <a:latin typeface="+mj-lt"/>
              </a:rPr>
              <a:t>elationship</a:t>
            </a:r>
            <a:r>
              <a:rPr lang="en-US" dirty="0">
                <a:latin typeface="+mj-lt"/>
              </a:rPr>
              <a:t> between VNSA and the state</a:t>
            </a:r>
            <a:endParaRPr lang="cs-CZ" dirty="0"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g) </a:t>
            </a:r>
            <a:r>
              <a:rPr lang="cs-CZ" dirty="0">
                <a:latin typeface="+mj-lt"/>
              </a:rPr>
              <a:t>r</a:t>
            </a:r>
            <a:r>
              <a:rPr lang="en-US" dirty="0" err="1">
                <a:latin typeface="+mj-lt"/>
              </a:rPr>
              <a:t>elationship</a:t>
            </a:r>
            <a:r>
              <a:rPr lang="en-US" dirty="0">
                <a:latin typeface="+mj-lt"/>
              </a:rPr>
              <a:t> between VNSA and population</a:t>
            </a:r>
            <a:endParaRPr lang="cs-CZ" dirty="0">
              <a:latin typeface="+mj-lt"/>
            </a:endParaRP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1824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61C3B4-9184-45CA-82DB-085E52595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Terrorism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60E03BE-97C8-7100-6646-397027C7E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1212" y="1327150"/>
            <a:ext cx="8709188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6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61C3B4-9184-45CA-82DB-085E52595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Terrorism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DE7892-B3EC-479E-A11B-9DE5CF6F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3581400"/>
          </a:xfrm>
        </p:spPr>
        <p:txBody>
          <a:bodyPr/>
          <a:lstStyle/>
          <a:p>
            <a:r>
              <a:rPr lang="cs-CZ" dirty="0" err="1"/>
              <a:t>According</a:t>
            </a:r>
            <a:r>
              <a:rPr lang="cs-CZ" dirty="0"/>
              <a:t> to Schmid (2020)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EC8F853-0D1B-F564-E483-FA38663E5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566" y="2049549"/>
            <a:ext cx="9539877" cy="437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51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61C3B4-9184-45CA-82DB-085E52595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Terrorism</a:t>
            </a:r>
            <a:r>
              <a:rPr lang="cs-CZ" dirty="0"/>
              <a:t> – </a:t>
            </a:r>
            <a:r>
              <a:rPr lang="cs-CZ" dirty="0" err="1"/>
              <a:t>Old</a:t>
            </a:r>
            <a:r>
              <a:rPr lang="cs-CZ" dirty="0"/>
              <a:t> vs. New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DE7892-B3EC-479E-A11B-9DE5CF6F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28750"/>
            <a:ext cx="9601200" cy="35814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A2C71F6-50BA-3692-D44A-C7DD21E88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125" y="1378329"/>
            <a:ext cx="5294036" cy="547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1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BCE1BC-3036-44BF-8B0B-5BD8C84A2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HIV/AIDS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04513E-A8A4-4D46-92DB-FD48CA7B6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28750"/>
            <a:ext cx="9601200" cy="3581400"/>
          </a:xfrm>
        </p:spPr>
        <p:txBody>
          <a:bodyPr/>
          <a:lstStyle/>
          <a:p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Bushmeat theory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Cameroon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b="1" dirty="0">
              <a:latin typeface="+mj-lt"/>
            </a:endParaRPr>
          </a:p>
          <a:p>
            <a:r>
              <a:rPr lang="en-US" dirty="0">
                <a:latin typeface="+mj-lt"/>
              </a:rPr>
              <a:t>71% of the total HIV population lives in Sub-Africa</a:t>
            </a:r>
            <a:r>
              <a:rPr lang="cs-CZ" dirty="0">
                <a:latin typeface="+mj-lt"/>
              </a:rPr>
              <a:t>.</a:t>
            </a:r>
          </a:p>
          <a:p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Desmond Tutu HIV </a:t>
            </a:r>
            <a:r>
              <a:rPr lang="cs-CZ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Foundation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</a:p>
          <a:p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UNAIDS - </a:t>
            </a:r>
            <a:r>
              <a:rPr lang="cs-CZ" dirty="0">
                <a:solidFill>
                  <a:srgbClr val="202122"/>
                </a:solidFill>
                <a:effectLst/>
                <a:latin typeface="+mj-lt"/>
                <a:ea typeface="Calibri" panose="020F0502020204030204" pitchFamily="34" charset="0"/>
              </a:rPr>
              <a:t>Joint United </a:t>
            </a:r>
            <a:r>
              <a:rPr lang="cs-CZ" dirty="0" err="1">
                <a:solidFill>
                  <a:srgbClr val="202122"/>
                </a:solidFill>
                <a:effectLst/>
                <a:latin typeface="+mj-lt"/>
                <a:ea typeface="Calibri" panose="020F0502020204030204" pitchFamily="34" charset="0"/>
              </a:rPr>
              <a:t>Nations</a:t>
            </a:r>
            <a:r>
              <a:rPr lang="cs-CZ" dirty="0">
                <a:solidFill>
                  <a:srgbClr val="202122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202122"/>
                </a:solidFill>
                <a:effectLst/>
                <a:latin typeface="+mj-lt"/>
                <a:ea typeface="Calibri" panose="020F0502020204030204" pitchFamily="34" charset="0"/>
              </a:rPr>
              <a:t>Programme</a:t>
            </a:r>
            <a:r>
              <a:rPr lang="cs-CZ" dirty="0">
                <a:solidFill>
                  <a:srgbClr val="202122"/>
                </a:solidFill>
                <a:effectLst/>
                <a:latin typeface="+mj-lt"/>
                <a:ea typeface="Calibri" panose="020F0502020204030204" pitchFamily="34" charset="0"/>
              </a:rPr>
              <a:t> on HIV/AIDS.</a:t>
            </a:r>
          </a:p>
          <a:p>
            <a:r>
              <a:rPr lang="en-AU" dirty="0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Causes of expansion in Africa: </a:t>
            </a:r>
            <a:r>
              <a:rPr lang="en-AU" dirty="0" err="1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behavioral</a:t>
            </a:r>
            <a:r>
              <a:rPr lang="en-AU" dirty="0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factors, </a:t>
            </a:r>
            <a:r>
              <a:rPr lang="cs-CZ" dirty="0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	            </a:t>
            </a:r>
            <a:r>
              <a:rPr lang="en-AU" dirty="0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lack of money, natural disasters and conflicts, </a:t>
            </a:r>
            <a:r>
              <a:rPr lang="cs-CZ" dirty="0" err="1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cs-CZ" dirty="0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industry</a:t>
            </a:r>
            <a:r>
              <a:rPr lang="cs-CZ" dirty="0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			          </a:t>
            </a:r>
            <a:r>
              <a:rPr lang="cs-CZ" dirty="0" err="1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medical</a:t>
            </a:r>
            <a:r>
              <a:rPr lang="cs-CZ" dirty="0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suspicion</a:t>
            </a:r>
            <a:r>
              <a:rPr lang="cs-CZ" dirty="0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circumcision</a:t>
            </a:r>
            <a:r>
              <a:rPr lang="cs-CZ" dirty="0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?, </a:t>
            </a:r>
            <a:r>
              <a:rPr lang="cs-CZ" dirty="0" err="1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religious</a:t>
            </a:r>
            <a:r>
              <a:rPr lang="cs-CZ" dirty="0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factors</a:t>
            </a:r>
            <a:r>
              <a:rPr lang="cs-CZ" dirty="0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                                      </a:t>
            </a:r>
            <a:r>
              <a:rPr lang="cs-CZ" dirty="0" err="1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educational</a:t>
            </a:r>
            <a:r>
              <a:rPr lang="cs-CZ" dirty="0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level, </a:t>
            </a:r>
            <a:r>
              <a:rPr lang="cs-CZ" dirty="0" err="1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poverty</a:t>
            </a:r>
            <a:r>
              <a:rPr lang="cs-CZ" dirty="0">
                <a:solidFill>
                  <a:srgbClr val="20212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cs-C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FD44225-4C08-1B48-6E4D-702289E73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786" y="888724"/>
            <a:ext cx="5404402" cy="540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066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7DA78-E8CE-4036-9A13-0A963213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Migration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2B1AAF-61C1-4555-B246-83F1ECE0E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28749"/>
            <a:ext cx="9601200" cy="5329859"/>
          </a:xfrm>
        </p:spPr>
        <p:txBody>
          <a:bodyPr>
            <a:normAutofit/>
          </a:bodyPr>
          <a:lstStyle/>
          <a:p>
            <a:r>
              <a:rPr lang="cs-CZ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round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281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million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international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migrants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2020</a:t>
            </a:r>
          </a:p>
          <a:p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At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end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2021,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total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worldwide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were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forced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flee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homes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due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conflicts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violence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fear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persecution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human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rights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violations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89.3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million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igrant vs. </a:t>
            </a:r>
            <a:r>
              <a:rPr lang="cs-CZ" sz="1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refugee</a:t>
            </a:r>
            <a:r>
              <a:rPr lang="cs-CZ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dirty="0">
              <a:latin typeface="+mj-lt"/>
            </a:endParaRPr>
          </a:p>
          <a:p>
            <a:r>
              <a:rPr lang="cs-CZ" dirty="0"/>
              <a:t>Negative </a:t>
            </a:r>
            <a:r>
              <a:rPr lang="cs-CZ" dirty="0" err="1"/>
              <a:t>Impacts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Refugeeism</a:t>
            </a:r>
            <a:r>
              <a:rPr lang="cs-CZ" dirty="0"/>
              <a:t>:</a:t>
            </a:r>
          </a:p>
          <a:p>
            <a:pPr lvl="1"/>
            <a:r>
              <a:rPr lang="cs-CZ" dirty="0" err="1"/>
              <a:t>Economical</a:t>
            </a:r>
            <a:r>
              <a:rPr lang="cs-CZ" dirty="0"/>
              <a:t> </a:t>
            </a:r>
            <a:r>
              <a:rPr lang="cs-CZ" dirty="0" err="1"/>
              <a:t>impacts</a:t>
            </a:r>
            <a:r>
              <a:rPr lang="cs-CZ" dirty="0"/>
              <a:t> – influence on food </a:t>
            </a:r>
            <a:r>
              <a:rPr lang="cs-CZ" dirty="0" err="1"/>
              <a:t>prices</a:t>
            </a:r>
            <a:r>
              <a:rPr lang="cs-CZ" dirty="0"/>
              <a:t>, </a:t>
            </a:r>
            <a:r>
              <a:rPr lang="en-US" dirty="0"/>
              <a:t> </a:t>
            </a:r>
            <a:r>
              <a:rPr lang="cs-CZ" dirty="0"/>
              <a:t>influence </a:t>
            </a:r>
            <a:r>
              <a:rPr lang="en-US" dirty="0"/>
              <a:t>on the reduction of wages of local residents</a:t>
            </a:r>
            <a:r>
              <a:rPr lang="cs-CZ" dirty="0"/>
              <a:t>, </a:t>
            </a:r>
            <a:r>
              <a:rPr lang="en-US" dirty="0"/>
              <a:t>Influence on the rise in housing and rental prices</a:t>
            </a:r>
            <a:r>
              <a:rPr lang="cs-CZ" dirty="0"/>
              <a:t> and direct </a:t>
            </a:r>
            <a:r>
              <a:rPr lang="cs-CZ" dirty="0" err="1"/>
              <a:t>state</a:t>
            </a:r>
            <a:r>
              <a:rPr lang="cs-CZ" dirty="0"/>
              <a:t> e</a:t>
            </a:r>
            <a:r>
              <a:rPr lang="en-US" dirty="0" err="1"/>
              <a:t>xpenditure</a:t>
            </a:r>
            <a:r>
              <a:rPr lang="en-US" dirty="0"/>
              <a:t> on </a:t>
            </a:r>
            <a:r>
              <a:rPr lang="cs-CZ" dirty="0"/>
              <a:t>r</a:t>
            </a:r>
            <a:r>
              <a:rPr lang="en-US" dirty="0" err="1"/>
              <a:t>efugees</a:t>
            </a:r>
            <a:r>
              <a:rPr lang="cs-CZ" dirty="0"/>
              <a:t>.</a:t>
            </a:r>
          </a:p>
          <a:p>
            <a:pPr lvl="1"/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impacts</a:t>
            </a:r>
            <a:r>
              <a:rPr lang="cs-CZ" dirty="0"/>
              <a:t> –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displacement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persons</a:t>
            </a:r>
            <a:r>
              <a:rPr lang="cs-CZ" dirty="0"/>
              <a:t>, s</a:t>
            </a:r>
            <a:r>
              <a:rPr lang="en-US" dirty="0" err="1"/>
              <a:t>ocial</a:t>
            </a:r>
            <a:r>
              <a:rPr lang="en-US" dirty="0"/>
              <a:t> inequalities between refugees and local people, </a:t>
            </a:r>
            <a:r>
              <a:rPr lang="cs-CZ" dirty="0"/>
              <a:t>e</a:t>
            </a:r>
            <a:r>
              <a:rPr lang="en-US" dirty="0" err="1"/>
              <a:t>thnic</a:t>
            </a:r>
            <a:r>
              <a:rPr lang="en-US" dirty="0"/>
              <a:t> tension.</a:t>
            </a:r>
            <a:endParaRPr lang="cs-CZ" dirty="0"/>
          </a:p>
          <a:p>
            <a:pPr lvl="1"/>
            <a:r>
              <a:rPr lang="cs-CZ" dirty="0" err="1"/>
              <a:t>Environmental</a:t>
            </a:r>
            <a:r>
              <a:rPr lang="cs-CZ" dirty="0"/>
              <a:t> </a:t>
            </a:r>
            <a:r>
              <a:rPr lang="cs-CZ" dirty="0" err="1"/>
              <a:t>impacts</a:t>
            </a:r>
            <a:r>
              <a:rPr lang="cs-CZ" dirty="0"/>
              <a:t> – </a:t>
            </a:r>
            <a:r>
              <a:rPr lang="en-US" dirty="0"/>
              <a:t>increase in the slums</a:t>
            </a:r>
            <a:r>
              <a:rPr lang="cs-CZ" dirty="0"/>
              <a:t>, p</a:t>
            </a:r>
            <a:r>
              <a:rPr lang="en-US" dirty="0" err="1"/>
              <a:t>ollution</a:t>
            </a:r>
            <a:r>
              <a:rPr lang="en-US" dirty="0"/>
              <a:t> or depletion of water</a:t>
            </a:r>
            <a:r>
              <a:rPr lang="cs-CZ" dirty="0"/>
              <a:t>, d</a:t>
            </a:r>
            <a:r>
              <a:rPr lang="en-US" dirty="0" err="1"/>
              <a:t>eforestation</a:t>
            </a:r>
            <a:r>
              <a:rPr lang="cs-CZ" dirty="0"/>
              <a:t>, s</a:t>
            </a:r>
            <a:r>
              <a:rPr lang="en-US" dirty="0"/>
              <a:t>oil degradation</a:t>
            </a:r>
            <a:r>
              <a:rPr lang="cs-CZ" dirty="0"/>
              <a:t>.</a:t>
            </a:r>
          </a:p>
          <a:p>
            <a:pPr lvl="1"/>
            <a:r>
              <a:rPr lang="cs-CZ" dirty="0" err="1"/>
              <a:t>Political-security</a:t>
            </a:r>
            <a:r>
              <a:rPr lang="cs-CZ" dirty="0"/>
              <a:t> </a:t>
            </a:r>
            <a:r>
              <a:rPr lang="cs-CZ" dirty="0" err="1"/>
              <a:t>impacts</a:t>
            </a:r>
            <a:r>
              <a:rPr lang="cs-CZ" dirty="0"/>
              <a:t> - i</a:t>
            </a:r>
            <a:r>
              <a:rPr lang="en-US" dirty="0" err="1"/>
              <a:t>ncrease</a:t>
            </a:r>
            <a:r>
              <a:rPr lang="en-US" dirty="0"/>
              <a:t> in terrorism</a:t>
            </a:r>
            <a:r>
              <a:rPr lang="cs-CZ" dirty="0"/>
              <a:t>, i</a:t>
            </a:r>
            <a:r>
              <a:rPr lang="en-US" dirty="0" err="1"/>
              <a:t>ncrease</a:t>
            </a:r>
            <a:r>
              <a:rPr lang="en-US" dirty="0"/>
              <a:t> in trafficking and crime</a:t>
            </a:r>
            <a:r>
              <a:rPr lang="cs-CZ" dirty="0"/>
              <a:t>, b</a:t>
            </a:r>
            <a:r>
              <a:rPr lang="en-US" dirty="0" err="1"/>
              <a:t>ilateral</a:t>
            </a:r>
            <a:r>
              <a:rPr lang="en-US" dirty="0"/>
              <a:t> tensions between neighboring countries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0673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7DA78-E8CE-4036-9A13-0A963213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Migration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2B1AAF-61C1-4555-B246-83F1ECE0E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28749"/>
            <a:ext cx="9601200" cy="5329859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0A2FBAC-C88E-C422-F22F-99C6470514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64" y="1877788"/>
            <a:ext cx="9712036" cy="367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35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C995D1-6AD8-9310-A370-93A2A68B8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Migration – Refugee Related Political </a:t>
            </a:r>
            <a:r>
              <a:rPr lang="en-AU" dirty="0" err="1"/>
              <a:t>Violance</a:t>
            </a:r>
            <a:endParaRPr lang="en-AU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AA6B77-EDA2-6D77-775D-CC4D6EB7B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cs-CZ" dirty="0"/>
              <a:t>a) </a:t>
            </a:r>
            <a:r>
              <a:rPr lang="en-US" b="1" dirty="0"/>
              <a:t>Attacks between sending state and refugees</a:t>
            </a:r>
            <a:r>
              <a:rPr lang="en-US" dirty="0"/>
              <a:t> (The violence occurs between refugees and government of sending state)</a:t>
            </a:r>
            <a:endParaRPr lang="cs-CZ" dirty="0"/>
          </a:p>
          <a:p>
            <a:pPr>
              <a:buNone/>
            </a:pPr>
            <a:r>
              <a:rPr lang="cs-CZ" dirty="0"/>
              <a:t>b) </a:t>
            </a:r>
            <a:r>
              <a:rPr lang="en-US" b="1" dirty="0"/>
              <a:t>Attacks between receiving state and refugees</a:t>
            </a:r>
            <a:r>
              <a:rPr lang="en-US" dirty="0"/>
              <a:t> (The violence occurs between refugees and government of receiving state)</a:t>
            </a:r>
            <a:endParaRPr lang="cs-CZ" dirty="0"/>
          </a:p>
          <a:p>
            <a:pPr lvl="0">
              <a:buNone/>
            </a:pPr>
            <a:r>
              <a:rPr lang="cs-CZ" b="1" dirty="0"/>
              <a:t>c) </a:t>
            </a:r>
            <a:r>
              <a:rPr lang="en-US" b="1" dirty="0"/>
              <a:t>Ethnic or factual violence among refugees</a:t>
            </a:r>
            <a:r>
              <a:rPr lang="en-US" dirty="0"/>
              <a:t> (The violence occurs between groups of refugees)</a:t>
            </a:r>
            <a:endParaRPr lang="cs-CZ" dirty="0"/>
          </a:p>
          <a:p>
            <a:pPr lvl="0">
              <a:buNone/>
            </a:pPr>
            <a:r>
              <a:rPr lang="cs-CZ" b="1" dirty="0"/>
              <a:t>d) </a:t>
            </a:r>
            <a:r>
              <a:rPr lang="en-US" b="1" dirty="0"/>
              <a:t>Internal violence within receiving state</a:t>
            </a:r>
            <a:r>
              <a:rPr lang="en-US" dirty="0"/>
              <a:t> (The violence occurs between refugees and local population of receiving state)</a:t>
            </a:r>
            <a:endParaRPr lang="cs-CZ" dirty="0"/>
          </a:p>
          <a:p>
            <a:pPr lvl="0">
              <a:buNone/>
            </a:pPr>
            <a:r>
              <a:rPr lang="cs-CZ" b="1" dirty="0"/>
              <a:t>e) </a:t>
            </a:r>
            <a:r>
              <a:rPr lang="en-US" b="1" dirty="0"/>
              <a:t>Interstate war or unilateral intervention</a:t>
            </a:r>
            <a:r>
              <a:rPr lang="en-US" dirty="0"/>
              <a:t> (Refugees and the government of more than one state are involved in violence)</a:t>
            </a:r>
            <a:endParaRPr lang="cs-CZ" dirty="0"/>
          </a:p>
          <a:p>
            <a:pPr lvl="0">
              <a:buNone/>
            </a:pPr>
            <a:r>
              <a:rPr lang="cs-CZ" b="1" dirty="0">
                <a:solidFill>
                  <a:srgbClr val="FF0000"/>
                </a:solidFill>
              </a:rPr>
              <a:t>f) </a:t>
            </a:r>
            <a:r>
              <a:rPr lang="en-US" b="1" dirty="0">
                <a:solidFill>
                  <a:srgbClr val="FF0000"/>
                </a:solidFill>
              </a:rPr>
              <a:t>Attacks between refugees and transnational VNSA</a:t>
            </a:r>
            <a:r>
              <a:rPr lang="en-US" dirty="0">
                <a:solidFill>
                  <a:srgbClr val="FF0000"/>
                </a:solidFill>
              </a:rPr>
              <a:t> (The violence occurs between refugees and transnational VNSA (( non-state armed groups operating across several countries))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1108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C995D1-6AD8-9310-A370-93A2A68B8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Migration – Refugee Related Political </a:t>
            </a:r>
            <a:r>
              <a:rPr lang="en-AU" dirty="0" err="1"/>
              <a:t>Violance</a:t>
            </a:r>
            <a:endParaRPr lang="en-AU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C3E236F-ED21-3EAA-A79B-0872DE8F8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979" y="1987826"/>
            <a:ext cx="5147221" cy="3581400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8950263-CA53-FF6F-AFE6-4864BDA1B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575" y="2171700"/>
            <a:ext cx="55816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35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87E5E0-BADF-F7AB-6C48-02153959E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Old</a:t>
            </a:r>
            <a:r>
              <a:rPr lang="cs-CZ" dirty="0"/>
              <a:t> vs. New </a:t>
            </a:r>
            <a:r>
              <a:rPr lang="cs-CZ" dirty="0" err="1"/>
              <a:t>Security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750380-3101-6563-B341-CB0325F6C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305" y="1729408"/>
            <a:ext cx="9601200" cy="3581400"/>
          </a:xfrm>
        </p:spPr>
        <p:txBody>
          <a:bodyPr>
            <a:normAutofit/>
          </a:bodyPr>
          <a:lstStyle/>
          <a:p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Barry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Buzan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Ole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Weaver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Jaap</a:t>
            </a:r>
            <a:r>
              <a:rPr lang="cs-CZ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Wilde – </a:t>
            </a:r>
            <a:r>
              <a:rPr lang="cs-CZ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Old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 vs. </a:t>
            </a:r>
            <a:r>
              <a:rPr lang="cs-CZ" dirty="0" err="1"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ea typeface="Calibri" panose="020F0502020204030204" pitchFamily="34" charset="0"/>
                <a:cs typeface="Times New Roman" panose="02020603050405020304" pitchFamily="18" charset="0"/>
              </a:rPr>
              <a:t>security</a:t>
            </a:r>
            <a:endParaRPr lang="cs-CZ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/>
              <a:t>D</a:t>
            </a:r>
            <a:r>
              <a:rPr lang="en-US" dirty="0" err="1"/>
              <a:t>iscussion</a:t>
            </a:r>
            <a:r>
              <a:rPr lang="en-US" dirty="0"/>
              <a:t> of the concept of security in the 90s - three groups</a:t>
            </a:r>
            <a:endParaRPr lang="cs-CZ" dirty="0"/>
          </a:p>
          <a:p>
            <a:pPr lvl="1"/>
            <a:r>
              <a:rPr lang="cs-CZ" i="0" dirty="0"/>
              <a:t>A) </a:t>
            </a:r>
            <a:r>
              <a:rPr lang="en-US" i="0" dirty="0"/>
              <a:t>group against changing the agenda</a:t>
            </a:r>
            <a:r>
              <a:rPr lang="cs-CZ" i="0" dirty="0"/>
              <a:t> (John </a:t>
            </a:r>
            <a:r>
              <a:rPr lang="cs-CZ" i="0" dirty="0" err="1"/>
              <a:t>Mearsheimer</a:t>
            </a:r>
            <a:r>
              <a:rPr lang="cs-CZ" i="0" dirty="0"/>
              <a:t>, Stephen </a:t>
            </a:r>
            <a:r>
              <a:rPr lang="cs-CZ" i="0" dirty="0" err="1"/>
              <a:t>Walt</a:t>
            </a:r>
            <a:r>
              <a:rPr lang="cs-CZ" i="0" dirty="0"/>
              <a:t>)</a:t>
            </a:r>
          </a:p>
          <a:p>
            <a:pPr lvl="1"/>
            <a:r>
              <a:rPr lang="cs-CZ" i="0" dirty="0"/>
              <a:t>B) </a:t>
            </a:r>
            <a:r>
              <a:rPr lang="cs-CZ" i="0" dirty="0" err="1"/>
              <a:t>group</a:t>
            </a:r>
            <a:r>
              <a:rPr lang="cs-CZ" i="0" dirty="0"/>
              <a:t> </a:t>
            </a:r>
            <a:r>
              <a:rPr lang="cs-CZ" i="0" dirty="0" err="1"/>
              <a:t>supporting</a:t>
            </a:r>
            <a:r>
              <a:rPr lang="cs-CZ" i="0" dirty="0"/>
              <a:t> </a:t>
            </a:r>
            <a:r>
              <a:rPr lang="cs-CZ" i="0" dirty="0" err="1"/>
              <a:t>the</a:t>
            </a:r>
            <a:r>
              <a:rPr lang="cs-CZ" i="0" dirty="0"/>
              <a:t> </a:t>
            </a:r>
            <a:r>
              <a:rPr lang="cs-CZ" i="0" dirty="0" err="1"/>
              <a:t>partial</a:t>
            </a:r>
            <a:r>
              <a:rPr lang="cs-CZ" i="0" dirty="0"/>
              <a:t> </a:t>
            </a:r>
            <a:r>
              <a:rPr lang="cs-CZ" i="0" dirty="0" err="1"/>
              <a:t>change</a:t>
            </a:r>
            <a:r>
              <a:rPr lang="cs-CZ" i="0" dirty="0"/>
              <a:t> (</a:t>
            </a:r>
            <a:r>
              <a:rPr lang="cs-CZ" i="0" dirty="0" err="1"/>
              <a:t>Schultz</a:t>
            </a:r>
            <a:r>
              <a:rPr lang="cs-CZ" i="0" dirty="0"/>
              <a:t>, </a:t>
            </a:r>
            <a:r>
              <a:rPr lang="cs-CZ" i="0" dirty="0" err="1"/>
              <a:t>Buzan</a:t>
            </a:r>
            <a:r>
              <a:rPr lang="cs-CZ" i="0" dirty="0"/>
              <a:t>?)</a:t>
            </a:r>
          </a:p>
          <a:p>
            <a:pPr lvl="1"/>
            <a:r>
              <a:rPr lang="cs-CZ" i="0" dirty="0"/>
              <a:t>C) </a:t>
            </a:r>
            <a:r>
              <a:rPr lang="cs-CZ" i="0" dirty="0" err="1"/>
              <a:t>group</a:t>
            </a:r>
            <a:r>
              <a:rPr lang="cs-CZ" i="0" dirty="0"/>
              <a:t> </a:t>
            </a:r>
            <a:r>
              <a:rPr lang="cs-CZ" i="0" dirty="0" err="1"/>
              <a:t>supporting</a:t>
            </a:r>
            <a:r>
              <a:rPr lang="cs-CZ" i="0" dirty="0"/>
              <a:t> </a:t>
            </a:r>
            <a:r>
              <a:rPr lang="cs-CZ" i="0" dirty="0" err="1"/>
              <a:t>radical</a:t>
            </a:r>
            <a:r>
              <a:rPr lang="cs-CZ" i="0" dirty="0"/>
              <a:t> </a:t>
            </a:r>
            <a:r>
              <a:rPr lang="cs-CZ" i="0" dirty="0" err="1"/>
              <a:t>reform</a:t>
            </a:r>
            <a:r>
              <a:rPr lang="cs-CZ" i="0" dirty="0"/>
              <a:t> (Ulman, </a:t>
            </a:r>
            <a:r>
              <a:rPr lang="cs-CZ" i="0" dirty="0" err="1"/>
              <a:t>Kegley</a:t>
            </a:r>
            <a:r>
              <a:rPr lang="cs-CZ" i="0" dirty="0"/>
              <a:t>)</a:t>
            </a:r>
          </a:p>
          <a:p>
            <a:r>
              <a:rPr lang="cs-CZ" dirty="0" err="1">
                <a:cs typeface="Times New Roman" panose="02020603050405020304" pitchFamily="18" charset="0"/>
              </a:rPr>
              <a:t>Traditional</a:t>
            </a:r>
            <a:r>
              <a:rPr lang="cs-CZ" dirty="0">
                <a:cs typeface="Times New Roman" panose="02020603050405020304" pitchFamily="18" charset="0"/>
              </a:rPr>
              <a:t>/</a:t>
            </a:r>
            <a:r>
              <a:rPr lang="cs-CZ" dirty="0" err="1">
                <a:cs typeface="Times New Roman" panose="02020603050405020304" pitchFamily="18" charset="0"/>
              </a:rPr>
              <a:t>old</a:t>
            </a:r>
            <a:r>
              <a:rPr lang="cs-CZ" dirty="0">
                <a:cs typeface="Times New Roman" panose="02020603050405020304" pitchFamily="18" charset="0"/>
              </a:rPr>
              <a:t> </a:t>
            </a:r>
            <a:r>
              <a:rPr lang="cs-CZ" dirty="0" err="1">
                <a:cs typeface="Times New Roman" panose="02020603050405020304" pitchFamily="18" charset="0"/>
              </a:rPr>
              <a:t>security</a:t>
            </a:r>
            <a:r>
              <a:rPr lang="cs-CZ" dirty="0">
                <a:cs typeface="Times New Roman" panose="02020603050405020304" pitchFamily="18" charset="0"/>
              </a:rPr>
              <a:t> - </a:t>
            </a:r>
            <a:r>
              <a:rPr lang="en-US" dirty="0">
                <a:cs typeface="Times New Roman" panose="02020603050405020304" pitchFamily="18" charset="0"/>
              </a:rPr>
              <a:t>primarily the military sector and military threats</a:t>
            </a:r>
            <a:r>
              <a:rPr lang="cs-CZ" dirty="0">
                <a:cs typeface="Times New Roman" panose="02020603050405020304" pitchFamily="18" charset="0"/>
              </a:rPr>
              <a:t> </a:t>
            </a:r>
            <a:r>
              <a:rPr lang="cs-CZ" dirty="0" err="1">
                <a:cs typeface="Times New Roman" panose="02020603050405020304" pitchFamily="18" charset="0"/>
              </a:rPr>
              <a:t>that</a:t>
            </a:r>
            <a:r>
              <a:rPr lang="en-US" dirty="0">
                <a:cs typeface="Times New Roman" panose="02020603050405020304" pitchFamily="18" charset="0"/>
              </a:rPr>
              <a:t> come primarily from states</a:t>
            </a:r>
            <a:r>
              <a:rPr lang="cs-CZ" dirty="0">
                <a:cs typeface="Times New Roman" panose="02020603050405020304" pitchFamily="18" charset="0"/>
              </a:rPr>
              <a:t>, </a:t>
            </a:r>
            <a:r>
              <a:rPr lang="cs-CZ" dirty="0" err="1">
                <a:cs typeface="Times New Roman" panose="02020603050405020304" pitchFamily="18" charset="0"/>
              </a:rPr>
              <a:t>regionalism</a:t>
            </a:r>
            <a:endParaRPr lang="cs-CZ" dirty="0">
              <a:cs typeface="Times New Roman" panose="02020603050405020304" pitchFamily="18" charset="0"/>
            </a:endParaRPr>
          </a:p>
          <a:p>
            <a:r>
              <a:rPr lang="cs-CZ" dirty="0">
                <a:cs typeface="Times New Roman" panose="02020603050405020304" pitchFamily="18" charset="0"/>
              </a:rPr>
              <a:t>New </a:t>
            </a:r>
            <a:r>
              <a:rPr lang="cs-CZ" dirty="0" err="1">
                <a:cs typeface="Times New Roman" panose="02020603050405020304" pitchFamily="18" charset="0"/>
              </a:rPr>
              <a:t>security</a:t>
            </a:r>
            <a:r>
              <a:rPr lang="cs-CZ" dirty="0">
                <a:cs typeface="Times New Roman" panose="02020603050405020304" pitchFamily="18" charset="0"/>
              </a:rPr>
              <a:t> - </a:t>
            </a:r>
            <a:r>
              <a:rPr lang="en-US" dirty="0">
                <a:cs typeface="Times New Roman" panose="02020603050405020304" pitchFamily="18" charset="0"/>
              </a:rPr>
              <a:t>new types of security, threats from non-state actors, decline of regionalism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6067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5E6FB5-8DAC-43D7-ACCC-D33A5F094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Cybersecurity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E545B5-DF82-4A1C-8F56-70EA480F6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170" y="1299541"/>
            <a:ext cx="9601200" cy="5558459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threats</a:t>
            </a:r>
            <a:r>
              <a:rPr lang="cs-CZ" dirty="0"/>
              <a:t>: 	</a:t>
            </a:r>
          </a:p>
          <a:p>
            <a:pPr lvl="1"/>
            <a:r>
              <a:rPr lang="en-US" dirty="0"/>
              <a:t>Organized crime </a:t>
            </a:r>
            <a:endParaRPr lang="cs-CZ" dirty="0"/>
          </a:p>
          <a:p>
            <a:pPr lvl="1"/>
            <a:r>
              <a:rPr lang="en-US" dirty="0"/>
              <a:t>Cyber terrorism and information propaganda </a:t>
            </a:r>
            <a:endParaRPr lang="cs-CZ" dirty="0"/>
          </a:p>
          <a:p>
            <a:pPr lvl="1"/>
            <a:r>
              <a:rPr lang="en-US" dirty="0"/>
              <a:t>Attack on critical infrastructure</a:t>
            </a:r>
            <a:endParaRPr lang="cs-CZ" dirty="0"/>
          </a:p>
          <a:p>
            <a:pPr lvl="1"/>
            <a:r>
              <a:rPr lang="en-US" dirty="0"/>
              <a:t>Industrial and military espionage</a:t>
            </a:r>
            <a:endParaRPr lang="cs-CZ" dirty="0"/>
          </a:p>
          <a:p>
            <a:pPr lvl="1"/>
            <a:r>
              <a:rPr lang="en-US" dirty="0"/>
              <a:t>Hacking activity (in order to prove one's abilities, or politically motivated)</a:t>
            </a:r>
            <a:endParaRPr lang="cs-CZ" dirty="0"/>
          </a:p>
          <a:p>
            <a:pPr lvl="1"/>
            <a:r>
              <a:rPr lang="en-US" dirty="0"/>
              <a:t>Malicious activity by someone "from within the system„</a:t>
            </a:r>
            <a:endParaRPr lang="cs-CZ" dirty="0"/>
          </a:p>
          <a:p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means</a:t>
            </a:r>
            <a:r>
              <a:rPr lang="cs-CZ" dirty="0"/>
              <a:t>: </a:t>
            </a:r>
          </a:p>
          <a:p>
            <a:pPr lvl="1"/>
            <a:r>
              <a:rPr lang="cs-CZ" dirty="0" err="1"/>
              <a:t>Phishing</a:t>
            </a:r>
            <a:endParaRPr lang="cs-CZ" dirty="0"/>
          </a:p>
          <a:p>
            <a:pPr lvl="1"/>
            <a:r>
              <a:rPr lang="cs-CZ" dirty="0"/>
              <a:t>Virus</a:t>
            </a:r>
          </a:p>
          <a:p>
            <a:pPr lvl="1"/>
            <a:r>
              <a:rPr lang="cs-CZ" dirty="0" err="1"/>
              <a:t>Worms</a:t>
            </a:r>
            <a:endParaRPr lang="cs-CZ" dirty="0"/>
          </a:p>
          <a:p>
            <a:pPr lvl="1"/>
            <a:r>
              <a:rPr lang="cs-CZ" dirty="0"/>
              <a:t>Trojan </a:t>
            </a:r>
            <a:r>
              <a:rPr lang="cs-CZ" dirty="0" err="1"/>
              <a:t>Horse</a:t>
            </a:r>
            <a:endParaRPr lang="cs-CZ" dirty="0"/>
          </a:p>
          <a:p>
            <a:pPr lvl="1"/>
            <a:r>
              <a:rPr lang="cs-CZ" dirty="0" err="1"/>
              <a:t>Botnet</a:t>
            </a:r>
            <a:endParaRPr lang="cs-CZ" dirty="0"/>
          </a:p>
          <a:p>
            <a:pPr lvl="1"/>
            <a:r>
              <a:rPr lang="cs-CZ" dirty="0"/>
              <a:t>DOS</a:t>
            </a:r>
          </a:p>
          <a:p>
            <a:pPr lvl="1"/>
            <a:r>
              <a:rPr lang="cs-CZ" dirty="0" err="1"/>
              <a:t>Logical</a:t>
            </a:r>
            <a:r>
              <a:rPr lang="cs-CZ" dirty="0"/>
              <a:t> </a:t>
            </a:r>
            <a:r>
              <a:rPr lang="cs-CZ" dirty="0" err="1"/>
              <a:t>Timed</a:t>
            </a:r>
            <a:r>
              <a:rPr lang="cs-CZ" dirty="0"/>
              <a:t> Bomb</a:t>
            </a:r>
          </a:p>
          <a:p>
            <a:pPr lvl="1"/>
            <a:endParaRPr lang="cs-CZ" dirty="0"/>
          </a:p>
          <a:p>
            <a:pPr lvl="1">
              <a:buFont typeface="Wingdings" panose="05000000000000000000" pitchFamily="2" charset="2"/>
              <a:buChar char="§"/>
            </a:pP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094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A643C8-A1C9-D67D-3D5C-6FC78416F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Cybersecurity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37ECB88-C85B-B8E6-799B-791C181E5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7163" y="1798320"/>
            <a:ext cx="8730850" cy="4373880"/>
          </a:xfrm>
        </p:spPr>
      </p:pic>
    </p:spTree>
    <p:extLst>
      <p:ext uri="{BB962C8B-B14F-4D97-AF65-F5344CB8AC3E}">
        <p14:creationId xmlns:p14="http://schemas.microsoft.com/office/powerpoint/2010/main" val="4154011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A70F02-8CB3-2F4A-DC3F-BA85FEFB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Cybersecurity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8B53A6E-F4C0-39CB-D91C-D5F7710465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0331" y="1428750"/>
            <a:ext cx="8503737" cy="5240832"/>
          </a:xfrm>
        </p:spPr>
      </p:pic>
    </p:spTree>
    <p:extLst>
      <p:ext uri="{BB962C8B-B14F-4D97-AF65-F5344CB8AC3E}">
        <p14:creationId xmlns:p14="http://schemas.microsoft.com/office/powerpoint/2010/main" val="439596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BCB29-3F25-4405-A1D0-B56D1171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313" y="2771077"/>
            <a:ext cx="9601200" cy="1485900"/>
          </a:xfrm>
        </p:spPr>
        <p:txBody>
          <a:bodyPr>
            <a:normAutofit/>
          </a:bodyPr>
          <a:lstStyle/>
          <a:p>
            <a:r>
              <a:rPr lang="cs-CZ" sz="6000" dirty="0" err="1"/>
              <a:t>Thank</a:t>
            </a:r>
            <a:r>
              <a:rPr lang="cs-CZ" sz="6000" dirty="0"/>
              <a:t> </a:t>
            </a:r>
            <a:r>
              <a:rPr lang="cs-CZ" sz="6000" dirty="0" err="1"/>
              <a:t>you</a:t>
            </a:r>
            <a:r>
              <a:rPr lang="cs-CZ" sz="6000" dirty="0"/>
              <a:t> </a:t>
            </a:r>
            <a:r>
              <a:rPr lang="cs-CZ" sz="6000" dirty="0" err="1"/>
              <a:t>for</a:t>
            </a:r>
            <a:r>
              <a:rPr lang="cs-CZ" sz="6000" dirty="0"/>
              <a:t> </a:t>
            </a:r>
            <a:r>
              <a:rPr lang="cs-CZ" sz="6000" dirty="0" err="1"/>
              <a:t>your</a:t>
            </a:r>
            <a:r>
              <a:rPr lang="cs-CZ" sz="6000" dirty="0"/>
              <a:t> </a:t>
            </a:r>
            <a:r>
              <a:rPr lang="cs-CZ" sz="6000" dirty="0" err="1"/>
              <a:t>attention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428334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B8ADB0-B131-334A-9249-6E1D2BE0A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New </a:t>
            </a:r>
            <a:r>
              <a:rPr lang="cs-CZ" dirty="0" err="1"/>
              <a:t>topics</a:t>
            </a:r>
            <a:r>
              <a:rPr lang="cs-CZ" dirty="0"/>
              <a:t> and </a:t>
            </a:r>
            <a:r>
              <a:rPr lang="cs-CZ" dirty="0" err="1"/>
              <a:t>new</a:t>
            </a:r>
            <a:r>
              <a:rPr lang="cs-CZ" dirty="0"/>
              <a:t> referent </a:t>
            </a:r>
            <a:r>
              <a:rPr lang="cs-CZ" dirty="0" err="1"/>
              <a:t>objects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5197026-A5C8-8689-5963-706F28D8C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510920"/>
            <a:ext cx="8953500" cy="2428875"/>
          </a:xfrm>
        </p:spPr>
      </p:pic>
      <p:pic>
        <p:nvPicPr>
          <p:cNvPr id="13" name="Obrázek 12" descr="Obsah obrázku text, pózování, osoba, skupina&#10;&#10;Popis byl vytvořen automaticky">
            <a:extLst>
              <a:ext uri="{FF2B5EF4-FFF2-40B4-BE49-F238E27FC236}">
                <a16:creationId xmlns:a16="http://schemas.microsoft.com/office/drawing/2014/main" id="{9DDC8F50-BE7B-464B-5337-0CB35BAF3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66" y="4116936"/>
            <a:ext cx="3698819" cy="2544650"/>
          </a:xfrm>
          <a:prstGeom prst="rect">
            <a:avLst/>
          </a:prstGeom>
        </p:spPr>
      </p:pic>
      <p:pic>
        <p:nvPicPr>
          <p:cNvPr id="15" name="Obrázek 14" descr="Obsah obrázku interiér&#10;&#10;Popis byl vytvořen automaticky">
            <a:extLst>
              <a:ext uri="{FF2B5EF4-FFF2-40B4-BE49-F238E27FC236}">
                <a16:creationId xmlns:a16="http://schemas.microsoft.com/office/drawing/2014/main" id="{13CEAABB-B1A4-5267-F9BE-B5BF7A6D1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85" y="4162424"/>
            <a:ext cx="3415748" cy="2561811"/>
          </a:xfrm>
          <a:prstGeom prst="rect">
            <a:avLst/>
          </a:prstGeom>
        </p:spPr>
      </p:pic>
      <p:pic>
        <p:nvPicPr>
          <p:cNvPr id="17" name="Obrázek 16" descr="Obsah obrázku strom, příroda&#10;&#10;Popis byl vytvořen automaticky">
            <a:extLst>
              <a:ext uri="{FF2B5EF4-FFF2-40B4-BE49-F238E27FC236}">
                <a16:creationId xmlns:a16="http://schemas.microsoft.com/office/drawing/2014/main" id="{CC0EA5EA-1C77-354A-8E53-9B98871F7D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992" y="4138034"/>
            <a:ext cx="3998844" cy="266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7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0C9E9-88B2-4EB1-9A0F-65B208BD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</a:t>
            </a:r>
            <a:r>
              <a:rPr lang="en-US" dirty="0" err="1"/>
              <a:t>raditional</a:t>
            </a:r>
            <a:r>
              <a:rPr lang="en-US" dirty="0"/>
              <a:t> </a:t>
            </a:r>
            <a:r>
              <a:rPr lang="cs-CZ" dirty="0"/>
              <a:t>T</a:t>
            </a:r>
            <a:r>
              <a:rPr lang="en-US" dirty="0" err="1"/>
              <a:t>hreats</a:t>
            </a:r>
            <a:r>
              <a:rPr lang="en-US" dirty="0"/>
              <a:t> - the </a:t>
            </a:r>
            <a:r>
              <a:rPr lang="cs-CZ" dirty="0"/>
              <a:t>P</a:t>
            </a:r>
            <a:r>
              <a:rPr lang="en-US" dirty="0" err="1"/>
              <a:t>osition</a:t>
            </a:r>
            <a:r>
              <a:rPr lang="en-US" dirty="0"/>
              <a:t> of </a:t>
            </a:r>
            <a:r>
              <a:rPr lang="cs-CZ" dirty="0"/>
              <a:t>S</a:t>
            </a:r>
            <a:r>
              <a:rPr lang="en-US" dirty="0" err="1"/>
              <a:t>tates</a:t>
            </a:r>
            <a:r>
              <a:rPr lang="en-US" dirty="0"/>
              <a:t> in the </a:t>
            </a:r>
            <a:r>
              <a:rPr lang="cs-CZ" dirty="0"/>
              <a:t>I</a:t>
            </a:r>
            <a:r>
              <a:rPr lang="en-US" dirty="0" err="1"/>
              <a:t>nternational</a:t>
            </a:r>
            <a:r>
              <a:rPr lang="en-US" dirty="0"/>
              <a:t> </a:t>
            </a:r>
            <a:r>
              <a:rPr lang="cs-CZ" dirty="0"/>
              <a:t>S</a:t>
            </a:r>
            <a:r>
              <a:rPr lang="en-US" dirty="0" err="1"/>
              <a:t>ystem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205C12-17AF-449C-B8EC-2320026BA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48254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altLang="cs-CZ" sz="2000" dirty="0"/>
              <a:t>The state as a person of international law should possess the following qualifications: </a:t>
            </a:r>
          </a:p>
          <a:p>
            <a:pPr lvl="1">
              <a:lnSpc>
                <a:spcPct val="80000"/>
              </a:lnSpc>
            </a:pPr>
            <a:r>
              <a:rPr lang="en-US" altLang="cs-CZ" dirty="0"/>
              <a:t>a ) a permanent population; </a:t>
            </a:r>
          </a:p>
          <a:p>
            <a:pPr lvl="1">
              <a:lnSpc>
                <a:spcPct val="80000"/>
              </a:lnSpc>
            </a:pPr>
            <a:r>
              <a:rPr lang="en-US" altLang="cs-CZ" dirty="0"/>
              <a:t>b ) a defined territory; </a:t>
            </a:r>
          </a:p>
          <a:p>
            <a:pPr lvl="1">
              <a:lnSpc>
                <a:spcPct val="80000"/>
              </a:lnSpc>
            </a:pPr>
            <a:r>
              <a:rPr lang="en-US" altLang="cs-CZ" dirty="0"/>
              <a:t>c ) government; </a:t>
            </a:r>
          </a:p>
          <a:p>
            <a:pPr lvl="1">
              <a:lnSpc>
                <a:spcPct val="80000"/>
              </a:lnSpc>
            </a:pPr>
            <a:r>
              <a:rPr lang="en-US" altLang="cs-CZ" dirty="0"/>
              <a:t>d) capacity to enter into relations with the other states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dirty="0"/>
              <a:t>		</a:t>
            </a:r>
            <a:r>
              <a:rPr lang="en-US" altLang="cs-CZ" sz="2000" dirty="0"/>
              <a:t>(Convention on Rights and Duties of States 1933)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en-US" altLang="cs-CZ" sz="2000" dirty="0"/>
              <a:t>Typology of states: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dirty="0"/>
              <a:t>		1. </a:t>
            </a:r>
            <a:r>
              <a:rPr lang="en-US" altLang="cs-CZ" sz="2000" dirty="0"/>
              <a:t>Superpowers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dirty="0"/>
              <a:t>		</a:t>
            </a:r>
            <a:r>
              <a:rPr lang="en-US" altLang="cs-CZ" sz="2000" dirty="0"/>
              <a:t>2. (Regional) Powers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dirty="0"/>
              <a:t>		</a:t>
            </a:r>
            <a:r>
              <a:rPr lang="en-US" altLang="cs-CZ" sz="2000" dirty="0"/>
              <a:t>3. „Normal“ states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dirty="0"/>
              <a:t>		</a:t>
            </a:r>
            <a:r>
              <a:rPr lang="en-US" altLang="cs-CZ" sz="2000" dirty="0"/>
              <a:t>4. Microstates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dirty="0"/>
              <a:t>		</a:t>
            </a:r>
            <a:r>
              <a:rPr lang="en-US" altLang="cs-CZ" sz="2000" dirty="0"/>
              <a:t>5. Dependent states and territories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dirty="0"/>
              <a:t>		</a:t>
            </a:r>
            <a:r>
              <a:rPr lang="en-US" altLang="cs-CZ" sz="2000" dirty="0"/>
              <a:t>6. Failed states</a:t>
            </a:r>
            <a:r>
              <a:rPr lang="cs-CZ" altLang="cs-CZ" sz="2000" dirty="0"/>
              <a:t> (</a:t>
            </a:r>
            <a:r>
              <a:rPr lang="cs-CZ" altLang="cs-CZ" sz="2000" dirty="0">
                <a:hlinkClick r:id="rId2"/>
              </a:rPr>
              <a:t>https://fragilestatesindex.org/</a:t>
            </a:r>
            <a:r>
              <a:rPr lang="cs-CZ" altLang="cs-CZ" sz="2000" dirty="0" err="1">
                <a:hlinkClick r:id="rId2"/>
              </a:rPr>
              <a:t>global</a:t>
            </a:r>
            <a:r>
              <a:rPr lang="cs-CZ" altLang="cs-CZ" sz="2000" dirty="0">
                <a:hlinkClick r:id="rId2"/>
              </a:rPr>
              <a:t>-data/</a:t>
            </a:r>
            <a:r>
              <a:rPr lang="cs-CZ" altLang="cs-CZ" sz="2000" dirty="0"/>
              <a:t>) 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None/>
            </a:pPr>
            <a:endParaRPr lang="cs-CZ" dirty="0"/>
          </a:p>
          <a:p>
            <a:pPr>
              <a:lnSpc>
                <a:spcPct val="80000"/>
              </a:lnSpc>
              <a:buFontTx/>
              <a:buNone/>
            </a:pPr>
            <a:endParaRPr lang="cs-CZ" dirty="0"/>
          </a:p>
          <a:p>
            <a:pPr>
              <a:lnSpc>
                <a:spcPct val="80000"/>
              </a:lnSpc>
              <a:buFontTx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8679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0C9E9-88B2-4EB1-9A0F-65B208BD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T</a:t>
            </a:r>
            <a:r>
              <a:rPr lang="en-US" dirty="0" err="1"/>
              <a:t>raditional</a:t>
            </a:r>
            <a:r>
              <a:rPr lang="en-US" dirty="0"/>
              <a:t> </a:t>
            </a:r>
            <a:r>
              <a:rPr lang="cs-CZ" dirty="0"/>
              <a:t>T</a:t>
            </a:r>
            <a:r>
              <a:rPr lang="en-US" dirty="0" err="1"/>
              <a:t>hreats</a:t>
            </a:r>
            <a:r>
              <a:rPr lang="en-US" dirty="0"/>
              <a:t> - the </a:t>
            </a:r>
            <a:r>
              <a:rPr lang="cs-CZ" dirty="0"/>
              <a:t>P</a:t>
            </a:r>
            <a:r>
              <a:rPr lang="en-US" dirty="0" err="1"/>
              <a:t>osition</a:t>
            </a:r>
            <a:r>
              <a:rPr lang="en-US" dirty="0"/>
              <a:t> of </a:t>
            </a:r>
            <a:r>
              <a:rPr lang="cs-CZ" dirty="0"/>
              <a:t>S</a:t>
            </a:r>
            <a:r>
              <a:rPr lang="en-US" dirty="0" err="1"/>
              <a:t>tates</a:t>
            </a:r>
            <a:r>
              <a:rPr lang="en-US" dirty="0"/>
              <a:t> in the </a:t>
            </a:r>
            <a:r>
              <a:rPr lang="cs-CZ" dirty="0"/>
              <a:t>I</a:t>
            </a:r>
            <a:r>
              <a:rPr lang="en-US" dirty="0" err="1"/>
              <a:t>nternational</a:t>
            </a:r>
            <a:r>
              <a:rPr lang="en-US" dirty="0"/>
              <a:t> </a:t>
            </a:r>
            <a:r>
              <a:rPr lang="cs-CZ" dirty="0"/>
              <a:t>S</a:t>
            </a:r>
            <a:r>
              <a:rPr lang="en-US" dirty="0" err="1"/>
              <a:t>yst</a:t>
            </a:r>
            <a:r>
              <a:rPr lang="cs-CZ" dirty="0"/>
              <a:t>e</a:t>
            </a:r>
            <a:r>
              <a:rPr lang="en-US" dirty="0"/>
              <a:t>m</a:t>
            </a:r>
            <a:r>
              <a:rPr lang="cs-CZ" dirty="0"/>
              <a:t>/Polarity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205C12-17AF-449C-B8EC-2320026BA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48254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cs-CZ" sz="2000" dirty="0"/>
              <a:t>Polarity expresses the number of autonomous centers of power and is a function of the distribution of power among only the most important actors</a:t>
            </a:r>
            <a:endParaRPr lang="cs-CZ" altLang="cs-CZ" dirty="0"/>
          </a:p>
          <a:p>
            <a:pPr marL="0" indent="0">
              <a:lnSpc>
                <a:spcPct val="80000"/>
              </a:lnSpc>
              <a:buNone/>
            </a:pPr>
            <a:endParaRPr lang="cs-CZ" altLang="cs-CZ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dirty="0"/>
              <a:t>1. </a:t>
            </a:r>
            <a:r>
              <a:rPr lang="cs-CZ" altLang="cs-CZ" sz="2000" dirty="0" err="1"/>
              <a:t>Unipolarity</a:t>
            </a:r>
            <a:r>
              <a:rPr lang="cs-CZ" altLang="cs-CZ" sz="20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dirty="0"/>
              <a:t>2. Bipolarity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dirty="0"/>
              <a:t>3. </a:t>
            </a:r>
            <a:r>
              <a:rPr lang="cs-CZ" altLang="cs-CZ" sz="2000" dirty="0" err="1"/>
              <a:t>Tripolarity</a:t>
            </a:r>
            <a:endParaRPr lang="cs-CZ" altLang="cs-CZ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dirty="0"/>
              <a:t>4. </a:t>
            </a:r>
            <a:r>
              <a:rPr lang="cs-CZ" altLang="cs-CZ" sz="2000" dirty="0" err="1"/>
              <a:t>Multipolarity</a:t>
            </a:r>
            <a:r>
              <a:rPr lang="cs-CZ" altLang="cs-CZ" sz="2000" dirty="0"/>
              <a:t>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dirty="0"/>
              <a:t>5. </a:t>
            </a:r>
            <a:r>
              <a:rPr lang="cs-CZ" altLang="cs-CZ" sz="2000" dirty="0" err="1"/>
              <a:t>Hyperpolarity</a:t>
            </a:r>
            <a:r>
              <a:rPr lang="cs-CZ" altLang="cs-CZ" sz="2000" dirty="0"/>
              <a:t> (</a:t>
            </a:r>
            <a:r>
              <a:rPr lang="cs-CZ" altLang="cs-CZ" sz="2000" dirty="0" err="1"/>
              <a:t>total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symmetric</a:t>
            </a:r>
            <a:r>
              <a:rPr lang="cs-CZ" altLang="cs-CZ" sz="2000" dirty="0"/>
              <a:t> </a:t>
            </a:r>
            <a:r>
              <a:rPr lang="cs-CZ" altLang="cs-CZ" sz="2000" dirty="0" err="1"/>
              <a:t>desintegration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power</a:t>
            </a:r>
            <a:r>
              <a:rPr lang="cs-CZ" altLang="cs-CZ" sz="2000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000" dirty="0"/>
              <a:t>6. „</a:t>
            </a:r>
            <a:r>
              <a:rPr lang="cs-CZ" altLang="cs-CZ" sz="2000" dirty="0" err="1"/>
              <a:t>Zero</a:t>
            </a:r>
            <a:r>
              <a:rPr lang="cs-CZ" altLang="cs-CZ" sz="2000" dirty="0"/>
              <a:t>-polarity“ (</a:t>
            </a:r>
            <a:r>
              <a:rPr lang="cs-CZ" altLang="cs-CZ" sz="2000" dirty="0" err="1"/>
              <a:t>total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cooperation</a:t>
            </a:r>
            <a:r>
              <a:rPr lang="cs-CZ" altLang="cs-CZ" sz="2000" dirty="0"/>
              <a:t>)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cs-CZ" sz="2000" dirty="0"/>
          </a:p>
          <a:p>
            <a:pPr>
              <a:lnSpc>
                <a:spcPct val="80000"/>
              </a:lnSpc>
              <a:buFontTx/>
              <a:buNone/>
            </a:pPr>
            <a:endParaRPr lang="cs-CZ" dirty="0"/>
          </a:p>
          <a:p>
            <a:pPr>
              <a:lnSpc>
                <a:spcPct val="80000"/>
              </a:lnSpc>
              <a:buFontTx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9538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0C9E9-88B2-4EB1-9A0F-65B208BD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</a:t>
            </a:r>
            <a:r>
              <a:rPr lang="en-US" dirty="0" err="1"/>
              <a:t>osition</a:t>
            </a:r>
            <a:r>
              <a:rPr lang="en-US" dirty="0"/>
              <a:t> of </a:t>
            </a:r>
            <a:r>
              <a:rPr lang="cs-CZ" dirty="0"/>
              <a:t>S</a:t>
            </a:r>
            <a:r>
              <a:rPr lang="en-US" dirty="0" err="1"/>
              <a:t>tates</a:t>
            </a:r>
            <a:r>
              <a:rPr lang="en-US" dirty="0"/>
              <a:t> in the </a:t>
            </a:r>
            <a:r>
              <a:rPr lang="cs-CZ" dirty="0"/>
              <a:t>I</a:t>
            </a:r>
            <a:r>
              <a:rPr lang="en-US" dirty="0" err="1"/>
              <a:t>nternational</a:t>
            </a:r>
            <a:r>
              <a:rPr lang="en-US" dirty="0"/>
              <a:t> </a:t>
            </a:r>
            <a:r>
              <a:rPr lang="cs-CZ" dirty="0"/>
              <a:t>S</a:t>
            </a:r>
            <a:r>
              <a:rPr lang="en-US" dirty="0" err="1"/>
              <a:t>yst</a:t>
            </a:r>
            <a:r>
              <a:rPr lang="cs-CZ" dirty="0"/>
              <a:t>e</a:t>
            </a:r>
            <a:r>
              <a:rPr lang="en-US" dirty="0"/>
              <a:t>m</a:t>
            </a:r>
            <a:r>
              <a:rPr lang="cs-CZ" dirty="0"/>
              <a:t>/</a:t>
            </a:r>
            <a:r>
              <a:rPr lang="cs-CZ" dirty="0" err="1"/>
              <a:t>Alliance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205C12-17AF-449C-B8EC-2320026BA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69" y="1938130"/>
            <a:ext cx="9601200" cy="4482548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None/>
            </a:pPr>
            <a:r>
              <a:rPr lang="en-US" altLang="cs-CZ" sz="2000" dirty="0"/>
              <a:t>Security alliance is  „formal agreement between two or more actors (usually states) to cooperate together on perceived mutual security issues. By allying themselves together it is </a:t>
            </a:r>
            <a:r>
              <a:rPr lang="en-US" altLang="cs-CZ" sz="2000" dirty="0" err="1"/>
              <a:t>anticip</a:t>
            </a:r>
            <a:r>
              <a:rPr lang="cs-CZ" altLang="cs-CZ" sz="2000" dirty="0"/>
              <a:t>a</a:t>
            </a:r>
            <a:r>
              <a:rPr lang="en-US" altLang="cs-CZ" sz="2000" dirty="0"/>
              <a:t>ted that security will be increased in one, some or all of the following dimensions: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cs-CZ" sz="2000" dirty="0"/>
              <a:t>By joining an alliance system of deterrence will be established or strengthened;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cs-CZ" sz="2000" dirty="0"/>
              <a:t>By joining an alliance a </a:t>
            </a:r>
            <a:r>
              <a:rPr lang="en-US" altLang="cs-CZ" sz="2000" dirty="0" err="1"/>
              <a:t>defence</a:t>
            </a:r>
            <a:r>
              <a:rPr lang="en-US" altLang="cs-CZ" sz="2000" dirty="0"/>
              <a:t> pact will operate in the event of war;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cs-CZ" sz="2000" dirty="0"/>
              <a:t>By joining an alliance some or all the actors will be precluded from joining other alliances“ (Evans, Newnham 1998: 15).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dirty="0"/>
          </a:p>
          <a:p>
            <a:pPr>
              <a:lnSpc>
                <a:spcPct val="80000"/>
              </a:lnSpc>
              <a:buFontTx/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945FC7A-3B88-8990-C99D-19A60260B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75" y="4782792"/>
            <a:ext cx="83248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46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0C9E9-88B2-4EB1-9A0F-65B208BD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</a:t>
            </a:r>
            <a:r>
              <a:rPr lang="en-US" dirty="0" err="1"/>
              <a:t>osition</a:t>
            </a:r>
            <a:r>
              <a:rPr lang="en-US" dirty="0"/>
              <a:t> of </a:t>
            </a:r>
            <a:r>
              <a:rPr lang="cs-CZ" dirty="0"/>
              <a:t>S</a:t>
            </a:r>
            <a:r>
              <a:rPr lang="en-US" dirty="0" err="1"/>
              <a:t>tates</a:t>
            </a:r>
            <a:r>
              <a:rPr lang="en-US" dirty="0"/>
              <a:t> in the </a:t>
            </a:r>
            <a:r>
              <a:rPr lang="cs-CZ" dirty="0"/>
              <a:t>I</a:t>
            </a:r>
            <a:r>
              <a:rPr lang="en-US" dirty="0" err="1"/>
              <a:t>nternational</a:t>
            </a:r>
            <a:r>
              <a:rPr lang="en-US" dirty="0"/>
              <a:t> </a:t>
            </a:r>
            <a:r>
              <a:rPr lang="cs-CZ" dirty="0"/>
              <a:t>S</a:t>
            </a:r>
            <a:r>
              <a:rPr lang="en-US" dirty="0" err="1"/>
              <a:t>yst</a:t>
            </a:r>
            <a:r>
              <a:rPr lang="cs-CZ" dirty="0"/>
              <a:t>e</a:t>
            </a:r>
            <a:r>
              <a:rPr lang="en-US" dirty="0"/>
              <a:t>m</a:t>
            </a:r>
            <a:r>
              <a:rPr lang="cs-CZ" dirty="0"/>
              <a:t>/</a:t>
            </a:r>
            <a:r>
              <a:rPr lang="cs-CZ" altLang="cs-CZ" sz="4400" dirty="0"/>
              <a:t> </a:t>
            </a:r>
            <a:r>
              <a:rPr lang="cs-CZ" altLang="cs-CZ" sz="4400" dirty="0" err="1"/>
              <a:t>Balancing</a:t>
            </a:r>
            <a:r>
              <a:rPr lang="cs-CZ" altLang="cs-CZ" sz="4400" dirty="0"/>
              <a:t> and </a:t>
            </a:r>
            <a:r>
              <a:rPr lang="cs-CZ" altLang="cs-CZ" sz="4400" dirty="0" err="1"/>
              <a:t>Bandwagoning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205C12-17AF-449C-B8EC-2320026BA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869" y="1938130"/>
            <a:ext cx="9601200" cy="448254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cs-CZ" dirty="0"/>
          </a:p>
          <a:p>
            <a:pPr>
              <a:lnSpc>
                <a:spcPct val="80000"/>
              </a:lnSpc>
              <a:buFontTx/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1077178-73CF-F5A3-5D54-3D87C1003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50" y="2022406"/>
            <a:ext cx="8343900" cy="90487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427FD85-EA6E-3BB9-B11F-FD6B7FB388F5}"/>
              </a:ext>
            </a:extLst>
          </p:cNvPr>
          <p:cNvSpPr txBox="1"/>
          <p:nvPr/>
        </p:nvSpPr>
        <p:spPr>
          <a:xfrm>
            <a:off x="2084733" y="3011557"/>
            <a:ext cx="6097656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cs-CZ" sz="1800" dirty="0"/>
              <a:t>Balancing is more common than </a:t>
            </a:r>
            <a:r>
              <a:rPr lang="en-US" altLang="cs-CZ" sz="1800" dirty="0" err="1"/>
              <a:t>bandwagoning</a:t>
            </a:r>
            <a:r>
              <a:rPr lang="en-US" altLang="cs-CZ" sz="1800" dirty="0"/>
              <a:t>.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cs-CZ" sz="1800" dirty="0"/>
              <a:t>The stronger the state, the greater its tendency to balance. Weak state will balance against other weak states but may bandwagon when threatened by great powers.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cs-CZ" sz="1800" dirty="0"/>
              <a:t>The greater the probability of allied support, the greater the tendency to balance. When adequate allied support is certain, however, the tendency for free-riding or buck-passing increases.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cs-CZ" sz="1800" dirty="0"/>
              <a:t>The more unalterably aggressive a state is perceived to be, the greater the tendency for other to balance against it.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cs-CZ" sz="1800" dirty="0"/>
              <a:t>In wartime, the closer one side is to victory, the greater the tendency for other to bandwagon with it (Walt 2009: 102)</a:t>
            </a:r>
          </a:p>
        </p:txBody>
      </p:sp>
    </p:spTree>
    <p:extLst>
      <p:ext uri="{BB962C8B-B14F-4D97-AF65-F5344CB8AC3E}">
        <p14:creationId xmlns:p14="http://schemas.microsoft.com/office/powerpoint/2010/main" val="3468875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26B6EA-6ADA-48A9-8CFC-7B37C37EB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Next 100 Years: A Forecast for the 21st Century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DD5D8F-4FB8-434D-B18C-484E9B119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George </a:t>
            </a:r>
            <a:r>
              <a:rPr lang="cs-CZ" dirty="0" err="1"/>
              <a:t>Friedman</a:t>
            </a:r>
            <a:endParaRPr lang="cs-CZ" dirty="0"/>
          </a:p>
          <a:p>
            <a:r>
              <a:rPr lang="cs-CZ" dirty="0" err="1"/>
              <a:t>Russia</a:t>
            </a:r>
            <a:r>
              <a:rPr lang="cs-CZ" dirty="0"/>
              <a:t> - </a:t>
            </a:r>
            <a:r>
              <a:rPr lang="en-US" dirty="0"/>
              <a:t>creation of buffer zones, confrontation with the US, internal collapse</a:t>
            </a:r>
            <a:endParaRPr lang="cs-CZ" dirty="0"/>
          </a:p>
          <a:p>
            <a:r>
              <a:rPr lang="cs-CZ" dirty="0"/>
              <a:t>USA - </a:t>
            </a:r>
            <a:r>
              <a:rPr lang="en-US" dirty="0"/>
              <a:t>21st century - the American century</a:t>
            </a:r>
            <a:r>
              <a:rPr lang="cs-CZ" dirty="0"/>
              <a:t>, </a:t>
            </a:r>
            <a:r>
              <a:rPr lang="en-US" dirty="0"/>
              <a:t>Islamic Jihad, </a:t>
            </a:r>
            <a:r>
              <a:rPr lang="cs-CZ" dirty="0"/>
              <a:t>		         </a:t>
            </a:r>
            <a:r>
              <a:rPr lang="en-US" dirty="0"/>
              <a:t>control of the American continent and oceans</a:t>
            </a:r>
            <a:endParaRPr lang="cs-CZ" dirty="0"/>
          </a:p>
          <a:p>
            <a:r>
              <a:rPr lang="cs-CZ" dirty="0" err="1"/>
              <a:t>China</a:t>
            </a:r>
            <a:r>
              <a:rPr lang="cs-CZ" dirty="0"/>
              <a:t> - </a:t>
            </a:r>
            <a:r>
              <a:rPr lang="en-US" dirty="0"/>
              <a:t>decline in economic performance</a:t>
            </a:r>
            <a:r>
              <a:rPr lang="cs-CZ" dirty="0"/>
              <a:t> -</a:t>
            </a:r>
            <a:r>
              <a:rPr lang="en-US" dirty="0"/>
              <a:t> beginning </a:t>
            </a:r>
            <a:r>
              <a:rPr lang="cs-CZ" dirty="0"/>
              <a:t>                                                             </a:t>
            </a:r>
            <a:r>
              <a:rPr lang="en-US"/>
              <a:t>of instability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8" name="Picture 4" descr="The Next 100 Years. A Forecast for the 21st Century : Social Science : The  Best Audiobooks - Audioteka.com/en">
            <a:extLst>
              <a:ext uri="{FF2B5EF4-FFF2-40B4-BE49-F238E27FC236}">
                <a16:creationId xmlns:a16="http://schemas.microsoft.com/office/drawing/2014/main" id="{60375319-76A1-7B74-0678-3861EB91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843" y="3115570"/>
            <a:ext cx="3707794" cy="37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845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19D885-F038-4626-8362-F45863744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Conflicts</a:t>
            </a:r>
            <a:r>
              <a:rPr lang="cs-CZ" dirty="0"/>
              <a:t> – </a:t>
            </a:r>
            <a:r>
              <a:rPr lang="cs-CZ" dirty="0" err="1"/>
              <a:t>Traditional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New </a:t>
            </a:r>
            <a:r>
              <a:rPr lang="cs-CZ" dirty="0" err="1"/>
              <a:t>Threat</a:t>
            </a:r>
            <a:r>
              <a:rPr lang="cs-CZ" dirty="0"/>
              <a:t>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CFE702-2DC6-44E8-A866-A041ABFFF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546698"/>
            <a:ext cx="9601200" cy="3581400"/>
          </a:xfrm>
        </p:spPr>
        <p:txBody>
          <a:bodyPr/>
          <a:lstStyle/>
          <a:p>
            <a:r>
              <a:rPr lang="cs-CZ" dirty="0" err="1"/>
              <a:t>Conflict</a:t>
            </a:r>
            <a:r>
              <a:rPr lang="cs-CZ" dirty="0"/>
              <a:t> vs. </a:t>
            </a:r>
            <a:r>
              <a:rPr lang="cs-CZ" dirty="0" err="1"/>
              <a:t>War</a:t>
            </a:r>
            <a:endParaRPr lang="cs-CZ" dirty="0"/>
          </a:p>
          <a:p>
            <a:r>
              <a:rPr lang="en-US" dirty="0"/>
              <a:t>Low, medium and high intensity conflict</a:t>
            </a:r>
            <a:endParaRPr lang="cs-CZ" dirty="0"/>
          </a:p>
          <a:p>
            <a:r>
              <a:rPr lang="cs-CZ" dirty="0"/>
              <a:t>Civil </a:t>
            </a:r>
            <a:r>
              <a:rPr lang="cs-CZ" dirty="0" err="1"/>
              <a:t>war</a:t>
            </a:r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1">
            <a:extLst>
              <a:ext uri="{FF2B5EF4-FFF2-40B4-BE49-F238E27FC236}">
                <a16:creationId xmlns:a16="http://schemas.microsoft.com/office/drawing/2014/main" id="{84F4E9B8-4DC0-4734-BEB8-A4A192408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80648" y="2509736"/>
            <a:ext cx="7219814" cy="432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0593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22272</TotalTime>
  <Words>1258</Words>
  <Application>Microsoft Office PowerPoint</Application>
  <PresentationFormat>Širokoúhlá obrazovka</PresentationFormat>
  <Paragraphs>136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Calibri</vt:lpstr>
      <vt:lpstr>Franklin Gothic Book</vt:lpstr>
      <vt:lpstr>Wingdings</vt:lpstr>
      <vt:lpstr>Crop</vt:lpstr>
      <vt:lpstr>New Security Challenges</vt:lpstr>
      <vt:lpstr>Old vs. New Security</vt:lpstr>
      <vt:lpstr>New topics and new referent objects</vt:lpstr>
      <vt:lpstr>Traditional Threats - the Position of States in the International System</vt:lpstr>
      <vt:lpstr>Traditional Threats - the Position of States in the International System/Polarity</vt:lpstr>
      <vt:lpstr>Position of States in the International System/Alliance</vt:lpstr>
      <vt:lpstr>Position of States in the International System/ Balancing and Bandwagoning</vt:lpstr>
      <vt:lpstr>The Next 100 Years: A Forecast for the 21st Century</vt:lpstr>
      <vt:lpstr>Conflicts – Traditional or New Threat?</vt:lpstr>
      <vt:lpstr>Conflicts – Traditional or New Threat?</vt:lpstr>
      <vt:lpstr>Violent Non-State Actors (VNSA)</vt:lpstr>
      <vt:lpstr>Terrorism</vt:lpstr>
      <vt:lpstr>Terrorism</vt:lpstr>
      <vt:lpstr>Terrorism – Old vs. New</vt:lpstr>
      <vt:lpstr>HIV/AIDS</vt:lpstr>
      <vt:lpstr>Migration</vt:lpstr>
      <vt:lpstr>Migration</vt:lpstr>
      <vt:lpstr>Migration – Refugee Related Political Violance</vt:lpstr>
      <vt:lpstr>Migration – Refugee Related Political Violance</vt:lpstr>
      <vt:lpstr>Cybersecurity</vt:lpstr>
      <vt:lpstr>Cybersecurity</vt:lpstr>
      <vt:lpstr>Cybersecurity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Migration in East Africa: Problems with refugees</dc:title>
  <dc:creator>Lucie Konečná</dc:creator>
  <cp:lastModifiedBy>Lucie Konečná</cp:lastModifiedBy>
  <cp:revision>330</cp:revision>
  <dcterms:created xsi:type="dcterms:W3CDTF">2017-10-06T12:11:29Z</dcterms:created>
  <dcterms:modified xsi:type="dcterms:W3CDTF">2022-10-16T14:42:08Z</dcterms:modified>
</cp:coreProperties>
</file>