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46"/>
  </p:notesMasterIdLst>
  <p:sldIdLst>
    <p:sldId id="256" r:id="rId2"/>
    <p:sldId id="276" r:id="rId3"/>
    <p:sldId id="303" r:id="rId4"/>
    <p:sldId id="258" r:id="rId5"/>
    <p:sldId id="259" r:id="rId6"/>
    <p:sldId id="275" r:id="rId7"/>
    <p:sldId id="260" r:id="rId8"/>
    <p:sldId id="278" r:id="rId9"/>
    <p:sldId id="264" r:id="rId10"/>
    <p:sldId id="277" r:id="rId11"/>
    <p:sldId id="265" r:id="rId12"/>
    <p:sldId id="305" r:id="rId13"/>
    <p:sldId id="266" r:id="rId14"/>
    <p:sldId id="267" r:id="rId15"/>
    <p:sldId id="304" r:id="rId16"/>
    <p:sldId id="268" r:id="rId17"/>
    <p:sldId id="270" r:id="rId18"/>
    <p:sldId id="271" r:id="rId19"/>
    <p:sldId id="272" r:id="rId20"/>
    <p:sldId id="273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6" r:id="rId38"/>
    <p:sldId id="297" r:id="rId39"/>
    <p:sldId id="298" r:id="rId40"/>
    <p:sldId id="299" r:id="rId41"/>
    <p:sldId id="300" r:id="rId42"/>
    <p:sldId id="295" r:id="rId43"/>
    <p:sldId id="301" r:id="rId44"/>
    <p:sldId id="302" r:id="rId45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0"/>
  </p:normalViewPr>
  <p:slideViewPr>
    <p:cSldViewPr snapToGrid="0">
      <p:cViewPr varScale="1">
        <p:scale>
          <a:sx n="94" d="100"/>
          <a:sy n="94" d="100"/>
        </p:scale>
        <p:origin x="40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975247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4575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3963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44942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53710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11651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8EB10EA0-2EC0-4B02-BDBD-4BF131F27CE3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22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1003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74279FC5-009B-40A8-810B-07FE68CE9787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24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1677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737839B1-7E29-4BD0-9028-18025A06710B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25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8225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F1B432AD-342A-42D0-9EE3-266EA57B98BC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26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1392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69DE53F0-CE12-4D92-A0DC-9AE609DB9A5E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27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0420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47C4592C-34F0-434C-93EB-06B52CD29FBD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28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433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28271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7815A475-AAE8-45B5-8EB2-826959878499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29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4430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CDA02F87-DA35-49E0-B0B6-30C8820FBD4A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30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7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9590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5B92BC0D-052E-46B5-9268-2B2661E75CB6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31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9617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1263C8EB-5030-4EB7-8C68-EA124B6BDC04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32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1601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FEE6F7D9-879E-44FF-8FD0-A788F333F679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33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8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cs-CZ" altLang="cs-CZ" dirty="0">
                <a:latin typeface="Times New Roman" panose="02020603050405020304" pitchFamily="18" charset="0"/>
              </a:rPr>
              <a:t>937*643</a:t>
            </a:r>
            <a:r>
              <a:rPr lang="en-US" altLang="cs-CZ" dirty="0">
                <a:latin typeface="Times New Roman" panose="02020603050405020304" pitchFamily="18" charset="0"/>
              </a:rPr>
              <a:t>=602491</a:t>
            </a:r>
          </a:p>
          <a:p>
            <a:r>
              <a:rPr lang="en-US" altLang="cs-CZ" dirty="0">
                <a:latin typeface="Times New Roman" panose="02020603050405020304" pitchFamily="18" charset="0"/>
              </a:rPr>
              <a:t>521*911=474631</a:t>
            </a:r>
          </a:p>
          <a:p>
            <a:endParaRPr lang="cs-CZ" altLang="cs-CZ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5212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E5144510-012C-43F8-9072-CA2A9EB246AA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34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8569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C9A352ED-502A-444D-9A28-6F9AAF3C2625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35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8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2438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BCC68FE9-3541-492D-B8C9-96E3857DF5E2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36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7646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B0DBCAF4-5AAF-4A4A-8ECD-F92C963C2D2F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37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39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9338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675D42EC-9BF7-4D44-BDAE-CD475875874F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38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49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198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63329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C432EA28-29C2-4F9E-9836-7A6170CD983D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39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60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4667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075B44B5-FE70-4CB8-9264-4088F88D32E6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40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70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3982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0DF31D2F-A94B-4534-BD6C-4CDB2F12E530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41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80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7165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989F1819-00DE-42A3-888A-235FE7C82CA0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42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9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0797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B3B3E9FF-9654-4CBA-A723-A69CC4343C13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43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90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613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3126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9358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1453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7763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5678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5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 rot="10800000" flipH="1">
            <a:off x="0" y="4124512"/>
            <a:ext cx="8458200" cy="9497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734342"/>
            <a:ext cx="7772400" cy="2245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1pPr>
            <a:lvl2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2pPr>
            <a:lvl3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3pPr>
            <a:lvl4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4pPr>
            <a:lvl5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5pPr>
            <a:lvl6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6pPr>
            <a:lvl7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7pPr>
            <a:lvl8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8pPr>
            <a:lvl9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4124476"/>
            <a:ext cx="7772400" cy="949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marL="0">
              <a:spcBef>
                <a:spcPts val="0"/>
              </a:spcBef>
              <a:buClr>
                <a:schemeClr val="lt2"/>
              </a:buClr>
              <a:buNone/>
              <a:defRPr b="1">
                <a:solidFill>
                  <a:schemeClr val="lt2"/>
                </a:solidFill>
              </a:defRPr>
            </a:lvl1pPr>
            <a:lvl2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2pPr>
            <a:lvl3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3pPr>
            <a:lvl4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4pPr>
            <a:lvl5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5pPr>
            <a:lvl6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6pPr>
            <a:lvl7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7pPr>
            <a:lvl8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8pPr>
            <a:lvl9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0" y="274636"/>
            <a:ext cx="8686800" cy="1554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0" y="274636"/>
            <a:ext cx="8686800" cy="1554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4030200" cy="4620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56667" y="1949211"/>
            <a:ext cx="4030200" cy="4620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274636"/>
            <a:ext cx="8686800" cy="1554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5875078"/>
            <a:ext cx="8686800" cy="69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indent="152400">
              <a:spcBef>
                <a:spcPts val="0"/>
              </a:spcBef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1pPr>
            <a:lvl2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2pPr>
            <a:lvl3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3pPr>
            <a:lvl4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4pPr>
            <a:lvl5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5pPr>
            <a:lvl6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6pPr>
            <a:lvl7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7pPr>
            <a:lvl8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8pPr>
            <a:lvl9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1pPr>
            <a:lvl2pPr marL="742950" indent="-133350"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2pPr>
            <a:lvl3pPr marL="1143000" indent="-76200"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3pPr>
            <a:lvl4pPr marL="1600200" indent="-1143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4pPr>
            <a:lvl5pPr marL="2057400" indent="-1143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5pPr>
            <a:lvl6pPr marL="2514600" indent="-1143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6pPr>
            <a:lvl7pPr marL="2971800" indent="-1143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7pPr>
            <a:lvl8pPr marL="3429000" indent="-1143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8pPr>
            <a:lvl9pPr marL="3886200" indent="-1143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hreatmap.fortiguard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ctrTitle"/>
          </p:nvPr>
        </p:nvSpPr>
        <p:spPr>
          <a:xfrm>
            <a:off x="0" y="792675"/>
            <a:ext cx="9144000" cy="3331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r">
              <a:buNone/>
            </a:pPr>
            <a:r>
              <a:rPr lang="en" sz="4800" dirty="0"/>
              <a:t>Technologie, </a:t>
            </a:r>
            <a:r>
              <a:rPr lang="cs-CZ" sz="4800" dirty="0"/>
              <a:t>t</a:t>
            </a:r>
            <a:r>
              <a:rPr lang="en-US" sz="4800" dirty="0" err="1"/>
              <a:t>erminologie</a:t>
            </a:r>
            <a:r>
              <a:rPr lang="en" sz="4800" dirty="0"/>
              <a:t> a nástroje kybernetického boje</a:t>
            </a:r>
          </a:p>
        </p:txBody>
      </p:sp>
      <p:sp>
        <p:nvSpPr>
          <p:cNvPr id="29" name="Shape 29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buClr>
                <a:schemeClr val="dk1"/>
              </a:buClr>
              <a:buSzPct val="36666"/>
              <a:buFont typeface="Arial"/>
              <a:buNone/>
            </a:pPr>
            <a:r>
              <a:rPr lang="en" dirty="0">
                <a:solidFill>
                  <a:srgbClr val="CCCCCC"/>
                </a:solidFill>
              </a:rPr>
              <a:t>BSS</a:t>
            </a:r>
            <a:r>
              <a:rPr lang="cs-CZ" dirty="0">
                <a:solidFill>
                  <a:srgbClr val="CCCCCC"/>
                </a:solidFill>
              </a:rPr>
              <a:t>b</a:t>
            </a:r>
            <a:r>
              <a:rPr lang="en-US" dirty="0">
                <a:solidFill>
                  <a:srgbClr val="CCCCCC"/>
                </a:solidFill>
              </a:rPr>
              <a:t>1</a:t>
            </a:r>
            <a:r>
              <a:rPr lang="en" dirty="0">
                <a:solidFill>
                  <a:srgbClr val="CCCCCC"/>
                </a:solidFill>
              </a:rPr>
              <a:t>152</a:t>
            </a:r>
          </a:p>
          <a:p>
            <a:pPr lvl="0" algn="r" rtl="0">
              <a:buClr>
                <a:schemeClr val="dk1"/>
              </a:buClr>
              <a:buSzPct val="36666"/>
              <a:buFont typeface="Arial"/>
              <a:buNone/>
            </a:pPr>
            <a:r>
              <a:rPr lang="en" dirty="0">
                <a:solidFill>
                  <a:srgbClr val="CCCCCC"/>
                </a:solidFill>
              </a:rPr>
              <a:t>Jakub Drmola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Častá tvrzení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7700" indent="-457200">
              <a:buFont typeface="Arial" panose="020B0604020202020204" pitchFamily="34" charset="0"/>
              <a:buChar char="•"/>
            </a:pPr>
            <a:r>
              <a:rPr lang="cs-CZ" dirty="0"/>
              <a:t>„biliony útoků“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cs-CZ" dirty="0"/>
              <a:t>„</a:t>
            </a:r>
            <a:r>
              <a:rPr lang="en-US" dirty="0" err="1"/>
              <a:t>jsme</a:t>
            </a:r>
            <a:r>
              <a:rPr lang="en-US" dirty="0"/>
              <a:t> </a:t>
            </a:r>
            <a:r>
              <a:rPr lang="cs-CZ" dirty="0"/>
              <a:t>čím dál zranitelnější“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cs-CZ" dirty="0" err="1"/>
              <a:t>airgap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016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/>
              <a:t>Síťové útoky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DDoS</a:t>
            </a:r>
          </a:p>
          <a:p>
            <a:pPr marL="857250" lvl="1" indent="-419100">
              <a:buSzPct val="166666"/>
              <a:buFont typeface="Arial"/>
              <a:buChar char="•"/>
            </a:pPr>
            <a:r>
              <a:rPr lang="en" dirty="0"/>
              <a:t>botnety</a:t>
            </a:r>
          </a:p>
          <a:p>
            <a:pPr marL="857250" lvl="1" indent="-419100">
              <a:buSzPct val="166666"/>
              <a:buFont typeface="Arial"/>
              <a:buChar char="•"/>
            </a:pPr>
            <a:r>
              <a:rPr lang="en" dirty="0"/>
              <a:t>LOIC</a:t>
            </a:r>
          </a:p>
          <a:p>
            <a:pPr marL="857250" lvl="1" indent="-419100">
              <a:buSzPct val="166666"/>
              <a:buFont typeface="Arial"/>
              <a:buChar char="•"/>
            </a:pPr>
            <a:r>
              <a:rPr lang="cs-CZ" dirty="0">
                <a:hlinkClick r:id="rId3"/>
              </a:rPr>
              <a:t>https://threatmap.fortiguard.com/</a:t>
            </a:r>
            <a:endParaRPr lang="en-US" dirty="0"/>
          </a:p>
          <a:p>
            <a:pPr marL="457200" indent="-419100">
              <a:buSzPct val="166666"/>
              <a:buFont typeface="Arial"/>
              <a:buChar char="•"/>
            </a:pPr>
            <a:endParaRPr lang="cs-CZ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endParaRPr lang="cs-CZ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Man in the Middle</a:t>
            </a:r>
          </a:p>
          <a:p>
            <a:pPr marL="38100" lvl="0" indent="0" rtl="0">
              <a:buClr>
                <a:schemeClr val="dk2"/>
              </a:buClr>
              <a:buSzPct val="166666"/>
            </a:pPr>
            <a:endParaRPr lang="cs-CZ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EC089-3C8B-4809-A707-A4DA57A16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A sophisticated DoS attack using large Botnet (Known as DDoS) [21] |  Download High-Resolution Scientific Diagram">
            <a:extLst>
              <a:ext uri="{FF2B5EF4-FFF2-40B4-BE49-F238E27FC236}">
                <a16:creationId xmlns:a16="http://schemas.microsoft.com/office/drawing/2014/main" id="{66F77AC1-C41C-4EF6-89A8-DB0745E5D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45" y="1845995"/>
            <a:ext cx="7179310" cy="482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531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0" y="228600"/>
            <a:ext cx="9144000" cy="47609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304800" y="0"/>
            <a:ext cx="8613625" cy="68579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Join the DDOS - 9GAG">
            <a:extLst>
              <a:ext uri="{FF2B5EF4-FFF2-40B4-BE49-F238E27FC236}">
                <a16:creationId xmlns:a16="http://schemas.microsoft.com/office/drawing/2014/main" id="{408E4A94-BBB9-456A-801C-7F29D637E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76775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ilip Novák (@filip_novaak) / Twitter">
            <a:extLst>
              <a:ext uri="{FF2B5EF4-FFF2-40B4-BE49-F238E27FC236}">
                <a16:creationId xmlns:a16="http://schemas.microsoft.com/office/drawing/2014/main" id="{D2F85B4C-2AA9-435F-A964-ABC880198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960" y="3749207"/>
            <a:ext cx="6035040" cy="307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572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0" y="152400"/>
            <a:ext cx="9144000" cy="5067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Koncové útoky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endParaRPr lang="cs-CZ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defacement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drive by</a:t>
            </a:r>
            <a:r>
              <a:rPr lang="cs-CZ" dirty="0"/>
              <a:t>, </a:t>
            </a:r>
            <a:r>
              <a:rPr lang="cs-CZ" dirty="0" err="1"/>
              <a:t>watering</a:t>
            </a:r>
            <a:r>
              <a:rPr lang="cs-CZ" dirty="0"/>
              <a:t> hole</a:t>
            </a:r>
            <a:endParaRPr lang="en" dirty="0"/>
          </a:p>
          <a:p>
            <a:endParaRPr lang="en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ransomware/spyware</a:t>
            </a:r>
          </a:p>
          <a:p>
            <a:pPr marL="457200" lvl="0" indent="-4191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zero-day exploits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0" y="152400"/>
            <a:ext cx="9144001" cy="58797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Sociální inženýrství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endParaRPr lang="cs-CZ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využívání lidské hlouposti</a:t>
            </a:r>
            <a:r>
              <a:rPr lang="cs-CZ" dirty="0"/>
              <a:t> a naivity</a:t>
            </a:r>
            <a:endParaRPr lang="en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phishing, spearphishing, whalephising</a:t>
            </a:r>
          </a:p>
          <a:p>
            <a:endParaRPr lang="en" dirty="0"/>
          </a:p>
          <a:p>
            <a:endParaRPr lang="en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slabost a opakování hesel</a:t>
            </a:r>
          </a:p>
          <a:p>
            <a:pPr marL="457200" lvl="0" indent="-4191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přenosná média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http://images.dailytech.com/nimage/22623_large_cyber-security-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889" cy="5923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7345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0" y="0"/>
            <a:ext cx="9143999" cy="34557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" name="TextBox 2"/>
          <p:cNvSpPr txBox="1"/>
          <p:nvPr/>
        </p:nvSpPr>
        <p:spPr>
          <a:xfrm>
            <a:off x="158262" y="3710354"/>
            <a:ext cx="84933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/>
              <a:t>u</a:t>
            </a:r>
            <a:r>
              <a:rPr lang="cs-CZ" sz="3000" dirty="0"/>
              <a:t>ž</a:t>
            </a:r>
            <a:r>
              <a:rPr lang="en-GB" sz="3000" dirty="0" err="1"/>
              <a:t>ivatelsk</a:t>
            </a:r>
            <a:r>
              <a:rPr lang="cs-CZ" sz="3000" dirty="0"/>
              <a:t>á</a:t>
            </a:r>
            <a:r>
              <a:rPr lang="en-GB" sz="3000" dirty="0"/>
              <a:t> </a:t>
            </a:r>
            <a:r>
              <a:rPr lang="en-GB" sz="3000" dirty="0" err="1"/>
              <a:t>podpora</a:t>
            </a:r>
            <a:r>
              <a:rPr lang="cs-CZ" sz="3000" dirty="0"/>
              <a:t>, servis, snaha pomoci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000" dirty="0"/>
              <a:t>na živo, po telefonu, mailem, IM</a:t>
            </a:r>
            <a:endParaRPr lang="en-GB" sz="3000" dirty="0"/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edia-cache-ec0.pinimg.com/736x/53/77/81/537781fbf8c01938221e48a5aef5f9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02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6247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457200" y="4176713"/>
            <a:ext cx="789305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1440" rIns="90000" bIns="91440"/>
          <a:lstStyle>
            <a:lvl1pPr marL="2159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100000"/>
              </a:lnSpc>
              <a:buClr>
                <a:srgbClr val="EEEEEE"/>
              </a:buClr>
              <a:buSzPct val="45000"/>
            </a:pPr>
            <a:r>
              <a:rPr lang="cs-CZ" altLang="cs-CZ" sz="4000" b="1" dirty="0">
                <a:solidFill>
                  <a:srgbClr val="EEEEEE"/>
                </a:solidFill>
              </a:rPr>
              <a:t>Kryptologie a bezpečnost</a:t>
            </a:r>
            <a:endParaRPr lang="en-GB" altLang="cs-CZ" sz="4000" b="1" dirty="0">
              <a:solidFill>
                <a:srgbClr val="EEEEE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7650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www.usenix.org/legacy/publications/library/proceedings/cardis02/full_papers/loureiro/loureiro_html/CARDIS2002-final-2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40813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4284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7200" y="1947863"/>
            <a:ext cx="8228013" cy="46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1440" rIns="90000" bIns="91440"/>
          <a:lstStyle>
            <a:lvl1pPr marL="2159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285750" indent="-285750" eaLnBrk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altLang="cs-CZ" dirty="0">
              <a:solidFill>
                <a:srgbClr val="000000"/>
              </a:solidFill>
            </a:endParaRPr>
          </a:p>
          <a:p>
            <a:pPr marL="285750" indent="-285750" eaLnBrk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altLang="cs-CZ" dirty="0">
              <a:solidFill>
                <a:srgbClr val="000000"/>
              </a:solidFill>
            </a:endParaRP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166000"/>
              <a:buFont typeface="Arial" panose="020B0604020202020204" pitchFamily="34" charset="0"/>
              <a:buChar char="•"/>
            </a:pPr>
            <a:r>
              <a:rPr lang="cs-CZ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bez matematiky</a:t>
            </a: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166000"/>
              <a:buFont typeface="Arial" panose="020B0604020202020204" pitchFamily="34" charset="0"/>
              <a:buChar char="•"/>
            </a:pPr>
            <a:r>
              <a:rPr lang="cs-CZ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a s obrázky</a:t>
            </a: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166000"/>
              <a:buFont typeface="Arial" panose="020B0604020202020204" pitchFamily="34" charset="0"/>
              <a:buChar char="•"/>
            </a:pPr>
            <a:endParaRPr lang="cs-CZ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166000"/>
              <a:buFont typeface="Arial" panose="020B0604020202020204" pitchFamily="34" charset="0"/>
              <a:buChar char="•"/>
            </a:pPr>
            <a:r>
              <a:rPr lang="cs-CZ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kryptologie, kryptografie, kryptoanalýza</a:t>
            </a: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166000"/>
              <a:buFont typeface="Arial" panose="020B0604020202020204" pitchFamily="34" charset="0"/>
              <a:buChar char="•"/>
            </a:pPr>
            <a:endParaRPr lang="cs-CZ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166000"/>
              <a:buFont typeface="Arial" panose="020B0604020202020204" pitchFamily="34" charset="0"/>
              <a:buChar char="•"/>
            </a:pP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úvod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14369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457200" y="274638"/>
            <a:ext cx="8228013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1440" rIns="90000" bIns="9144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n-GB" altLang="cs-CZ" sz="4800" b="1" dirty="0" err="1">
                <a:solidFill>
                  <a:srgbClr val="FFFFFF"/>
                </a:solidFill>
                <a:cs typeface="Arial" panose="020B0604020202020204" pitchFamily="34" charset="0"/>
              </a:rPr>
              <a:t>Histor</a:t>
            </a:r>
            <a:r>
              <a:rPr lang="cs-CZ" altLang="cs-CZ" sz="4800" b="1" dirty="0" err="1">
                <a:solidFill>
                  <a:srgbClr val="FFFFFF"/>
                </a:solidFill>
                <a:cs typeface="Arial" panose="020B0604020202020204" pitchFamily="34" charset="0"/>
              </a:rPr>
              <a:t>ie</a:t>
            </a:r>
            <a:endParaRPr lang="en-GB" altLang="cs-CZ" sz="48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7200" y="1947863"/>
            <a:ext cx="8228013" cy="46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1440" rIns="90000" bIns="91440"/>
          <a:lstStyle>
            <a:lvl1pPr marL="2159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285750" indent="-285750" eaLnBrk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altLang="cs-CZ" dirty="0">
              <a:solidFill>
                <a:srgbClr val="000000"/>
              </a:solidFill>
            </a:endParaRPr>
          </a:p>
          <a:p>
            <a:pPr marL="285750" indent="-285750" eaLnBrk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altLang="cs-CZ" dirty="0">
              <a:solidFill>
                <a:srgbClr val="000000"/>
              </a:solidFill>
            </a:endParaRPr>
          </a:p>
          <a:p>
            <a:pPr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200" dirty="0">
                <a:solidFill>
                  <a:srgbClr val="191919"/>
                </a:solidFill>
                <a:cs typeface="Arial" panose="020B0604020202020204" pitchFamily="34" charset="0"/>
              </a:rPr>
              <a:t>od antiky</a:t>
            </a:r>
            <a:endParaRPr lang="en-GB" altLang="cs-CZ" sz="32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200" dirty="0">
                <a:solidFill>
                  <a:srgbClr val="191919"/>
                </a:solidFill>
                <a:cs typeface="Arial" panose="020B0604020202020204" pitchFamily="34" charset="0"/>
              </a:rPr>
              <a:t>pozvolný vývoj až do novověku</a:t>
            </a:r>
            <a:endParaRPr lang="en-GB" altLang="cs-CZ" sz="32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200" dirty="0">
                <a:solidFill>
                  <a:srgbClr val="191919"/>
                </a:solidFill>
                <a:cs typeface="Arial" panose="020B0604020202020204" pitchFamily="34" charset="0"/>
              </a:rPr>
              <a:t>revoluce ve 20. století (války)</a:t>
            </a:r>
          </a:p>
          <a:p>
            <a:pPr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200" dirty="0">
                <a:solidFill>
                  <a:srgbClr val="191919"/>
                </a:solidFill>
                <a:cs typeface="Arial" panose="020B0604020202020204" pitchFamily="34" charset="0"/>
              </a:rPr>
              <a:t>současnost</a:t>
            </a:r>
            <a:endParaRPr lang="en-GB" altLang="cs-CZ" sz="3200" dirty="0">
              <a:solidFill>
                <a:srgbClr val="191919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4504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8" y="0"/>
            <a:ext cx="5284787" cy="692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25932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457199" y="257053"/>
            <a:ext cx="8228013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1440" rIns="90000" bIns="9144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cs-CZ" altLang="cs-CZ" sz="4800" b="1" dirty="0">
                <a:solidFill>
                  <a:srgbClr val="FFFFFF"/>
                </a:solidFill>
                <a:cs typeface="Arial" panose="020B0604020202020204" pitchFamily="34" charset="0"/>
              </a:rPr>
              <a:t>Prolamování kódů</a:t>
            </a:r>
            <a:endParaRPr lang="en-GB" altLang="cs-CZ" sz="48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7198" y="1956226"/>
            <a:ext cx="8228013" cy="46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1440" rIns="90000" bIns="91440"/>
          <a:lstStyle>
            <a:lvl1pPr marL="2159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endParaRPr lang="en-GB" altLang="cs-CZ" dirty="0">
              <a:solidFill>
                <a:srgbClr val="000000"/>
              </a:solidFill>
            </a:endParaRPr>
          </a:p>
          <a:p>
            <a:pPr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200" dirty="0">
                <a:solidFill>
                  <a:srgbClr val="191919"/>
                </a:solidFill>
                <a:cs typeface="Arial" panose="020B0604020202020204" pitchFamily="34" charset="0"/>
              </a:rPr>
              <a:t>frekvenční analýza</a:t>
            </a:r>
            <a:endParaRPr lang="en-GB" altLang="cs-CZ" sz="32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200" dirty="0">
                <a:solidFill>
                  <a:srgbClr val="191919"/>
                </a:solidFill>
                <a:cs typeface="Arial" panose="020B0604020202020204" pitchFamily="34" charset="0"/>
              </a:rPr>
              <a:t>repetice</a:t>
            </a:r>
            <a:endParaRPr lang="en-GB" altLang="cs-CZ" sz="32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200" dirty="0">
                <a:solidFill>
                  <a:srgbClr val="191919"/>
                </a:solidFill>
                <a:cs typeface="Arial" panose="020B0604020202020204" pitchFamily="34" charset="0"/>
              </a:rPr>
              <a:t>chyby operátorů</a:t>
            </a:r>
            <a:endParaRPr lang="en-GB" altLang="cs-CZ" sz="32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200" dirty="0">
                <a:solidFill>
                  <a:srgbClr val="191919"/>
                </a:solidFill>
                <a:cs typeface="Arial" panose="020B0604020202020204" pitchFamily="34" charset="0"/>
              </a:rPr>
              <a:t>kódové knihy</a:t>
            </a:r>
            <a:endParaRPr lang="en-GB" altLang="cs-CZ" sz="32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200" dirty="0">
                <a:solidFill>
                  <a:srgbClr val="191919"/>
                </a:solidFill>
                <a:cs typeface="Arial" panose="020B0604020202020204" pitchFamily="34" charset="0"/>
              </a:rPr>
              <a:t>hrubá síla</a:t>
            </a:r>
            <a:endParaRPr lang="en-GB" altLang="cs-CZ" sz="3200" dirty="0">
              <a:solidFill>
                <a:srgbClr val="191919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6266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13"/>
            <a:ext cx="9144000" cy="614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9448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ChangeArrowheads="1"/>
          </p:cNvSpPr>
          <p:nvPr/>
        </p:nvSpPr>
        <p:spPr bwMode="auto">
          <a:xfrm>
            <a:off x="457199" y="233608"/>
            <a:ext cx="8228013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1440" rIns="90000" bIns="9144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cs-CZ" altLang="cs-CZ" sz="4800" b="1" dirty="0">
                <a:solidFill>
                  <a:srgbClr val="FFFFFF"/>
                </a:solidFill>
                <a:cs typeface="Arial" panose="020B0604020202020204" pitchFamily="34" charset="0"/>
              </a:rPr>
              <a:t>Některé pojmy</a:t>
            </a:r>
            <a:endParaRPr lang="en-GB" altLang="cs-CZ" sz="48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7200" y="1947863"/>
            <a:ext cx="8228013" cy="46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1440" rIns="90000" bIns="91440"/>
          <a:lstStyle>
            <a:lvl1pPr marL="2159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8636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285750" indent="-285750" eaLnBrk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altLang="cs-CZ" dirty="0">
              <a:solidFill>
                <a:srgbClr val="000000"/>
              </a:solidFill>
            </a:endParaRP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en-GB" altLang="cs-CZ" sz="3000" dirty="0" err="1">
                <a:solidFill>
                  <a:srgbClr val="191919"/>
                </a:solidFill>
                <a:cs typeface="Arial" panose="020B0604020202020204" pitchFamily="34" charset="0"/>
              </a:rPr>
              <a:t>Steganogra</a:t>
            </a:r>
            <a:r>
              <a:rPr lang="cs-CZ" altLang="cs-CZ" sz="3000" dirty="0" err="1">
                <a:solidFill>
                  <a:srgbClr val="191919"/>
                </a:solidFill>
                <a:cs typeface="Arial" panose="020B0604020202020204" pitchFamily="34" charset="0"/>
              </a:rPr>
              <a:t>fie</a:t>
            </a: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1104900" lvl="3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2600" dirty="0">
                <a:solidFill>
                  <a:srgbClr val="191919"/>
                </a:solidFill>
                <a:cs typeface="Arial" panose="020B0604020202020204" pitchFamily="34" charset="0"/>
              </a:rPr>
              <a:t>kdysi a dnes</a:t>
            </a:r>
            <a:endParaRPr lang="en-GB" altLang="cs-CZ" sz="26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1104900" lvl="3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2600" dirty="0">
                <a:solidFill>
                  <a:srgbClr val="191919"/>
                </a:solidFill>
                <a:cs typeface="Arial" panose="020B0604020202020204" pitchFamily="34" charset="0"/>
              </a:rPr>
              <a:t>text, obrázky, hudba</a:t>
            </a:r>
            <a:r>
              <a:rPr lang="en-GB" altLang="cs-CZ" sz="2600" dirty="0">
                <a:solidFill>
                  <a:srgbClr val="191919"/>
                </a:solidFill>
                <a:cs typeface="Arial" panose="020B0604020202020204" pitchFamily="34" charset="0"/>
              </a:rPr>
              <a:t>, </a:t>
            </a:r>
            <a:r>
              <a:rPr lang="en-GB" altLang="cs-CZ" sz="2600" dirty="0" err="1">
                <a:solidFill>
                  <a:srgbClr val="191919"/>
                </a:solidFill>
                <a:cs typeface="Arial" panose="020B0604020202020204" pitchFamily="34" charset="0"/>
              </a:rPr>
              <a:t>neviditeln</a:t>
            </a:r>
            <a:r>
              <a:rPr lang="cs-CZ" altLang="cs-CZ" sz="2600" dirty="0">
                <a:solidFill>
                  <a:srgbClr val="191919"/>
                </a:solidFill>
                <a:cs typeface="Arial" panose="020B0604020202020204" pitchFamily="34" charset="0"/>
              </a:rPr>
              <a:t>ý inkoust…</a:t>
            </a:r>
            <a:endParaRPr lang="en-GB" altLang="cs-CZ" sz="26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en-GB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Hash</a:t>
            </a:r>
          </a:p>
          <a:p>
            <a:pPr marL="1104900" lvl="3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en-GB" altLang="cs-CZ" sz="2600" dirty="0">
                <a:solidFill>
                  <a:srgbClr val="191919"/>
                </a:solidFill>
                <a:cs typeface="Arial" panose="020B0604020202020204" pitchFamily="34" charset="0"/>
              </a:rPr>
              <a:t>+ salt</a:t>
            </a:r>
            <a:endParaRPr lang="cs-CZ" altLang="cs-CZ" sz="26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241300" lvl="2" indent="-457200" eaLnBrk="1"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„</a:t>
            </a:r>
            <a:r>
              <a:rPr lang="cs-CZ" altLang="cs-CZ" sz="3000" dirty="0" err="1">
                <a:solidFill>
                  <a:srgbClr val="191919"/>
                </a:solidFill>
                <a:cs typeface="Arial" panose="020B0604020202020204" pitchFamily="34" charset="0"/>
              </a:rPr>
              <a:t>Security</a:t>
            </a:r>
            <a:r>
              <a:rPr lang="cs-CZ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 </a:t>
            </a:r>
            <a:r>
              <a:rPr lang="cs-CZ" altLang="cs-CZ" sz="3000" dirty="0" err="1">
                <a:solidFill>
                  <a:srgbClr val="191919"/>
                </a:solidFill>
                <a:cs typeface="Arial" panose="020B0604020202020204" pitchFamily="34" charset="0"/>
              </a:rPr>
              <a:t>through</a:t>
            </a:r>
            <a:r>
              <a:rPr lang="cs-CZ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 </a:t>
            </a:r>
            <a:r>
              <a:rPr lang="cs-CZ" altLang="cs-CZ" sz="3000" dirty="0" err="1">
                <a:solidFill>
                  <a:srgbClr val="191919"/>
                </a:solidFill>
                <a:cs typeface="Arial" panose="020B0604020202020204" pitchFamily="34" charset="0"/>
              </a:rPr>
              <a:t>obscurity</a:t>
            </a:r>
            <a:r>
              <a:rPr lang="cs-CZ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“</a:t>
            </a: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1104900" lvl="3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2600" dirty="0">
                <a:solidFill>
                  <a:srgbClr val="191919"/>
                </a:solidFill>
                <a:cs typeface="Arial" panose="020B0604020202020204" pitchFamily="34" charset="0"/>
              </a:rPr>
              <a:t>dat, algoritmu, klíče</a:t>
            </a:r>
            <a:endParaRPr lang="en-GB" altLang="cs-CZ" sz="26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Symetrie a asymetrie šifer</a:t>
            </a:r>
          </a:p>
          <a:p>
            <a:pPr marL="1104900" lvl="3" indent="-457200" eaLnBrk="1"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„</a:t>
            </a:r>
            <a:r>
              <a:rPr lang="cs-CZ" altLang="cs-CZ" sz="3000" dirty="0" err="1">
                <a:solidFill>
                  <a:srgbClr val="191919"/>
                </a:solidFill>
                <a:cs typeface="Arial" panose="020B0604020202020204" pitchFamily="34" charset="0"/>
              </a:rPr>
              <a:t>handshake</a:t>
            </a:r>
            <a:r>
              <a:rPr lang="cs-CZ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“</a:t>
            </a: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3957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1610" t="21519" r="15986" b="14045"/>
          <a:stretch/>
        </p:blipFill>
        <p:spPr>
          <a:xfrm>
            <a:off x="0" y="274637"/>
            <a:ext cx="9142431" cy="590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0171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46038"/>
            <a:ext cx="5183187" cy="681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74822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ChangeArrowheads="1"/>
          </p:cNvSpPr>
          <p:nvPr/>
        </p:nvSpPr>
        <p:spPr bwMode="auto">
          <a:xfrm>
            <a:off x="457200" y="274638"/>
            <a:ext cx="8228013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8851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180513" cy="542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83061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067801" cy="619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1073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ChangeArrowheads="1"/>
          </p:cNvSpPr>
          <p:nvPr/>
        </p:nvSpPr>
        <p:spPr bwMode="auto">
          <a:xfrm>
            <a:off x="457200" y="274638"/>
            <a:ext cx="8228013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631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09714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7200" y="1947863"/>
            <a:ext cx="8228013" cy="46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1440" rIns="90000" bIns="91440"/>
          <a:lstStyle>
            <a:lvl1pPr marL="2159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285750" indent="-285750" eaLnBrk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altLang="cs-CZ" dirty="0">
              <a:solidFill>
                <a:srgbClr val="000000"/>
              </a:solidFill>
            </a:endParaRP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166000"/>
              <a:buFont typeface="Arial" panose="020B0604020202020204" pitchFamily="34" charset="0"/>
              <a:buChar char="•"/>
            </a:pPr>
            <a:r>
              <a:rPr lang="cs-CZ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všude a pořád</a:t>
            </a: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166000"/>
              <a:buFont typeface="Arial" panose="020B0604020202020204" pitchFamily="34" charset="0"/>
              <a:buChar char="•"/>
            </a:pPr>
            <a:r>
              <a:rPr lang="cs-CZ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digitální podpis</a:t>
            </a: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166000"/>
              <a:buFont typeface="Arial" panose="020B0604020202020204" pitchFamily="34" charset="0"/>
              <a:buChar char="•"/>
            </a:pPr>
            <a:r>
              <a:rPr lang="cs-CZ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bankovnictví</a:t>
            </a: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166000"/>
              <a:buFont typeface="Arial" panose="020B0604020202020204" pitchFamily="34" charset="0"/>
              <a:buChar char="•"/>
            </a:pPr>
            <a:r>
              <a:rPr lang="cs-CZ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komunikace</a:t>
            </a: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457200" indent="-457200" eaLnBrk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166000"/>
              <a:buFont typeface="Arial" panose="020B0604020202020204" pitchFamily="34" charset="0"/>
              <a:buChar char="•"/>
            </a:pPr>
            <a:r>
              <a:rPr lang="en-GB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TOR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Současné využití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01024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ChangeArrowheads="1"/>
          </p:cNvSpPr>
          <p:nvPr/>
        </p:nvSpPr>
        <p:spPr bwMode="auto">
          <a:xfrm>
            <a:off x="0" y="228600"/>
            <a:ext cx="9142413" cy="5838825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337035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ChangeArrowheads="1"/>
          </p:cNvSpPr>
          <p:nvPr/>
        </p:nvSpPr>
        <p:spPr bwMode="auto">
          <a:xfrm>
            <a:off x="457200" y="274638"/>
            <a:ext cx="8228013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3011" name="Rectangle 2"/>
          <p:cNvSpPr>
            <a:spLocks noChangeArrowheads="1"/>
          </p:cNvSpPr>
          <p:nvPr/>
        </p:nvSpPr>
        <p:spPr bwMode="auto">
          <a:xfrm>
            <a:off x="0" y="904875"/>
            <a:ext cx="9142413" cy="2909888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767778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5" name="Group 1"/>
          <p:cNvGraphicFramePr>
            <a:graphicFrameLocks noGrp="1"/>
          </p:cNvGraphicFramePr>
          <p:nvPr/>
        </p:nvGraphicFramePr>
        <p:xfrm>
          <a:off x="0" y="0"/>
          <a:ext cx="9144000" cy="7264392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9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64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765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T="61601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PIN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Freq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#1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1234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10.713%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#2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1111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6.016%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#3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0000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1.881%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#4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1212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1.197%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#5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7777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0.745%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#6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1004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0.616%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#7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2000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0.613%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#8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4444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0.526%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#9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2222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0.516%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#10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6969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0.512%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#11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9999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0.451%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#12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3333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0.419%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#13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5555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0.395%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#14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6666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0.391%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#15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1122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0.366%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#16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1313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0.304%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#17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8888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0.303%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#18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4321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0.293%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#19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2001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0.290%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#20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1010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0.285%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73673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ChangeArrowheads="1"/>
          </p:cNvSpPr>
          <p:nvPr/>
        </p:nvSpPr>
        <p:spPr bwMode="auto">
          <a:xfrm>
            <a:off x="457200" y="274638"/>
            <a:ext cx="8228013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6513"/>
            <a:ext cx="8278813" cy="682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4270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Vymezení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95300" lvl="0" indent="-457200" rtl="0">
              <a:buClr>
                <a:schemeClr val="dk2"/>
              </a:buClr>
              <a:buSzPct val="166666"/>
              <a:buFont typeface="Arial" panose="020B0604020202020204" pitchFamily="34" charset="0"/>
              <a:buChar char="•"/>
            </a:pPr>
            <a:r>
              <a:rPr lang="en" b="1" u="sng" dirty="0"/>
              <a:t>kybernetické</a:t>
            </a:r>
            <a:r>
              <a:rPr lang="en" dirty="0"/>
              <a:t> útoky</a:t>
            </a:r>
          </a:p>
          <a:p>
            <a:endParaRPr lang="en" dirty="0"/>
          </a:p>
          <a:p>
            <a:endParaRPr lang="en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tj. mimo EWar, InfoWar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 dirty="0"/>
              <a:t>satelity, C3, drony, atp.</a:t>
            </a:r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ChangeArrowheads="1"/>
          </p:cNvSpPr>
          <p:nvPr/>
        </p:nvSpPr>
        <p:spPr bwMode="auto">
          <a:xfrm>
            <a:off x="327391" y="335940"/>
            <a:ext cx="8228013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1440" rIns="90000" bIns="9144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cs-CZ" altLang="cs-CZ" sz="4800" b="1" dirty="0">
                <a:solidFill>
                  <a:srgbClr val="FFFFFF"/>
                </a:solidFill>
                <a:cs typeface="Arial" panose="020B0604020202020204" pitchFamily="34" charset="0"/>
              </a:rPr>
              <a:t>Možná řešení</a:t>
            </a:r>
            <a:endParaRPr lang="en-GB" altLang="cs-CZ" sz="48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03238" y="1944688"/>
            <a:ext cx="8228012" cy="46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1440" rIns="90000" bIns="91440"/>
          <a:lstStyle>
            <a:lvl1pPr marL="2159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4318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342900" indent="-342900" eaLnBrk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altLang="cs-CZ" dirty="0">
              <a:solidFill>
                <a:srgbClr val="000000"/>
              </a:solidFill>
            </a:endParaRPr>
          </a:p>
          <a:p>
            <a:pPr marL="514350" indent="-51435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en-GB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password managers</a:t>
            </a:r>
          </a:p>
          <a:p>
            <a:pPr marL="514350" indent="-514350" eaLnBrk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514350" indent="-51435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en-GB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password policies</a:t>
            </a:r>
          </a:p>
          <a:p>
            <a:pPr marL="730250" lvl="1" indent="-51435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komplexita</a:t>
            </a: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730250" lvl="1" indent="-51435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neopakování</a:t>
            </a: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653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ChangeArrowheads="1"/>
          </p:cNvSpPr>
          <p:nvPr/>
        </p:nvSpPr>
        <p:spPr bwMode="auto">
          <a:xfrm>
            <a:off x="503237" y="292222"/>
            <a:ext cx="8228013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1440" rIns="90000" bIns="9144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cs-CZ" altLang="cs-CZ" sz="4800" b="1" dirty="0">
                <a:solidFill>
                  <a:srgbClr val="FFFFFF"/>
                </a:solidFill>
                <a:cs typeface="Arial" panose="020B0604020202020204" pitchFamily="34" charset="0"/>
              </a:rPr>
              <a:t>Výpočetní síla</a:t>
            </a:r>
            <a:endParaRPr lang="en-GB" altLang="cs-CZ" sz="48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03238" y="1944688"/>
            <a:ext cx="8228012" cy="46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1440" rIns="90000" bIns="91440"/>
          <a:lstStyle>
            <a:lvl1pPr marL="2159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285750" indent="-285750" eaLnBrk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altLang="cs-CZ" dirty="0">
              <a:solidFill>
                <a:srgbClr val="000000"/>
              </a:solidFill>
            </a:endParaRP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stále delší klíče</a:t>
            </a: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en-GB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Moore's Law</a:t>
            </a: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kvantové procesory?</a:t>
            </a: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4634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ChangeArrowheads="1"/>
          </p:cNvSpPr>
          <p:nvPr/>
        </p:nvSpPr>
        <p:spPr bwMode="auto">
          <a:xfrm>
            <a:off x="457200" y="274638"/>
            <a:ext cx="8228013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1440" rIns="90000" bIns="9144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n-GB" altLang="cs-CZ" sz="4800" b="1" dirty="0">
                <a:solidFill>
                  <a:srgbClr val="FFFFFF"/>
                </a:solidFill>
                <a:cs typeface="Arial" panose="020B0604020202020204" pitchFamily="34" charset="0"/>
              </a:rPr>
              <a:t>CIA</a:t>
            </a:r>
            <a:r>
              <a:rPr lang="cs-CZ" altLang="cs-CZ" sz="4800" b="1" dirty="0">
                <a:solidFill>
                  <a:srgbClr val="FFFFFF"/>
                </a:solidFill>
                <a:cs typeface="Arial" panose="020B0604020202020204" pitchFamily="34" charset="0"/>
              </a:rPr>
              <a:t>(</a:t>
            </a:r>
            <a:r>
              <a:rPr lang="en-GB" altLang="cs-CZ" sz="4800" b="1" dirty="0">
                <a:solidFill>
                  <a:srgbClr val="FFFFFF"/>
                </a:solidFill>
                <a:cs typeface="Arial" panose="020B0604020202020204" pitchFamily="34" charset="0"/>
              </a:rPr>
              <a:t>N</a:t>
            </a:r>
            <a:r>
              <a:rPr lang="cs-CZ" altLang="cs-CZ" sz="4800" b="1" dirty="0">
                <a:solidFill>
                  <a:srgbClr val="FFFFFF"/>
                </a:solidFill>
                <a:cs typeface="Arial" panose="020B0604020202020204" pitchFamily="34" charset="0"/>
              </a:rPr>
              <a:t>)</a:t>
            </a:r>
            <a:endParaRPr lang="en-GB" altLang="cs-CZ" sz="48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03238" y="1944688"/>
            <a:ext cx="8228012" cy="46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1440" rIns="90000" bIns="91440"/>
          <a:lstStyle>
            <a:lvl1pPr marL="2159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285750" indent="-285750" eaLnBrk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altLang="cs-CZ" dirty="0">
              <a:solidFill>
                <a:srgbClr val="000000"/>
              </a:solidFill>
            </a:endParaRP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en-GB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confidentiality</a:t>
            </a: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en-GB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integrity</a:t>
            </a: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en-GB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authentication</a:t>
            </a: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en-GB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non-repudiation</a:t>
            </a:r>
          </a:p>
        </p:txBody>
      </p:sp>
    </p:spTree>
    <p:extLst>
      <p:ext uri="{BB962C8B-B14F-4D97-AF65-F5344CB8AC3E}">
        <p14:creationId xmlns:p14="http://schemas.microsoft.com/office/powerpoint/2010/main" val="10777149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ChangeArrowheads="1"/>
          </p:cNvSpPr>
          <p:nvPr/>
        </p:nvSpPr>
        <p:spPr bwMode="auto">
          <a:xfrm>
            <a:off x="503237" y="400906"/>
            <a:ext cx="8228013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1440" rIns="90000" bIns="9144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cs-CZ" altLang="cs-CZ" sz="4800" b="1" dirty="0">
                <a:solidFill>
                  <a:srgbClr val="FFFFFF"/>
                </a:solidFill>
                <a:cs typeface="Arial" panose="020B0604020202020204" pitchFamily="34" charset="0"/>
              </a:rPr>
              <a:t>Řízení přístupu</a:t>
            </a:r>
            <a:endParaRPr lang="en-GB" altLang="cs-CZ" sz="48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03238" y="1944688"/>
            <a:ext cx="8228012" cy="46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1440" rIns="90000" bIns="91440"/>
          <a:lstStyle>
            <a:lvl1pPr marL="2159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95885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285750" indent="-285750" eaLnBrk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altLang="cs-CZ" dirty="0">
              <a:solidFill>
                <a:srgbClr val="000000"/>
              </a:solidFill>
            </a:endParaRP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identifikace, autorizace, autentizace</a:t>
            </a: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457200" indent="-457200" eaLnBrk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co jste, znáte, máte</a:t>
            </a: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457200" indent="-457200" eaLnBrk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biometrika</a:t>
            </a: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1200150" lvl="1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výhody, nevýhody</a:t>
            </a:r>
          </a:p>
          <a:p>
            <a:pPr marL="1200150" lvl="1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FAR, FRR</a:t>
            </a: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1093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misbiometrics.wikidot.com/local--files/start/Biometrics_traits_classification%5b1%5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6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120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Archetypy útoků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akvizice informací</a:t>
            </a:r>
          </a:p>
          <a:p>
            <a:pPr marL="914400" lvl="1" indent="-381000" rtl="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 dirty="0"/>
              <a:t>a následná diseminace/exploitace</a:t>
            </a:r>
          </a:p>
          <a:p>
            <a:pPr marL="457200" lvl="0" indent="-419100">
              <a:buSzPct val="166666"/>
              <a:buFont typeface="Arial"/>
              <a:buChar char="•"/>
            </a:pPr>
            <a:r>
              <a:rPr lang="en" dirty="0"/>
              <a:t>šíření informací</a:t>
            </a:r>
          </a:p>
          <a:p>
            <a:pPr marL="914400" lvl="1" indent="-381000">
              <a:buSzPct val="80000"/>
              <a:buFont typeface="Courier New"/>
              <a:buChar char="o"/>
            </a:pPr>
            <a:r>
              <a:rPr lang="en" dirty="0"/>
              <a:t>propaganda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disrupce</a:t>
            </a:r>
          </a:p>
          <a:p>
            <a:pPr marL="914400" lvl="1" indent="-381000" rtl="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 dirty="0"/>
              <a:t>procesů a služeb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destrukce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 dirty="0"/>
              <a:t>dat/zařízení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 </a:t>
            </a:r>
            <a:r>
              <a:rPr lang="en-GB" dirty="0" err="1"/>
              <a:t>chr</a:t>
            </a:r>
            <a:r>
              <a:rPr lang="cs-CZ" dirty="0" err="1"/>
              <a:t>áníme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7700" indent="-457200">
              <a:buFont typeface="Arial" panose="020B0604020202020204" pitchFamily="34" charset="0"/>
              <a:buChar char="•"/>
            </a:pPr>
            <a:r>
              <a:rPr lang="cs-CZ" dirty="0"/>
              <a:t>CIA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cs-CZ" dirty="0" err="1"/>
              <a:t>Confidentiality</a:t>
            </a:r>
            <a:endParaRPr lang="cs-CZ" dirty="0"/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cs-CZ" dirty="0"/>
              <a:t>Integrity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cs-CZ" dirty="0" err="1"/>
              <a:t>Availability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835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Technické minimum</a:t>
            </a:r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95300" lvl="0" indent="-457200">
              <a:buClr>
                <a:schemeClr val="dk2"/>
              </a:buClr>
              <a:buSzPct val="166666"/>
              <a:buFont typeface="Arial" panose="020B0604020202020204" pitchFamily="34" charset="0"/>
              <a:buChar char="•"/>
            </a:pPr>
            <a:endParaRPr lang="cs-CZ" dirty="0"/>
          </a:p>
          <a:p>
            <a:pPr marL="495300" lvl="0" indent="-457200">
              <a:buClr>
                <a:schemeClr val="dk2"/>
              </a:buClr>
              <a:buSzPct val="166666"/>
              <a:buFont typeface="Arial" panose="020B0604020202020204" pitchFamily="34" charset="0"/>
              <a:buChar char="•"/>
            </a:pPr>
            <a:endParaRPr lang="cs-CZ" dirty="0"/>
          </a:p>
          <a:p>
            <a:pPr marL="495300" lvl="0" indent="-457200">
              <a:buClr>
                <a:schemeClr val="dk2"/>
              </a:buClr>
              <a:buSzPct val="166666"/>
              <a:buFont typeface="Arial" panose="020B0604020202020204" pitchFamily="34" charset="0"/>
              <a:buChar char="•"/>
            </a:pPr>
            <a:r>
              <a:rPr lang="en" dirty="0"/>
              <a:t>aneb jak funguje internet</a:t>
            </a:r>
            <a:endParaRPr lang="cs-CZ" dirty="0"/>
          </a:p>
          <a:p>
            <a:pPr marL="495300" lvl="0" indent="-457200">
              <a:buClr>
                <a:schemeClr val="dk2"/>
              </a:buClr>
              <a:buSzPct val="166666"/>
              <a:buFont typeface="Arial" panose="020B0604020202020204" pitchFamily="34" charset="0"/>
              <a:buChar char="•"/>
            </a:pPr>
            <a:r>
              <a:rPr lang="cs-CZ" dirty="0"/>
              <a:t>a některé další důležité technologie</a:t>
            </a:r>
            <a:endParaRPr lang="en" dirty="0"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21775" cy="599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917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Východiska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většina škod neúmyslná</a:t>
            </a:r>
          </a:p>
          <a:p>
            <a:pPr marL="914400" lvl="1" indent="-381000" rtl="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 dirty="0"/>
              <a:t>bugy, nehody, přírodní katastrofy, ...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případně útoky zevnitř</a:t>
            </a:r>
          </a:p>
          <a:p>
            <a:pPr marL="914400" lvl="1" indent="-381000" rtl="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 dirty="0"/>
              <a:t>např. nespokojení zaměstnanci</a:t>
            </a:r>
          </a:p>
          <a:p>
            <a:endParaRPr lang="en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útoky v zásadě spočívají v nalezení a využití nějaké existující slabiny </a:t>
            </a:r>
          </a:p>
          <a:p>
            <a:pPr marL="914400" lvl="1" indent="-381000" rtl="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 dirty="0"/>
              <a:t>lidské, strukturální, implementační, technické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 dirty="0"/>
              <a:t>neexistuje dokonalý systém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build="p"/>
    </p:bldLst>
  </p:timing>
</p:sld>
</file>

<file path=ppt/theme/theme1.xml><?xml version="1.0" encoding="utf-8"?>
<a:theme xmlns:a="http://schemas.openxmlformats.org/drawingml/2006/main" name="modern">
  <a:themeElements>
    <a:clrScheme name="Custom 348">
      <a:dk1>
        <a:srgbClr val="000000"/>
      </a:dk1>
      <a:lt1>
        <a:srgbClr val="FFFFFF"/>
      </a:lt1>
      <a:dk2>
        <a:srgbClr val="191919"/>
      </a:dk2>
      <a:lt2>
        <a:srgbClr val="CCCCCC"/>
      </a:lt2>
      <a:accent1>
        <a:srgbClr val="7E5554"/>
      </a:accent1>
      <a:accent2>
        <a:srgbClr val="910A10"/>
      </a:accent2>
      <a:accent3>
        <a:srgbClr val="84294D"/>
      </a:accent3>
      <a:accent4>
        <a:srgbClr val="DA823B"/>
      </a:accent4>
      <a:accent5>
        <a:srgbClr val="625D3C"/>
      </a:accent5>
      <a:accent6>
        <a:srgbClr val="00384A"/>
      </a:accent6>
      <a:hlink>
        <a:srgbClr val="227A78"/>
      </a:hlink>
      <a:folHlink>
        <a:srgbClr val="39474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</TotalTime>
  <Words>452</Words>
  <Application>Microsoft Office PowerPoint</Application>
  <PresentationFormat>On-screen Show (4:3)</PresentationFormat>
  <Paragraphs>222</Paragraphs>
  <Slides>44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Microsoft YaHei</vt:lpstr>
      <vt:lpstr>Arial</vt:lpstr>
      <vt:lpstr>Courier New</vt:lpstr>
      <vt:lpstr>Times New Roman</vt:lpstr>
      <vt:lpstr>modern</vt:lpstr>
      <vt:lpstr>Technologie, terminologie a nástroje kybernetického boje</vt:lpstr>
      <vt:lpstr>PowerPoint Presentation</vt:lpstr>
      <vt:lpstr>PowerPoint Presentation</vt:lpstr>
      <vt:lpstr>Vymezení</vt:lpstr>
      <vt:lpstr>Archetypy útoků</vt:lpstr>
      <vt:lpstr>Co chráníme</vt:lpstr>
      <vt:lpstr>Technické minimum</vt:lpstr>
      <vt:lpstr>PowerPoint Presentation</vt:lpstr>
      <vt:lpstr>Východiska</vt:lpstr>
      <vt:lpstr>Častá tvrzení</vt:lpstr>
      <vt:lpstr>Síťové útoky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Koncové útoky</vt:lpstr>
      <vt:lpstr>PowerPoint Presentation</vt:lpstr>
      <vt:lpstr>Sociální inženýrství</vt:lpstr>
      <vt:lpstr>PowerPoint Presentation</vt:lpstr>
      <vt:lpstr>PowerPoint Presentation</vt:lpstr>
      <vt:lpstr>PowerPoint Presentation</vt:lpstr>
      <vt:lpstr>PowerPoint Presentation</vt:lpstr>
      <vt:lpstr>Základní úvod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Současné využití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Technologie a nástroje kybernetického boje</dc:title>
  <dc:creator>cloth</dc:creator>
  <cp:lastModifiedBy>Jakub Drmola</cp:lastModifiedBy>
  <cp:revision>17</cp:revision>
  <dcterms:modified xsi:type="dcterms:W3CDTF">2022-10-06T14:00:20Z</dcterms:modified>
</cp:coreProperties>
</file>