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9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8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10" r:id="rId46"/>
    <p:sldId id="297" r:id="rId47"/>
    <p:sldId id="298" r:id="rId48"/>
    <p:sldId id="299" r:id="rId49"/>
    <p:sldId id="311" r:id="rId50"/>
    <p:sldId id="301" r:id="rId51"/>
    <p:sldId id="302" r:id="rId52"/>
    <p:sldId id="303" r:id="rId53"/>
    <p:sldId id="312" r:id="rId54"/>
    <p:sldId id="304" r:id="rId55"/>
    <p:sldId id="313" r:id="rId56"/>
    <p:sldId id="314" r:id="rId57"/>
    <p:sldId id="305" r:id="rId58"/>
    <p:sldId id="315" r:id="rId59"/>
    <p:sldId id="316" r:id="rId60"/>
    <p:sldId id="317" r:id="rId61"/>
    <p:sldId id="318" r:id="rId62"/>
    <p:sldId id="306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6" r:id="rId79"/>
    <p:sldId id="340" r:id="rId80"/>
    <p:sldId id="342" r:id="rId81"/>
    <p:sldId id="345" r:id="rId82"/>
    <p:sldId id="346" r:id="rId83"/>
    <p:sldId id="347" r:id="rId84"/>
    <p:sldId id="348" r:id="rId85"/>
    <p:sldId id="349" r:id="rId86"/>
    <p:sldId id="351" r:id="rId87"/>
    <p:sldId id="352" r:id="rId88"/>
    <p:sldId id="353" r:id="rId89"/>
    <p:sldId id="354" r:id="rId90"/>
    <p:sldId id="358" r:id="rId91"/>
    <p:sldId id="355" r:id="rId92"/>
    <p:sldId id="356" r:id="rId93"/>
    <p:sldId id="357" r:id="rId9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9" autoAdjust="0"/>
    <p:restoredTop sz="90831" autoAdjust="0"/>
  </p:normalViewPr>
  <p:slideViewPr>
    <p:cSldViewPr snapToGrid="0">
      <p:cViewPr varScale="1">
        <p:scale>
          <a:sx n="100" d="100"/>
          <a:sy n="100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82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23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0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9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81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75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53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50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7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62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67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4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11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895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81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5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968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682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14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3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26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304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42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6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4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363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34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16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181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123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44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71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69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643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635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32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397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9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3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1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21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96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1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3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2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72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74638"/>
            <a:ext cx="8686800" cy="155416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5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ZHl0WI32XkY?t=141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88686" y="1734342"/>
            <a:ext cx="8269514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Kyberterorismus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BSS152, 31.10.2019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tragická úroveň porozumění mezí politiky, médii a lidmi obecně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zlepšuje se jen velmi pomalu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vzácný překryv IT a politiky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Pojetí kyberterorismu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dk2"/>
              </a:buClr>
              <a:buSzPct val="166666"/>
            </a:pPr>
            <a:endParaRPr lang="cs-CZ" sz="2400" dirty="0"/>
          </a:p>
          <a:p>
            <a:pPr marL="38100" lvl="0" indent="0" rtl="0">
              <a:buClr>
                <a:schemeClr val="dk2"/>
              </a:buClr>
              <a:buSzPct val="166666"/>
            </a:pPr>
            <a:r>
              <a:rPr lang="en-US" sz="2400" dirty="0"/>
              <a:t>p</a:t>
            </a:r>
            <a:r>
              <a:rPr lang="cs-CZ" sz="2400" dirty="0" err="1"/>
              <a:t>ředstavy</a:t>
            </a:r>
            <a:r>
              <a:rPr lang="cs-CZ" sz="2400" dirty="0"/>
              <a:t> co je „kyberterorismus“ se dost rozchází: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teroristé </a:t>
            </a:r>
            <a:r>
              <a:rPr lang="cs-CZ" dirty="0"/>
              <a:t>používající internet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rekrutace, návody, propaganda, komunikce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fyzické útoky na datovou infrastrukturu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29437" y="30150"/>
            <a:ext cx="7885112" cy="69040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0"/>
            <a:ext cx="8658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0877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457200"/>
            <a:ext cx="9143998" cy="55643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1" name="Shape 11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http://theterramarproject.org/thedailycatch/wp-content/uploads/2012/07/SeaCableHi.jpeg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Historie a představy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rozmach v 90. letech </a:t>
            </a:r>
            <a:r>
              <a:rPr lang="en"/>
              <a:t>(+ Y2K</a:t>
            </a:r>
            <a:r>
              <a:rPr lang="en" dirty="0"/>
              <a:t>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exploze po 9/11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04800" y="17462"/>
            <a:ext cx="8532812" cy="6823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09600"/>
            <a:ext cx="9144000" cy="5343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295400" y="0"/>
            <a:ext cx="65366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021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69875" y="-12700"/>
            <a:ext cx="8604249" cy="688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-3975"/>
            <a:ext cx="9144000" cy="6865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Skutečné případy?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 err="1"/>
              <a:t>Queensland</a:t>
            </a:r>
            <a:r>
              <a:rPr lang="cs-CZ" dirty="0"/>
              <a:t>, 2000?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StuxNe</a:t>
            </a:r>
            <a:r>
              <a:rPr lang="cs-CZ" dirty="0"/>
              <a:t>t, 2010</a:t>
            </a:r>
            <a:r>
              <a:rPr lang="en" dirty="0"/>
              <a:t>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Lodz</a:t>
            </a:r>
            <a:r>
              <a:rPr lang="cs-CZ" dirty="0"/>
              <a:t>,</a:t>
            </a:r>
            <a:r>
              <a:rPr lang="en" dirty="0"/>
              <a:t> 2008?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Anonymous a LulzSec?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Estonsko 2007 a Gruzie 2008?</a:t>
            </a: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sibiřský plynovod, mafiánský bos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Situace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jde o nenaplňěný, imaginární koncept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</a:t>
            </a:r>
            <a:r>
              <a:rPr lang="cs-CZ" dirty="0"/>
              <a:t>nic se neděje</a:t>
            </a:r>
            <a:r>
              <a:rPr lang="en" dirty="0"/>
              <a:t>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chybí nástroje, schopnosti </a:t>
            </a:r>
          </a:p>
          <a:p>
            <a:pPr lvl="0" indent="457200">
              <a:buNone/>
            </a:pPr>
            <a:r>
              <a:rPr lang="en" dirty="0"/>
              <a:t>a motivace, zájem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6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Hacktivismus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cs-CZ" dirty="0"/>
              <a:t>pořád ještě </a:t>
            </a:r>
            <a:r>
              <a:rPr lang="en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24161633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391275" y="0"/>
            <a:ext cx="636144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3814026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Hacktivismus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199" y="1947332"/>
            <a:ext cx="8558981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narušování chodu sítí a informačních systémů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cílem je podpořit ideologii, protest, atp.</a:t>
            </a:r>
          </a:p>
          <a:p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adaptace politického aktivismu na internet a 21. století</a:t>
            </a:r>
          </a:p>
        </p:txBody>
      </p:sp>
    </p:spTree>
    <p:extLst>
      <p:ext uri="{BB962C8B-B14F-4D97-AF65-F5344CB8AC3E}">
        <p14:creationId xmlns:p14="http://schemas.microsoft.com/office/powerpoint/2010/main" val="3101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Teroristické minimum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“zastrašování”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teroristický kalkul </a:t>
            </a:r>
          </a:p>
          <a:p>
            <a:pPr lvl="0" indent="457200" rtl="0">
              <a:buNone/>
            </a:pPr>
            <a:r>
              <a:rPr lang="en" dirty="0"/>
              <a:t>a teroristický trojúhelník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3999" cy="6099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6279815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44775" y="0"/>
            <a:ext cx="85793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097433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3998" cy="589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9976190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351625"/>
            <a:ext cx="9143999" cy="2780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2959089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228600"/>
            <a:ext cx="9144000" cy="6117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2543084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304800"/>
            <a:ext cx="9144000" cy="513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8614922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Stručná historie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ještě před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hacktivismus se vyvinul z hackerů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 z aktivismu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odkazy ke counterculture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na univerzitách, korporacích</a:t>
            </a:r>
          </a:p>
        </p:txBody>
      </p:sp>
    </p:spTree>
    <p:extLst>
      <p:ext uri="{BB962C8B-B14F-4D97-AF65-F5344CB8AC3E}">
        <p14:creationId xmlns:p14="http://schemas.microsoft.com/office/powerpoint/2010/main" val="1394813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068025" y="0"/>
            <a:ext cx="68954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187564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Současnost?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cca od 2008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všechny ideologie a politiky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ikona Anonymous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realita složitější - skupinky, jednotlivci, atp.</a:t>
            </a:r>
          </a:p>
        </p:txBody>
      </p:sp>
    </p:spTree>
    <p:extLst>
      <p:ext uri="{BB962C8B-B14F-4D97-AF65-F5344CB8AC3E}">
        <p14:creationId xmlns:p14="http://schemas.microsoft.com/office/powerpoint/2010/main" val="1240108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128950" y="-152400"/>
            <a:ext cx="68860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245560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990800" y="798300"/>
            <a:ext cx="5162400" cy="4347000"/>
          </a:xfrm>
          <a:prstGeom prst="triangle">
            <a:avLst>
              <a:gd name="adj" fmla="val 5000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6" name="Shape 46"/>
          <p:cNvSpPr txBox="1"/>
          <p:nvPr/>
        </p:nvSpPr>
        <p:spPr>
          <a:xfrm>
            <a:off x="637900" y="5145300"/>
            <a:ext cx="167096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útočníci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6504984" y="5183500"/>
            <a:ext cx="2474315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obecenstvo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3970575" y="327000"/>
            <a:ext cx="1184099" cy="4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/>
              <a:t>oběti</a:t>
            </a:r>
          </a:p>
        </p:txBody>
      </p:sp>
      <p:sp>
        <p:nvSpPr>
          <p:cNvPr id="49" name="Shape 49"/>
          <p:cNvSpPr/>
          <p:nvPr/>
        </p:nvSpPr>
        <p:spPr>
          <a:xfrm rot="-3456136">
            <a:off x="2122606" y="2789242"/>
            <a:ext cx="1838507" cy="248773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dirty="0"/>
              <a:t>
</a:t>
            </a:r>
          </a:p>
          <a:p>
            <a:endParaRPr lang="en" sz="2400" dirty="0"/>
          </a:p>
          <a:p>
            <a:pPr>
              <a:buNone/>
            </a:pPr>
            <a:r>
              <a:rPr lang="en" sz="2400" dirty="0"/>
              <a:t>násilí</a:t>
            </a:r>
          </a:p>
        </p:txBody>
      </p:sp>
      <p:sp>
        <p:nvSpPr>
          <p:cNvPr id="50" name="Shape 50"/>
          <p:cNvSpPr/>
          <p:nvPr/>
        </p:nvSpPr>
        <p:spPr>
          <a:xfrm rot="3635830">
            <a:off x="5128093" y="2807699"/>
            <a:ext cx="1883452" cy="328200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strach</a:t>
            </a:r>
            <a:endParaRPr lang="en" sz="1800" dirty="0"/>
          </a:p>
        </p:txBody>
      </p:sp>
      <p:sp>
        <p:nvSpPr>
          <p:cNvPr id="51" name="Shape 51"/>
          <p:cNvSpPr/>
          <p:nvPr/>
        </p:nvSpPr>
        <p:spPr>
          <a:xfrm rot="-673">
            <a:off x="3368481" y="5286629"/>
            <a:ext cx="2347467" cy="329742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požadavky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3108449" cy="3108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x="3996000" y="3545525"/>
            <a:ext cx="6585650" cy="386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3429000" y="0"/>
            <a:ext cx="5715000" cy="381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0" y="5332925"/>
            <a:ext cx="5851249" cy="10976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7688146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Anonymous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kdo to je?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odkud se vzali?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vůbec?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co chtějí?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masky?</a:t>
            </a:r>
          </a:p>
        </p:txBody>
      </p:sp>
    </p:spTree>
    <p:extLst>
      <p:ext uri="{BB962C8B-B14F-4D97-AF65-F5344CB8AC3E}">
        <p14:creationId xmlns:p14="http://schemas.microsoft.com/office/powerpoint/2010/main" val="889841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0"/>
            <a:ext cx="9144000" cy="5781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5538751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381000"/>
            <a:ext cx="9144000" cy="5302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46850" y="5705625"/>
            <a:ext cx="9097199" cy="115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Hal Turner</a:t>
            </a:r>
            <a:r>
              <a:rPr lang="cs-CZ" sz="1800" dirty="0"/>
              <a:t> </a:t>
            </a:r>
            <a:r>
              <a:rPr lang="cs-CZ" altLang="cs-CZ" sz="1800" kern="1200" dirty="0">
                <a:solidFill>
                  <a:prstClr val="black"/>
                </a:solidFill>
                <a:hlinkClick r:id="rId4"/>
              </a:rPr>
              <a:t>https://youtu.be/ZHl0WI32XkY?t=1410</a:t>
            </a:r>
            <a:endParaRPr lang="en" sz="1800" dirty="0"/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Epilepsy Foundation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PirateBay</a:t>
            </a:r>
          </a:p>
        </p:txBody>
      </p:sp>
    </p:spTree>
    <p:extLst>
      <p:ext uri="{BB962C8B-B14F-4D97-AF65-F5344CB8AC3E}">
        <p14:creationId xmlns:p14="http://schemas.microsoft.com/office/powerpoint/2010/main" val="3434098454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41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17837" y="0"/>
            <a:ext cx="8308324" cy="640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6186512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69875" y="-11112"/>
            <a:ext cx="8604249" cy="6880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471873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3285788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914400" y="0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Vide</a:t>
            </a:r>
            <a:r>
              <a:rPr lang="cs-CZ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  <a:cs typeface="Arial" panose="020B0604020202020204" pitchFamily="34" charset="0"/>
              </a:rPr>
              <a:t>Tom Cruise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 err="1">
                <a:solidFill>
                  <a:srgbClr val="191919"/>
                </a:solidFill>
              </a:rPr>
              <a:t>Chanology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11/11/11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http://www.youtube.com/watch?v=bUm5seVCpf4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We are Legion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9143999" cy="5883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4045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Znaky terorismu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endParaRPr lang="en" sz="2700" dirty="0">
              <a:solidFill>
                <a:schemeClr val="dk1"/>
              </a:solidFill>
            </a:endParaRP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násilí, škody a strach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cíl a reprezentace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publicita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opakovatelnost, souvislost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symbolismus a dramatičnost</a:t>
            </a:r>
          </a:p>
          <a:p>
            <a:endParaRPr lang="en"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0"/>
            <a:ext cx="9144000" cy="6091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457469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643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877996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1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75850" y="0"/>
            <a:ext cx="56681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0" y="1199225"/>
            <a:ext cx="3475850" cy="49092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0" y="318525"/>
            <a:ext cx="3475849" cy="927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590791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214313" y="6215063"/>
            <a:ext cx="51435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80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2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1437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4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Pokračování </a:t>
            </a:r>
            <a:r>
              <a:rPr lang="en" sz="2400"/>
              <a:t>(nejen anon)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Sony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Arabské jaro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AntiSec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Vigilantismus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hlavně ultrapravice a dětské porno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Stratfor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MegaUpload, ACTA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vlna </a:t>
            </a:r>
            <a:r>
              <a:rPr lang="en" dirty="0"/>
              <a:t>zatýkání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Sýrie, KLDR</a:t>
            </a:r>
          </a:p>
        </p:txBody>
      </p:sp>
    </p:spTree>
    <p:extLst>
      <p:ext uri="{BB962C8B-B14F-4D97-AF65-F5344CB8AC3E}">
        <p14:creationId xmlns:p14="http://schemas.microsoft.com/office/powerpoint/2010/main" val="2883754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" y="-1563359"/>
            <a:ext cx="6918007" cy="84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45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43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1979325"/>
            <a:ext cx="8797925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/>
          <p:nvPr/>
        </p:nvSpPr>
        <p:spPr>
          <a:xfrm>
            <a:off x="250" y="1796525"/>
            <a:ext cx="9144000" cy="506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nebo i “pirátské útoky”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 marL="914400" lvl="0" indent="457200" rtl="0">
              <a:buNone/>
            </a:pPr>
            <a:r>
              <a:rPr lang="en"/>
              <a:t>http://www.novinky.cz/internet-a-pc/62464-kyberterorismus-roste-zavratnym-tempem.html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666137" y="0"/>
            <a:ext cx="381172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42480154"/>
      </p:ext>
    </p:extLst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3" y="0"/>
            <a:ext cx="5116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08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bojovat lze za cokoliv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nacionalistický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anarchistic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náboženský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vigilantism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us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ekologický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dominantní je levicově-anarchistické „cosi“ </a:t>
            </a:r>
            <a:r>
              <a:rPr lang="en-GB" altLang="cs-CZ" sz="3000" kern="1200" dirty="0">
                <a:solidFill>
                  <a:srgbClr val="000000"/>
                </a:solidFill>
              </a:rPr>
              <a:t>(Anonymous</a:t>
            </a:r>
            <a:r>
              <a:rPr lang="cs-CZ" altLang="cs-CZ" sz="3000" kern="1200" dirty="0">
                <a:solidFill>
                  <a:srgbClr val="000000"/>
                </a:solidFill>
              </a:rPr>
              <a:t> a následníci</a:t>
            </a:r>
            <a:r>
              <a:rPr lang="en-GB" altLang="cs-CZ" sz="3000" kern="1200" dirty="0">
                <a:solidFill>
                  <a:srgbClr val="000000"/>
                </a:solidFill>
              </a:rPr>
              <a:t>)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Spektrum </a:t>
            </a: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nepříliš, v porovnání s ostatními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krátké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a hlavně </a:t>
            </a:r>
            <a:r>
              <a:rPr lang="en-GB" altLang="cs-CZ" sz="2600" kern="1200" dirty="0">
                <a:solidFill>
                  <a:srgbClr val="000000"/>
                </a:solidFill>
              </a:rPr>
              <a:t>– </a:t>
            </a:r>
            <a:r>
              <a:rPr lang="en-GB" altLang="cs-CZ" sz="2600" u="sng" kern="1200" dirty="0">
                <a:solidFill>
                  <a:srgbClr val="000000"/>
                </a:solidFill>
              </a:rPr>
              <a:t>public!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problém tzv. kinetické bariéry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</a:rPr>
              <a:t>hacktivismus</a:t>
            </a:r>
            <a:r>
              <a:rPr lang="cs-CZ" altLang="cs-CZ" sz="3000" kern="1200" dirty="0">
                <a:solidFill>
                  <a:srgbClr val="000000"/>
                </a:solidFill>
              </a:rPr>
              <a:t> může fungovat i jako imunizace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Jak je nebezpečný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nehierachická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„</a:t>
            </a:r>
            <a:r>
              <a:rPr lang="en-GB" altLang="cs-CZ" sz="3000" kern="1200" dirty="0" err="1">
                <a:solidFill>
                  <a:srgbClr val="000000"/>
                </a:solidFill>
              </a:rPr>
              <a:t>adho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kracie</a:t>
            </a:r>
            <a:r>
              <a:rPr lang="en-GB" altLang="cs-CZ" sz="3000" kern="1200" dirty="0">
                <a:solidFill>
                  <a:srgbClr val="000000"/>
                </a:solidFill>
              </a:rPr>
              <a:t>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volná síťová struktura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vnitřní členění a rozkoly, konkurence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 err="1">
                <a:solidFill>
                  <a:schemeClr val="bg1"/>
                </a:solidFill>
                <a:cs typeface="Arial" panose="020B0604020202020204" pitchFamily="34" charset="0"/>
              </a:rPr>
              <a:t>Stru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kura a organizace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779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6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koncept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„ops“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volba cílů převážně reaktivní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C9le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Cíle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23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defacement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dox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propaganda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Nástroje a metody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Stav poznání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>
                <a:solidFill>
                  <a:schemeClr val="dk1"/>
                </a:solidFill>
              </a:rPr>
              <a:t>
</a:t>
            </a: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2247900"/>
            <a:ext cx="9143999" cy="2324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0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28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3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5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22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6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77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8625"/>
            <a:ext cx="9155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65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kybermilice</a:t>
            </a: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a patriotičtí hackeři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tři pilíře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lidé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nástroje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cíle</a:t>
            </a: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Budoucnost?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00625"/>
            <a:ext cx="911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/>
              <a:t>n</a:t>
            </a:r>
            <a:r>
              <a:rPr lang="cs-CZ" sz="3200" dirty="0"/>
              <a:t>á</a:t>
            </a:r>
            <a:r>
              <a:rPr lang="en-GB" sz="3200" dirty="0" err="1"/>
              <a:t>stroje</a:t>
            </a:r>
            <a:r>
              <a:rPr lang="en-GB" sz="3200" dirty="0"/>
              <a:t> </a:t>
            </a:r>
            <a:r>
              <a:rPr lang="en-GB" sz="3200" dirty="0" err="1"/>
              <a:t>voln</a:t>
            </a:r>
            <a:r>
              <a:rPr lang="cs-CZ" sz="3200" dirty="0"/>
              <a:t>ě dostupné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c</a:t>
            </a:r>
            <a:r>
              <a:rPr lang="cs-CZ" sz="3200" dirty="0" err="1"/>
              <a:t>íle</a:t>
            </a:r>
            <a:r>
              <a:rPr lang="cs-CZ" sz="3200" dirty="0"/>
              <a:t> budou vždy</a:t>
            </a:r>
          </a:p>
          <a:p>
            <a:pPr marL="457200" indent="-457200">
              <a:buFontTx/>
              <a:buChar char="-"/>
            </a:pPr>
            <a:r>
              <a:rPr lang="cs-CZ" sz="3200" dirty="0"/>
              <a:t>lidí je čím dál více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1530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943100" y="0"/>
            <a:ext cx="5257799" cy="616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" name="Shape 77"/>
          <p:cNvSpPr txBox="1"/>
          <p:nvPr/>
        </p:nvSpPr>
        <p:spPr>
          <a:xfrm>
            <a:off x="-60900" y="6169025"/>
            <a:ext cx="9204900" cy="689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000" b="1">
                <a:solidFill>
                  <a:schemeClr val="dk1"/>
                </a:solidFill>
              </a:rPr>
              <a:t> prof. Dorothy Elizabeth Denning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ustomShape 1"/>
          <p:cNvSpPr>
            <a:spLocks noChangeArrowheads="1"/>
          </p:cNvSpPr>
          <p:nvPr/>
        </p:nvSpPr>
        <p:spPr bwMode="auto">
          <a:xfrm>
            <a:off x="640080" y="731520"/>
            <a:ext cx="7694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kern="1200" dirty="0">
                <a:solidFill>
                  <a:schemeClr val="bg1"/>
                </a:solidFill>
                <a:cs typeface="Arial" panose="020B0604020202020204" pitchFamily="34" charset="0"/>
              </a:rPr>
              <a:t>Cybercrime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72766" y="2084580"/>
            <a:ext cx="8229240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Stejné nástroje, jiné motivy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6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Shape 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8835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7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830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17871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90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933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7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91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Základy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typicky motivovaný finančním ziskem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standartní zločin rozšířený do nové domény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podobná pravidla i skupiny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na rozdíl od 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hacktivismu</a:t>
            </a:r>
            <a:r>
              <a:rPr lang="cs-CZ" altLang="cs-CZ" sz="3000" kern="1200" dirty="0">
                <a:solidFill>
                  <a:srgbClr val="000000"/>
                </a:solidFill>
              </a:rPr>
              <a:t> se snaží o utajení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240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2404" name="Shape 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1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342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3428" name="Shape 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89158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19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445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6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2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830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069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anna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1815" cy="5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1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83" name="Shape 83"/>
          <p:cNvSpPr/>
          <p:nvPr/>
        </p:nvSpPr>
        <p:spPr>
          <a:xfrm>
            <a:off x="9525" y="2035550"/>
            <a:ext cx="9124950" cy="20431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Různé formy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8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en-GB" altLang="cs-CZ" sz="36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3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přímý </a:t>
            </a:r>
            <a:r>
              <a:rPr lang="cs-CZ" altLang="cs-CZ" sz="3600" kern="1200" dirty="0" err="1">
                <a:solidFill>
                  <a:srgbClr val="000000"/>
                </a:solidFill>
              </a:rPr>
              <a:t>hacking</a:t>
            </a:r>
            <a:r>
              <a:rPr lang="cs-CZ" altLang="cs-CZ" sz="3600" kern="1200" dirty="0">
                <a:solidFill>
                  <a:srgbClr val="000000"/>
                </a:solidFill>
              </a:rPr>
              <a:t> a špionáž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sběr dat</a:t>
            </a: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 err="1">
                <a:solidFill>
                  <a:prstClr val="black"/>
                </a:solidFill>
              </a:rPr>
              <a:t>ransomware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prstClr val="black"/>
                </a:solidFill>
              </a:rPr>
              <a:t>nefinanční? </a:t>
            </a:r>
            <a:r>
              <a:rPr lang="cs-CZ" altLang="cs-CZ" sz="3600" kern="1200" dirty="0" err="1">
                <a:solidFill>
                  <a:prstClr val="black"/>
                </a:solidFill>
              </a:rPr>
              <a:t>RATs</a:t>
            </a:r>
            <a:r>
              <a:rPr lang="cs-CZ" altLang="cs-CZ" sz="3600" kern="1200" dirty="0">
                <a:solidFill>
                  <a:prstClr val="black"/>
                </a:solidFill>
              </a:rPr>
              <a:t> a</a:t>
            </a:r>
            <a:r>
              <a:rPr lang="en-US" altLang="cs-CZ" sz="3600" kern="1200" dirty="0">
                <a:solidFill>
                  <a:prstClr val="black"/>
                </a:solidFill>
              </a:rPr>
              <a:t>tp.</a:t>
            </a:r>
            <a:endParaRPr lang="cs-CZ" altLang="cs-CZ" sz="3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72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57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Další formy?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dětská pornografie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prodej drog a zbraní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cyberbullying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 err="1">
                <a:solidFill>
                  <a:srgbClr val="000000"/>
                </a:solidFill>
              </a:rPr>
              <a:t>hatespeech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vydírání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565</Words>
  <Application>Microsoft Office PowerPoint</Application>
  <PresentationFormat>On-screen Show (4:3)</PresentationFormat>
  <Paragraphs>237</Paragraphs>
  <Slides>92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Courier New</vt:lpstr>
      <vt:lpstr>DejaVu Sans</vt:lpstr>
      <vt:lpstr>modern</vt:lpstr>
      <vt:lpstr>2_Office Theme</vt:lpstr>
      <vt:lpstr>Kyberterorismus</vt:lpstr>
      <vt:lpstr>PowerPoint Presentation</vt:lpstr>
      <vt:lpstr>Teroristické minimum</vt:lpstr>
      <vt:lpstr>PowerPoint Presentation</vt:lpstr>
      <vt:lpstr>Znaky terorismu</vt:lpstr>
      <vt:lpstr>Stav poznání</vt:lpstr>
      <vt:lpstr>Stav poznání</vt:lpstr>
      <vt:lpstr>PowerPoint Presentation</vt:lpstr>
      <vt:lpstr>Stav poznání</vt:lpstr>
      <vt:lpstr>Výzvy</vt:lpstr>
      <vt:lpstr>Pojetí kyberterorismu</vt:lpstr>
      <vt:lpstr>PowerPoint Presentation</vt:lpstr>
      <vt:lpstr>PowerPoint Presentation</vt:lpstr>
      <vt:lpstr>PowerPoint Presentation</vt:lpstr>
      <vt:lpstr>PowerPoint Presentation</vt:lpstr>
      <vt:lpstr>Historie a představy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Skutečné případy?</vt:lpstr>
      <vt:lpstr>Situace</vt:lpstr>
      <vt:lpstr>Budoucnost</vt:lpstr>
      <vt:lpstr>PowerPoint Presentation</vt:lpstr>
      <vt:lpstr>Hacktivismus</vt:lpstr>
      <vt:lpstr>PowerPoint Presentation</vt:lpstr>
      <vt:lpstr>Hacktivismus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Stručná historie</vt:lpstr>
      <vt:lpstr>PowerPoint Presentation</vt:lpstr>
      <vt:lpstr>Současnost?</vt:lpstr>
      <vt:lpstr>PowerPoint Presentation</vt:lpstr>
      <vt:lpstr>PowerPoint Presentation</vt:lpstr>
      <vt:lpstr>Anonymous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Pokračování (nejen anon)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cp:lastModifiedBy>Jakub Drmola</cp:lastModifiedBy>
  <cp:revision>18</cp:revision>
  <dcterms:modified xsi:type="dcterms:W3CDTF">2019-10-31T12:25:17Z</dcterms:modified>
</cp:coreProperties>
</file>