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4" r:id="rId3"/>
    <p:sldId id="272" r:id="rId4"/>
    <p:sldId id="275" r:id="rId5"/>
    <p:sldId id="282" r:id="rId6"/>
    <p:sldId id="276" r:id="rId7"/>
    <p:sldId id="281" r:id="rId8"/>
    <p:sldId id="278" r:id="rId9"/>
    <p:sldId id="265" r:id="rId10"/>
    <p:sldId id="266" r:id="rId11"/>
    <p:sldId id="279" r:id="rId12"/>
    <p:sldId id="274" r:id="rId13"/>
    <p:sldId id="277" r:id="rId14"/>
    <p:sldId id="270" r:id="rId15"/>
  </p:sldIdLst>
  <p:sldSz cx="9144000" cy="5143500" type="screen16x9"/>
  <p:notesSz cx="6858000" cy="9144000"/>
  <p:embeddedFontLst>
    <p:embeddedFont>
      <p:font typeface="Old Standard TT" panose="020B0604020202020204" charset="-18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gradFill flip="none" rotWithShape="1">
          <a:gsLst>
            <a:gs pos="0">
              <a:schemeClr val="accent1"/>
            </a:gs>
            <a:gs pos="86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africa-6186439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cYHw-joZI" TargetMode="External"/><Relationship Id="rId2" Type="http://schemas.openxmlformats.org/officeDocument/2006/relationships/hyperlink" Target="https://www.youtube.com/watch?v=mLUmRvZtmQ0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687">
              <a:srgbClr val="787878"/>
            </a:gs>
            <a:gs pos="97375">
              <a:srgbClr val="707070"/>
            </a:gs>
            <a:gs pos="94750">
              <a:srgbClr val="606060"/>
            </a:gs>
            <a:gs pos="89500">
              <a:srgbClr val="404040"/>
            </a:gs>
            <a:gs pos="7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Konflikty v Etiopii</a:t>
            </a: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BSSb1169, 12.10.2022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Lucie Konečná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3BCE8-CC8B-4856-BCF9-F804A884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Oromo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780E59-F24F-4407-ACD6-3662A354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453" y="846135"/>
            <a:ext cx="8520600" cy="3397200"/>
          </a:xfrm>
        </p:spPr>
        <p:txBody>
          <a:bodyPr/>
          <a:lstStyle/>
          <a:p>
            <a:r>
              <a:rPr lang="cs-CZ" dirty="0"/>
              <a:t>Charakteristika regionálního státu </a:t>
            </a:r>
            <a:r>
              <a:rPr lang="cs-CZ" dirty="0" err="1"/>
              <a:t>Oromia</a:t>
            </a:r>
            <a:endParaRPr lang="cs-CZ" dirty="0"/>
          </a:p>
          <a:p>
            <a:r>
              <a:rPr lang="cs-CZ" dirty="0"/>
              <a:t>Vznik OLF  - vznik 1973, 1976 – zakládající kongres</a:t>
            </a:r>
          </a:p>
          <a:p>
            <a:r>
              <a:rPr lang="cs-CZ" dirty="0"/>
              <a:t>Aktivita OLF – 80. léta formování struktur, 90. léta  - eskalace 1991/1992 a bojkot voleb a ofenziva 1999, 2006 vládní ofenziva,  2012 sloučení frakcí, 2015 eskalace</a:t>
            </a:r>
          </a:p>
          <a:p>
            <a:r>
              <a:rPr lang="cs-CZ" dirty="0"/>
              <a:t>Struktura organizace a ideologie</a:t>
            </a:r>
          </a:p>
          <a:p>
            <a:r>
              <a:rPr lang="cs-CZ" dirty="0"/>
              <a:t>Mezinárodní vazby</a:t>
            </a:r>
          </a:p>
          <a:p>
            <a:r>
              <a:rPr lang="cs-CZ" dirty="0"/>
              <a:t>Mírová dohoda 2018 – OLA (</a:t>
            </a:r>
            <a:r>
              <a:rPr lang="cs-CZ" dirty="0" err="1"/>
              <a:t>Kumsa</a:t>
            </a:r>
            <a:r>
              <a:rPr lang="cs-CZ" dirty="0"/>
              <a:t> </a:t>
            </a:r>
            <a:r>
              <a:rPr lang="cs-CZ" dirty="0" err="1"/>
              <a:t>Diriba</a:t>
            </a:r>
            <a:r>
              <a:rPr lang="cs-CZ" dirty="0"/>
              <a:t>)</a:t>
            </a:r>
          </a:p>
          <a:p>
            <a:r>
              <a:rPr lang="cs-CZ" dirty="0"/>
              <a:t>19. 6. 2022 – masakr v </a:t>
            </a:r>
            <a:r>
              <a:rPr lang="cs-CZ" dirty="0" err="1"/>
              <a:t>Oromii</a:t>
            </a:r>
            <a:r>
              <a:rPr lang="cs-CZ" dirty="0"/>
              <a:t> – OLA?</a:t>
            </a:r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7F7C9-BFC7-454E-8E5F-6EB5D8DA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04" y="2571750"/>
            <a:ext cx="1992630" cy="199263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F3BCB77-3DDB-48BA-A3DB-952AD24068D9}"/>
              </a:ext>
            </a:extLst>
          </p:cNvPr>
          <p:cNvSpPr/>
          <p:nvPr/>
        </p:nvSpPr>
        <p:spPr>
          <a:xfrm>
            <a:off x="668218" y="3843707"/>
            <a:ext cx="4184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https://www.bbc.com/news/world-africa-61864392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1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70DC8-4E49-DF21-0EA2-E4B672D6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Ginbot</a:t>
            </a:r>
            <a:r>
              <a:rPr lang="cs-CZ" dirty="0"/>
              <a:t> 7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549A1E-22BA-1AF2-0D3D-EBA26516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22" y="877722"/>
            <a:ext cx="9070878" cy="2644942"/>
          </a:xfrm>
        </p:spPr>
        <p:txBody>
          <a:bodyPr/>
          <a:lstStyle/>
          <a:p>
            <a:r>
              <a:rPr lang="cs-CZ" dirty="0"/>
              <a:t>Vznik 2008, </a:t>
            </a:r>
            <a:r>
              <a:rPr lang="cs-CZ" dirty="0" err="1"/>
              <a:t>Andargachew</a:t>
            </a:r>
            <a:r>
              <a:rPr lang="cs-CZ" dirty="0"/>
              <a:t> </a:t>
            </a:r>
            <a:r>
              <a:rPr lang="cs-CZ" dirty="0" err="1"/>
              <a:t>Tsige</a:t>
            </a:r>
            <a:r>
              <a:rPr lang="cs-CZ" dirty="0"/>
              <a:t> a </a:t>
            </a:r>
            <a:r>
              <a:rPr lang="cs-CZ" dirty="0" err="1"/>
              <a:t>Berhanu</a:t>
            </a:r>
            <a:r>
              <a:rPr lang="cs-CZ" dirty="0"/>
              <a:t> </a:t>
            </a:r>
            <a:r>
              <a:rPr lang="cs-CZ" dirty="0" err="1"/>
              <a:t>Nega</a:t>
            </a:r>
            <a:r>
              <a:rPr lang="cs-CZ" dirty="0"/>
              <a:t>.</a:t>
            </a:r>
          </a:p>
          <a:p>
            <a:r>
              <a:rPr lang="cs-CZ" dirty="0"/>
              <a:t>Vlastenecké hnutí </a:t>
            </a:r>
            <a:r>
              <a:rPr lang="cs-CZ" dirty="0" err="1"/>
              <a:t>Ginbot</a:t>
            </a:r>
            <a:r>
              <a:rPr lang="cs-CZ" dirty="0"/>
              <a:t> 7 za jednotu a demokracii/</a:t>
            </a:r>
            <a:r>
              <a:rPr lang="en-US" dirty="0"/>
              <a:t>Patriotic </a:t>
            </a:r>
            <a:r>
              <a:rPr lang="en-US" dirty="0" err="1"/>
              <a:t>Ginbot</a:t>
            </a:r>
            <a:r>
              <a:rPr lang="en-US" dirty="0"/>
              <a:t> 7 Movement for Unity and Democracy</a:t>
            </a:r>
            <a:r>
              <a:rPr lang="cs-CZ" dirty="0"/>
              <a:t>.</a:t>
            </a:r>
          </a:p>
          <a:p>
            <a:r>
              <a:rPr lang="cs-CZ" dirty="0"/>
              <a:t>Násilná kampaň 2015-2018.</a:t>
            </a:r>
          </a:p>
          <a:p>
            <a:r>
              <a:rPr lang="cs-CZ" dirty="0"/>
              <a:t>2018  mírová dohoda, transformace v politickou stranu.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Arbegnoch Ginbot 7 Ethiopian rebel movement based in Eritrea renounced  armed struggle">
            <a:extLst>
              <a:ext uri="{FF2B5EF4-FFF2-40B4-BE49-F238E27FC236}">
                <a16:creationId xmlns:a16="http://schemas.microsoft.com/office/drawing/2014/main" id="{E3C81DBC-DE5E-4EB1-B736-A3B0CFF8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85" y="2718983"/>
            <a:ext cx="2209801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988EA-7113-4CE9-9C7C-BEF390A1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565F57-270A-4CF4-BD72-B2CFA5B9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84"/>
            <a:ext cx="9144000" cy="4967131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6EE3FE-2533-4556-A99C-6EA2F8112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1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E114-828C-7731-BECF-DD477B38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Tigrajská</a:t>
            </a:r>
            <a:r>
              <a:rPr lang="cs-CZ" dirty="0"/>
              <a:t> občanská válka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713087-53AC-6A45-5E9C-F6735313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50144"/>
            <a:ext cx="8520600" cy="3397200"/>
          </a:xfrm>
        </p:spPr>
        <p:txBody>
          <a:bodyPr/>
          <a:lstStyle/>
          <a:p>
            <a:r>
              <a:rPr lang="cs-CZ" dirty="0"/>
              <a:t>Charakteristika regionálního státu </a:t>
            </a:r>
            <a:r>
              <a:rPr lang="cs-CZ" dirty="0" err="1"/>
              <a:t>Tigraj</a:t>
            </a:r>
            <a:r>
              <a:rPr lang="cs-CZ" dirty="0"/>
              <a:t>.</a:t>
            </a:r>
          </a:p>
          <a:p>
            <a:r>
              <a:rPr lang="cs-CZ" dirty="0"/>
              <a:t>Srpen 2020 – odložení parlamentních voleb, vlastní volby TPLF.</a:t>
            </a:r>
          </a:p>
          <a:p>
            <a:r>
              <a:rPr lang="cs-CZ" dirty="0"/>
              <a:t>4. listopadu 2020 – začátek konfliktu.</a:t>
            </a:r>
          </a:p>
          <a:p>
            <a:r>
              <a:rPr lang="cs-CZ" dirty="0"/>
              <a:t>Červen 2021 – dobytí </a:t>
            </a:r>
            <a:r>
              <a:rPr lang="cs-CZ" dirty="0" err="1"/>
              <a:t>Mekele</a:t>
            </a:r>
            <a:r>
              <a:rPr lang="cs-CZ" dirty="0"/>
              <a:t>, expanze do </a:t>
            </a:r>
            <a:r>
              <a:rPr lang="cs-CZ" dirty="0" err="1"/>
              <a:t>Ahmarska</a:t>
            </a:r>
            <a:r>
              <a:rPr lang="cs-CZ" dirty="0"/>
              <a:t> a </a:t>
            </a:r>
            <a:r>
              <a:rPr lang="cs-CZ" dirty="0" err="1"/>
              <a:t>Afarska</a:t>
            </a:r>
            <a:r>
              <a:rPr lang="cs-CZ" dirty="0"/>
              <a:t>.</a:t>
            </a:r>
          </a:p>
          <a:p>
            <a:r>
              <a:rPr lang="cs-CZ" dirty="0"/>
              <a:t>Srpen 2021 – zapojení OLA do konfliktu.</a:t>
            </a:r>
          </a:p>
          <a:p>
            <a:r>
              <a:rPr lang="cs-CZ" dirty="0"/>
              <a:t>2. listopad 2021 - nouzový stav, </a:t>
            </a:r>
            <a:r>
              <a:rPr lang="cs-CZ"/>
              <a:t>detenční tábory</a:t>
            </a:r>
            <a:endParaRPr lang="cs-CZ" dirty="0"/>
          </a:p>
          <a:p>
            <a:r>
              <a:rPr lang="cs-CZ" dirty="0"/>
              <a:t>Prosinec 2021 stažení z </a:t>
            </a:r>
            <a:r>
              <a:rPr lang="cs-CZ" dirty="0" err="1"/>
              <a:t>Ahmarska</a:t>
            </a:r>
            <a:r>
              <a:rPr lang="cs-CZ" dirty="0"/>
              <a:t> a </a:t>
            </a:r>
            <a:r>
              <a:rPr lang="cs-CZ" dirty="0" err="1"/>
              <a:t>Afarska</a:t>
            </a:r>
            <a:r>
              <a:rPr lang="cs-CZ" dirty="0"/>
              <a:t>, patová situace.</a:t>
            </a:r>
          </a:p>
          <a:p>
            <a:r>
              <a:rPr lang="cs-CZ" dirty="0"/>
              <a:t>Válečné zločiny na obou stranách konfliktu.</a:t>
            </a:r>
          </a:p>
          <a:p>
            <a:r>
              <a:rPr lang="cs-CZ" dirty="0"/>
              <a:t>24. březen 2022 – humanitární příměří, konec 24. srpna 2022</a:t>
            </a:r>
          </a:p>
          <a:p>
            <a:r>
              <a:rPr lang="cs-CZ" dirty="0">
                <a:hlinkClick r:id="rId2"/>
              </a:rPr>
              <a:t>https://www.youtube.com/watch?v=mLUmRvZtmQ0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https://www.youtube.com/watch?v=z0cYHw-joZI</a:t>
            </a:r>
            <a:endParaRPr lang="cs-CZ" dirty="0"/>
          </a:p>
          <a:p>
            <a:r>
              <a:rPr lang="cs-CZ" dirty="0"/>
              <a:t>https://www.youtube.com/watch?v=ioGRXYjqnzM</a:t>
            </a:r>
          </a:p>
        </p:txBody>
      </p:sp>
    </p:spTree>
    <p:extLst>
      <p:ext uri="{BB962C8B-B14F-4D97-AF65-F5344CB8AC3E}">
        <p14:creationId xmlns:p14="http://schemas.microsoft.com/office/powerpoint/2010/main" val="214231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59708-ABC7-4041-BA59-E04DE330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1" y="2177961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63A01B-F09B-4B14-8937-A1067C02E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B372-A641-4652-8756-379D8CE7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Etiopie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DC04C2-B981-4ECA-8FC0-81A54B3A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850106"/>
            <a:ext cx="8660850" cy="3718694"/>
          </a:xfrm>
        </p:spPr>
        <p:txBody>
          <a:bodyPr/>
          <a:lstStyle/>
          <a:p>
            <a:r>
              <a:rPr lang="cs-CZ" dirty="0"/>
              <a:t>Haile Selassie I. x Mengistu Haile Mariam x </a:t>
            </a:r>
            <a:r>
              <a:rPr lang="cs-CZ" dirty="0" err="1"/>
              <a:t>Meles</a:t>
            </a:r>
            <a:r>
              <a:rPr lang="cs-CZ" dirty="0"/>
              <a:t> </a:t>
            </a:r>
            <a:r>
              <a:rPr lang="cs-CZ" dirty="0" err="1"/>
              <a:t>Zenawi</a:t>
            </a:r>
            <a:r>
              <a:rPr lang="cs-CZ" dirty="0"/>
              <a:t> x </a:t>
            </a:r>
            <a:r>
              <a:rPr lang="cs-CZ" dirty="0" err="1"/>
              <a:t>Abiy</a:t>
            </a:r>
            <a:r>
              <a:rPr lang="cs-CZ" dirty="0"/>
              <a:t> Ahmed.</a:t>
            </a:r>
          </a:p>
          <a:p>
            <a:r>
              <a:rPr lang="cs-CZ" dirty="0"/>
              <a:t>Administrativní členění, náboženství a etnicita.</a:t>
            </a:r>
          </a:p>
          <a:p>
            <a:r>
              <a:rPr lang="cs-CZ" dirty="0"/>
              <a:t>Demonstrace v roce 2005, protesty 2014-2016.</a:t>
            </a:r>
          </a:p>
          <a:p>
            <a:r>
              <a:rPr lang="cs-CZ" dirty="0"/>
              <a:t>EPRDF, Prosperity Party.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071588-0092-4F56-BACE-5E401FD7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01" y="2369432"/>
            <a:ext cx="3700906" cy="27684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F47B36-A2AE-484A-B87C-993F73F18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5" y="2062985"/>
            <a:ext cx="3800539" cy="30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0C16A-A1A6-4556-86B2-B34D5917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Etiopsko-Somálská válka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6D91F5-CFEF-41FC-96A8-DB640E07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Válka o Ogaden 1977-1978 -  guerillová skupina WSLF.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ED72E7-0CA1-4DA1-8A7F-250F2C8D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59" y="1609138"/>
            <a:ext cx="3973334" cy="33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Občanská válka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1974(12. září)-1991(28. květen).</a:t>
            </a:r>
          </a:p>
          <a:p>
            <a:r>
              <a:rPr lang="cs-CZ" dirty="0" err="1">
                <a:latin typeface="Old Standard TT" panose="020B0604020202020204" charset="-18"/>
              </a:rPr>
              <a:t>Derg</a:t>
            </a:r>
            <a:r>
              <a:rPr lang="cs-CZ" dirty="0">
                <a:latin typeface="Old Standard TT" panose="020B0604020202020204" charset="-18"/>
              </a:rPr>
              <a:t> -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Mengistu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Haile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Mariam, rudý teror (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Qey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Shibir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cs-CZ" dirty="0">
                <a:latin typeface="Old Standard TT" panose="020B0604020202020204" charset="-18"/>
              </a:rPr>
              <a:t>Hladomor 1983-1985.</a:t>
            </a:r>
          </a:p>
          <a:p>
            <a:r>
              <a:rPr lang="cs-CZ" dirty="0">
                <a:latin typeface="Old Standard TT" panose="020B0604020202020204" charset="-18"/>
              </a:rPr>
              <a:t>Aktéři – EPLF, TPLF, ALF, EDP, EDU.</a:t>
            </a:r>
          </a:p>
          <a:p>
            <a:r>
              <a:rPr lang="cs-CZ" dirty="0">
                <a:latin typeface="Old Standard TT" panose="020B0604020202020204" charset="-18"/>
              </a:rPr>
              <a:t>1987-1991 - </a:t>
            </a:r>
            <a:r>
              <a:rPr lang="en-US" dirty="0">
                <a:latin typeface="Old Standard TT" panose="020B0604020202020204" charset="-18"/>
              </a:rPr>
              <a:t>The People's Democratic Republic of Ethiopia (PDRE)</a:t>
            </a:r>
            <a:r>
              <a:rPr lang="cs-CZ" dirty="0">
                <a:latin typeface="Old Standard TT" panose="020B0604020202020204" charset="-18"/>
              </a:rPr>
              <a:t>, Dělnická strana Etiopie.</a:t>
            </a:r>
          </a:p>
          <a:p>
            <a:r>
              <a:rPr lang="cs-CZ" dirty="0">
                <a:latin typeface="Old Standard TT" panose="020B0604020202020204" charset="-18"/>
              </a:rPr>
              <a:t>1,5 milionu obětí.</a:t>
            </a:r>
          </a:p>
          <a:p>
            <a:r>
              <a:rPr lang="cs-CZ" dirty="0">
                <a:latin typeface="Old Standard TT" panose="020B0604020202020204" charset="-18"/>
              </a:rPr>
              <a:t>Nezávislost Eritree </a:t>
            </a:r>
            <a:r>
              <a:rPr lang="cs-CZ" sz="1800" dirty="0">
                <a:solidFill>
                  <a:srgbClr val="202122"/>
                </a:solidFill>
                <a:effectLst/>
                <a:latin typeface="Old Standard TT" panose="020B0604020202020204" charset="-18"/>
                <a:ea typeface="Calibri" panose="020F0502020204030204" pitchFamily="34" charset="0"/>
              </a:rPr>
              <a:t>24. května 1993.</a:t>
            </a:r>
            <a:endParaRPr lang="cs-CZ" dirty="0">
              <a:latin typeface="Old Standard TT" panose="020B0604020202020204" charset="-18"/>
            </a:endParaRPr>
          </a:p>
          <a:p>
            <a:r>
              <a:rPr lang="cs-CZ" dirty="0"/>
              <a:t>Spillover efekt do sousedního Džibutska.</a:t>
            </a:r>
          </a:p>
          <a:p>
            <a:endParaRPr lang="cs-CZ" dirty="0"/>
          </a:p>
        </p:txBody>
      </p:sp>
      <p:pic>
        <p:nvPicPr>
          <p:cNvPr id="5" name="Obrázek 4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53C34303-0F0D-277B-1A53-3FD1F6B3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56" y="2895489"/>
            <a:ext cx="1762125" cy="21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3" y="10406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Občanská válka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D44E81-0827-4CF8-8124-FBB8B5FB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99" y="744965"/>
            <a:ext cx="3933623" cy="41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E29FA-312F-8942-D545-B0A95EF2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Etiopsko-Eritrejská válka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312EE6-98DA-95A5-E1AD-B6EC2D95F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 než 98 tisíc obětí.</a:t>
            </a:r>
          </a:p>
          <a:p>
            <a:r>
              <a:rPr lang="cs-CZ" dirty="0"/>
              <a:t>1952 – Etiopsko-Eritrejská federace.</a:t>
            </a:r>
          </a:p>
          <a:p>
            <a:r>
              <a:rPr lang="cs-CZ" dirty="0" err="1"/>
              <a:t>Isaias</a:t>
            </a:r>
            <a:r>
              <a:rPr lang="cs-CZ" dirty="0"/>
              <a:t> </a:t>
            </a:r>
            <a:r>
              <a:rPr lang="cs-CZ" dirty="0" err="1"/>
              <a:t>Afewerki</a:t>
            </a:r>
            <a:r>
              <a:rPr lang="cs-CZ" dirty="0"/>
              <a:t> – Lidová fronta pro demokracii a spravedlnost.</a:t>
            </a:r>
          </a:p>
          <a:p>
            <a:r>
              <a:rPr lang="cs-CZ" dirty="0"/>
              <a:t>Teritoriální spor – okolí města </a:t>
            </a:r>
            <a:r>
              <a:rPr lang="cs-CZ" dirty="0" err="1"/>
              <a:t>Badme</a:t>
            </a:r>
            <a:r>
              <a:rPr lang="cs-CZ" dirty="0"/>
              <a:t>.</a:t>
            </a:r>
          </a:p>
          <a:p>
            <a:r>
              <a:rPr lang="cs-CZ" dirty="0"/>
              <a:t>12. května 1998 – eskalace konfliktu, 11. červen 1998 - únor 1999 – klidové období, Operace </a:t>
            </a:r>
            <a:r>
              <a:rPr lang="cs-CZ" dirty="0" err="1"/>
              <a:t>Sunset</a:t>
            </a:r>
            <a:r>
              <a:rPr lang="cs-CZ" dirty="0"/>
              <a:t>, 25. května 2000 – ukončení bojů.</a:t>
            </a:r>
          </a:p>
          <a:p>
            <a:r>
              <a:rPr lang="cs-CZ" dirty="0"/>
              <a:t>Podpis mírové dohody 12. prosince 2000 v Alžíru.</a:t>
            </a:r>
          </a:p>
          <a:p>
            <a:r>
              <a:rPr lang="cs-CZ" dirty="0"/>
              <a:t>Eritrea–</a:t>
            </a:r>
            <a:r>
              <a:rPr lang="cs-CZ" dirty="0" err="1"/>
              <a:t>Ethiopia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 </a:t>
            </a:r>
            <a:r>
              <a:rPr lang="cs-CZ" dirty="0" err="1"/>
              <a:t>Commissin</a:t>
            </a:r>
            <a:r>
              <a:rPr lang="cs-CZ" dirty="0"/>
              <a:t> – rozhodnutí 13. dubna 2002.</a:t>
            </a:r>
          </a:p>
          <a:p>
            <a:r>
              <a:rPr lang="cs-CZ" dirty="0"/>
              <a:t>UNMEE.</a:t>
            </a:r>
          </a:p>
          <a:p>
            <a:r>
              <a:rPr lang="cs-CZ" dirty="0"/>
              <a:t>Smlouva z 9. července 2018.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48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D8EC3-53B8-4518-A5E8-6F98C841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02" y="235798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Etiopsko-Eritrejská válka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877AE0-7789-4C3F-99EC-A77C855F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742F08-54FE-4A40-94DE-A92DD09A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146"/>
            <a:ext cx="5531150" cy="27684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0E7188-1AF0-4532-BEF6-9CE57111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963" y="2252275"/>
            <a:ext cx="3895038" cy="27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DAE31-54FE-962A-87EA-CF4B76FC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Grand </a:t>
            </a:r>
            <a:r>
              <a:rPr lang="cs-CZ" dirty="0" err="1"/>
              <a:t>Ethiopian</a:t>
            </a:r>
            <a:r>
              <a:rPr lang="cs-CZ" dirty="0"/>
              <a:t> </a:t>
            </a:r>
            <a:r>
              <a:rPr lang="cs-CZ" dirty="0" err="1"/>
              <a:t>Renaissance</a:t>
            </a:r>
            <a:r>
              <a:rPr lang="cs-CZ" dirty="0"/>
              <a:t> Dam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EE612C-D9AB-BED9-490F-52C17F6A5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7408" y="2406034"/>
            <a:ext cx="6805488" cy="220151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C8CE8D-2565-4298-8B1A-6392CDDD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4" y="1188389"/>
            <a:ext cx="5099265" cy="3396768"/>
          </a:xfrm>
          <a:prstGeom prst="rect">
            <a:avLst/>
          </a:prstGeom>
        </p:spPr>
      </p:pic>
      <p:pic>
        <p:nvPicPr>
          <p:cNvPr id="1026" name="Picture 2" descr="Ethiopia says Renaissance Dam negotiations resuming Monday">
            <a:extLst>
              <a:ext uri="{FF2B5EF4-FFF2-40B4-BE49-F238E27FC236}">
                <a16:creationId xmlns:a16="http://schemas.microsoft.com/office/drawing/2014/main" id="{55D603D6-6273-4F24-B97F-78BD903F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3" y="1486638"/>
            <a:ext cx="5097167" cy="30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1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CA258-6CF5-4B5C-BD40-1CF3807A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Ogaden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C50200-2E61-4928-9218-99272D49C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Charakteristika Somálského regionálního státu (SRS) – Somali</a:t>
            </a:r>
          </a:p>
          <a:p>
            <a:r>
              <a:rPr lang="cs-CZ" dirty="0"/>
              <a:t>Vznik ONLF a aktivita – eskalace 2007 a 2009, rozštěpení 2010, </a:t>
            </a:r>
          </a:p>
          <a:p>
            <a:r>
              <a:rPr lang="cs-CZ" dirty="0"/>
              <a:t>Radikální frakce ONLF vedená Mohamedem Omarem Osmanem</a:t>
            </a:r>
          </a:p>
          <a:p>
            <a:r>
              <a:rPr lang="cs-CZ" dirty="0"/>
              <a:t>Struktura organizace a ideologie</a:t>
            </a:r>
          </a:p>
          <a:p>
            <a:r>
              <a:rPr lang="cs-CZ" dirty="0"/>
              <a:t>2018 – mírová dohoda</a:t>
            </a:r>
          </a:p>
          <a:p>
            <a:r>
              <a:rPr lang="cs-CZ"/>
              <a:t>Mezinárodní vazby</a:t>
            </a:r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28BD67-E490-4860-B849-ABD2855C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716" y="2870200"/>
            <a:ext cx="1888363" cy="18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14018</TotalTime>
  <Words>530</Words>
  <Application>Microsoft Office PowerPoint</Application>
  <PresentationFormat>Předvádění na obrazovce (16:9)</PresentationFormat>
  <Paragraphs>71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Old Standard TT</vt:lpstr>
      <vt:lpstr>Paperback</vt:lpstr>
      <vt:lpstr>Konflikty v Etiopii</vt:lpstr>
      <vt:lpstr>Etiopie</vt:lpstr>
      <vt:lpstr>Etiopsko-Somálská válka</vt:lpstr>
      <vt:lpstr>Občanská válka v Etiopii</vt:lpstr>
      <vt:lpstr>Občanská válka v Etiopii</vt:lpstr>
      <vt:lpstr>Etiopsko-Eritrejská válka</vt:lpstr>
      <vt:lpstr>Etiopsko-Eritrejská válka</vt:lpstr>
      <vt:lpstr>Grand Ethiopian Renaissance Dam</vt:lpstr>
      <vt:lpstr>Ogaden National Liberation Front</vt:lpstr>
      <vt:lpstr>Oromo Liberation Front</vt:lpstr>
      <vt:lpstr>Ginbot 7</vt:lpstr>
      <vt:lpstr>Prezentace aplikace PowerPoint</vt:lpstr>
      <vt:lpstr>Tigrajská občanská válka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Lucka</dc:creator>
  <cp:lastModifiedBy>Lucie Konečná</cp:lastModifiedBy>
  <cp:revision>134</cp:revision>
  <dcterms:modified xsi:type="dcterms:W3CDTF">2022-10-11T18:09:39Z</dcterms:modified>
</cp:coreProperties>
</file>