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7" r:id="rId2"/>
    <p:sldId id="260" r:id="rId3"/>
    <p:sldId id="289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9" r:id="rId12"/>
    <p:sldId id="270" r:id="rId13"/>
    <p:sldId id="272" r:id="rId14"/>
    <p:sldId id="274" r:id="rId15"/>
    <p:sldId id="275" r:id="rId16"/>
    <p:sldId id="276" r:id="rId17"/>
    <p:sldId id="279" r:id="rId18"/>
    <p:sldId id="280" r:id="rId19"/>
    <p:sldId id="281" r:id="rId20"/>
    <p:sldId id="282" r:id="rId21"/>
    <p:sldId id="284" r:id="rId22"/>
    <p:sldId id="288" r:id="rId23"/>
    <p:sldId id="291" r:id="rId24"/>
    <p:sldId id="290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29416-904F-492E-8CFB-20355DC3C614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DB009-C510-4485-BD06-C455D0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8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0A2F-8FFB-41A1-AE13-F3EDF675A8FA}" type="slidenum">
              <a:rPr lang="en-GB" altLang="cs-CZ"/>
              <a:pPr/>
              <a:t>2</a:t>
            </a:fld>
            <a:endParaRPr lang="en-GB" altLang="cs-CZ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68338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6174E-78CD-4058-AC72-F79CD086D7BC}" type="slidenum">
              <a:rPr lang="en-GB" altLang="cs-CZ"/>
              <a:pPr/>
              <a:t>12</a:t>
            </a:fld>
            <a:endParaRPr lang="en-GB" alt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4931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8719E-A14E-426E-8588-E5D30B1D5AA4}" type="slidenum">
              <a:rPr lang="en-GB" altLang="cs-CZ"/>
              <a:pPr/>
              <a:t>13</a:t>
            </a:fld>
            <a:endParaRPr lang="en-GB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2281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48F48-B92C-4A12-8463-499758EFC24C}" type="slidenum">
              <a:rPr lang="en-GB" altLang="cs-CZ"/>
              <a:pPr/>
              <a:t>14</a:t>
            </a:fld>
            <a:endParaRPr lang="en-GB" alt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17180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C4BDC-A088-46C6-969E-DB39576283B1}" type="slidenum">
              <a:rPr lang="en-GB" altLang="cs-CZ"/>
              <a:pPr/>
              <a:t>15</a:t>
            </a:fld>
            <a:endParaRPr lang="en-GB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791481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7FB36-E45D-46D2-82A1-E49F961A3144}" type="slidenum">
              <a:rPr lang="en-GB" altLang="cs-CZ"/>
              <a:pPr/>
              <a:t>16</a:t>
            </a:fld>
            <a:endParaRPr lang="en-GB" altLang="cs-CZ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78429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88013-C89B-4808-9A93-1232985740AA}" type="slidenum">
              <a:rPr lang="en-GB" altLang="cs-CZ"/>
              <a:pPr/>
              <a:t>17</a:t>
            </a:fld>
            <a:endParaRPr lang="en-GB" altLang="cs-CZ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81900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33E56-691E-4531-9B57-0978D5E7041A}" type="slidenum">
              <a:rPr lang="en-GB" altLang="cs-CZ"/>
              <a:pPr/>
              <a:t>18</a:t>
            </a:fld>
            <a:endParaRPr lang="en-GB" altLang="cs-CZ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5392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4754C-2BF0-42C2-AC90-3FD9D08877AB}" type="slidenum">
              <a:rPr lang="en-GB" altLang="cs-CZ"/>
              <a:pPr/>
              <a:t>19</a:t>
            </a:fld>
            <a:endParaRPr lang="en-GB" altLang="cs-CZ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27077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49303-93BF-495F-A099-A5715DFE221F}" type="slidenum">
              <a:rPr lang="en-GB" altLang="cs-CZ"/>
              <a:pPr/>
              <a:t>20</a:t>
            </a:fld>
            <a:endParaRPr lang="en-GB" alt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76306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9CAE0-95E9-4E12-84DB-00F9BB583147}" type="slidenum">
              <a:rPr lang="en-GB" altLang="cs-CZ"/>
              <a:pPr/>
              <a:t>21</a:t>
            </a:fld>
            <a:endParaRPr lang="en-GB" altLang="cs-CZ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2606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F952D-4B3E-4F1D-B357-9B3B129F0F24}" type="slidenum">
              <a:rPr lang="en-GB" altLang="cs-CZ"/>
              <a:pPr/>
              <a:t>4</a:t>
            </a:fld>
            <a:endParaRPr lang="en-GB" altLang="cs-CZ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668501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14179-3FAE-494B-9A7A-D92ADC1EE86E}" type="slidenum">
              <a:rPr lang="en-GB" altLang="cs-CZ"/>
              <a:pPr/>
              <a:t>25</a:t>
            </a:fld>
            <a:endParaRPr lang="en-GB" altLang="cs-CZ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5161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8A6C0-1E00-4B9F-BE2D-1CD12E7C5772}" type="slidenum">
              <a:rPr lang="en-GB" altLang="cs-CZ"/>
              <a:pPr/>
              <a:t>5</a:t>
            </a:fld>
            <a:endParaRPr lang="en-GB" altLang="cs-CZ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2074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4AA92-2245-4F80-92D4-62BFCAC2F6CA}" type="slidenum">
              <a:rPr lang="en-GB" altLang="cs-CZ"/>
              <a:pPr/>
              <a:t>6</a:t>
            </a:fld>
            <a:endParaRPr lang="en-GB" altLang="cs-CZ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6616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0B0C7-D95D-444A-B7EC-4014CC094BEE}" type="slidenum">
              <a:rPr lang="en-GB" altLang="cs-CZ"/>
              <a:pPr/>
              <a:t>7</a:t>
            </a:fld>
            <a:endParaRPr lang="en-GB" altLang="cs-CZ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5802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0200D-D90B-470F-A49F-0E555EF65283}" type="slidenum">
              <a:rPr lang="en-GB" altLang="cs-CZ"/>
              <a:pPr/>
              <a:t>8</a:t>
            </a:fld>
            <a:endParaRPr lang="en-GB" altLang="cs-CZ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4693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C2253-0395-40C7-93D4-AFBF5465B343}" type="slidenum">
              <a:rPr lang="en-GB" altLang="cs-CZ"/>
              <a:pPr/>
              <a:t>9</a:t>
            </a:fld>
            <a:endParaRPr lang="en-GB" altLang="cs-CZ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7625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20423-11B1-4A25-9D78-36CD443BEBA7}" type="slidenum">
              <a:rPr lang="en-GB" altLang="cs-CZ"/>
              <a:pPr/>
              <a:t>10</a:t>
            </a:fld>
            <a:endParaRPr lang="en-GB" alt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200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532A5-B3C6-4562-A575-D34CA22A9633}" type="slidenum">
              <a:rPr lang="en-GB" altLang="cs-CZ"/>
              <a:pPr/>
              <a:t>11</a:t>
            </a:fld>
            <a:endParaRPr lang="en-GB" altLang="cs-CZ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cs-CZ"/>
              <a:t>Materiál společnosti Dale Carnegie Training® vám může pomoci při představování přednášejícího. Zkopírujte tento snímek, vložte jej na začátek prezentace přednášejícího a potom jej použijte na začátku prezentace při představování přednášejícího. Při vkládání snímku do prezentace přizpůsobí aplikace PowerPoint automaticky vzhled snímku vzhledu dané prezentace.</a:t>
            </a:r>
          </a:p>
          <a:p>
            <a:endParaRPr lang="en-GB" altLang="cs-CZ"/>
          </a:p>
          <a:p>
            <a:r>
              <a:rPr lang="en-GB" altLang="cs-CZ"/>
              <a:t>Při představování přednášejícího nejdříve vysvětlete, proč je dané téma důležité a jaký je jeho přínos pro posluchače. Potom posluchače seznamte s kvalifikací přednášejícího pro téma přednášky. Na závěr přednášejícího představte. Snažte se u posluchačů vyvolat aktivní zájem o prezentaci.</a:t>
            </a:r>
          </a:p>
          <a:p>
            <a:endParaRPr lang="en-GB" altLang="cs-CZ"/>
          </a:p>
          <a:p>
            <a:r>
              <a:rPr lang="en-GB" altLang="cs-CZ"/>
              <a:t>Tento úvod by neměl trvat déle než jednu minutu. Po ukončení prezentace nezapomeňte přednášejícímu poděkovat. Uveďte konkrétní důvod, proč byla prezentace pro posluchače přínosem.</a:t>
            </a:r>
          </a:p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5223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247D8E3-5915-4580-B6A3-C1CDB25A2EE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380333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tojarova@fss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FF00"/>
                </a:solidFill>
              </a:rPr>
              <a:t>Politics</a:t>
            </a:r>
            <a:r>
              <a:rPr lang="cs-CZ" dirty="0">
                <a:solidFill>
                  <a:srgbClr val="FFFF00"/>
                </a:solidFill>
              </a:rPr>
              <a:t> &amp; Security of </a:t>
            </a:r>
            <a:r>
              <a:rPr lang="cs-CZ">
                <a:solidFill>
                  <a:srgbClr val="FFFF00"/>
                </a:solidFill>
              </a:rPr>
              <a:t>Albania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Balkan </a:t>
            </a:r>
            <a:r>
              <a:rPr lang="cs-CZ" dirty="0" err="1"/>
              <a:t>Politics</a:t>
            </a:r>
            <a:r>
              <a:rPr lang="cs-CZ" dirty="0"/>
              <a:t> </a:t>
            </a:r>
          </a:p>
          <a:p>
            <a:r>
              <a:rPr lang="cs-CZ" dirty="0"/>
              <a:t>Věra Stojarová</a:t>
            </a:r>
          </a:p>
          <a:p>
            <a:r>
              <a:rPr lang="cs-CZ" dirty="0">
                <a:hlinkClick r:id="rId2"/>
              </a:rPr>
              <a:t>stojarova@fss.muni.cz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2050" name="Picture 2" descr="Traditional Dress Country Alphabet Stock Illustration - Download Image Now  - Albania, Cartoon, Adul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000" y="-407126"/>
            <a:ext cx="3060000" cy="30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5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FFFF00"/>
                </a:solidFill>
              </a:rPr>
              <a:t>The emergence of the political pluralism:</a:t>
            </a:r>
            <a:endParaRPr lang="en-GB" altLang="cs-CZ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0244"/>
            <a:ext cx="8959034" cy="56823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err="1"/>
              <a:t>Semi-democratical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elections</a:t>
            </a:r>
            <a:r>
              <a:rPr lang="cs-CZ" altLang="cs-CZ" sz="2800" dirty="0"/>
              <a:t> 31.3.1991 </a:t>
            </a:r>
            <a:r>
              <a:rPr lang="cs-CZ" altLang="cs-CZ" sz="2800" dirty="0" err="1"/>
              <a:t>won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Albanian</a:t>
            </a:r>
            <a:r>
              <a:rPr lang="cs-CZ" altLang="cs-CZ" sz="2800" dirty="0"/>
              <a:t> Party of </a:t>
            </a:r>
            <a:r>
              <a:rPr lang="cs-CZ" altLang="cs-CZ" sz="2800" dirty="0" err="1"/>
              <a:t>Labour</a:t>
            </a:r>
            <a:r>
              <a:rPr lang="cs-CZ" altLang="cs-CZ" sz="28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800" dirty="0" err="1"/>
              <a:t>crisis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situation</a:t>
            </a:r>
            <a:r>
              <a:rPr lang="cs-CZ" altLang="cs-CZ" sz="2800" dirty="0"/>
              <a:t>, </a:t>
            </a:r>
          </a:p>
          <a:p>
            <a:pPr>
              <a:lnSpc>
                <a:spcPct val="80000"/>
              </a:lnSpc>
            </a:pPr>
            <a:r>
              <a:rPr lang="cs-CZ" altLang="cs-CZ" sz="2800" dirty="0" err="1"/>
              <a:t>the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new</a:t>
            </a:r>
            <a:r>
              <a:rPr lang="cs-CZ" altLang="cs-CZ" sz="2800" dirty="0"/>
              <a:t> </a:t>
            </a:r>
            <a:r>
              <a:rPr lang="cs-CZ" altLang="cs-CZ" sz="2800" dirty="0" err="1"/>
              <a:t>government</a:t>
            </a:r>
            <a:r>
              <a:rPr lang="cs-CZ" altLang="cs-CZ" sz="2800" dirty="0"/>
              <a:t> of </a:t>
            </a:r>
            <a:r>
              <a:rPr lang="cs-CZ" altLang="cs-CZ" sz="2800" dirty="0" err="1"/>
              <a:t>national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salvation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was</a:t>
            </a:r>
            <a:r>
              <a:rPr lang="cs-CZ" altLang="cs-CZ" sz="2800" dirty="0"/>
              <a:t> set up, </a:t>
            </a:r>
            <a:r>
              <a:rPr lang="cs-CZ" altLang="cs-CZ" sz="2800" dirty="0" err="1"/>
              <a:t>reforms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privatisation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liberalisation</a:t>
            </a:r>
            <a:r>
              <a:rPr lang="cs-CZ" altLang="cs-CZ" sz="2800" dirty="0"/>
              <a:t> of </a:t>
            </a:r>
            <a:r>
              <a:rPr lang="cs-CZ" altLang="cs-CZ" sz="2800" dirty="0" err="1"/>
              <a:t>prices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etc</a:t>
            </a:r>
            <a:r>
              <a:rPr lang="cs-CZ" altLang="cs-CZ" sz="2800" dirty="0"/>
              <a:t>) </a:t>
            </a:r>
          </a:p>
          <a:p>
            <a:pPr>
              <a:lnSpc>
                <a:spcPct val="80000"/>
              </a:lnSpc>
            </a:pPr>
            <a:r>
              <a:rPr lang="cs-CZ" altLang="cs-CZ" sz="2800" dirty="0" err="1"/>
              <a:t>The</a:t>
            </a:r>
            <a:r>
              <a:rPr lang="cs-CZ" altLang="cs-CZ" sz="2800" dirty="0"/>
              <a:t> prime </a:t>
            </a:r>
            <a:r>
              <a:rPr lang="cs-CZ" altLang="cs-CZ" sz="2800" dirty="0" err="1"/>
              <a:t>minister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announced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that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Albania</a:t>
            </a:r>
            <a:r>
              <a:rPr lang="cs-CZ" altLang="cs-CZ" sz="2800" dirty="0"/>
              <a:t> has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food </a:t>
            </a:r>
            <a:r>
              <a:rPr lang="cs-CZ" altLang="cs-CZ" sz="2800" dirty="0" err="1"/>
              <a:t>reserves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only</a:t>
            </a:r>
            <a:r>
              <a:rPr lang="cs-CZ" altLang="cs-CZ" sz="2800" dirty="0"/>
              <a:t> </a:t>
            </a:r>
            <a:r>
              <a:rPr lang="cs-CZ" altLang="cs-CZ" sz="2800" dirty="0" err="1"/>
              <a:t>for</a:t>
            </a:r>
            <a:r>
              <a:rPr lang="cs-CZ" altLang="cs-CZ" sz="2800" dirty="0"/>
              <a:t> 6 </a:t>
            </a:r>
            <a:r>
              <a:rPr lang="cs-CZ" altLang="cs-CZ" sz="2800" dirty="0" err="1"/>
              <a:t>days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which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revoked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anarchism</a:t>
            </a:r>
            <a:r>
              <a:rPr lang="cs-CZ" altLang="cs-CZ" sz="2800" dirty="0"/>
              <a:t> and </a:t>
            </a:r>
            <a:r>
              <a:rPr lang="cs-CZ" altLang="cs-CZ" sz="2800" dirty="0" err="1"/>
              <a:t>looting</a:t>
            </a:r>
            <a:r>
              <a:rPr lang="cs-CZ" altLang="cs-CZ" sz="2800" dirty="0"/>
              <a:t>. </a:t>
            </a:r>
            <a:endParaRPr lang="en-GB" altLang="cs-CZ" sz="2800" dirty="0"/>
          </a:p>
          <a:p>
            <a:pPr>
              <a:lnSpc>
                <a:spcPct val="90000"/>
              </a:lnSpc>
            </a:pPr>
            <a:endParaRPr lang="en-GB" altLang="cs-CZ" sz="2800" dirty="0"/>
          </a:p>
        </p:txBody>
      </p:sp>
      <p:pic>
        <p:nvPicPr>
          <p:cNvPr id="24580" name="Picture 4" descr="orl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9034" y="1923053"/>
            <a:ext cx="2857500" cy="4276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9856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FFFF00"/>
                </a:solidFill>
              </a:rPr>
              <a:t>Elections of 1992</a:t>
            </a:r>
            <a:br>
              <a:rPr lang="cs-CZ" altLang="cs-CZ" sz="4000">
                <a:solidFill>
                  <a:srgbClr val="FFFF00"/>
                </a:solidFill>
              </a:rPr>
            </a:br>
            <a:endParaRPr lang="en-GB" altLang="cs-CZ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84960"/>
            <a:ext cx="7535865" cy="50841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err="1"/>
              <a:t>Democratic</a:t>
            </a:r>
            <a:r>
              <a:rPr lang="cs-CZ" altLang="cs-CZ" sz="2400" dirty="0"/>
              <a:t> party of </a:t>
            </a:r>
            <a:r>
              <a:rPr lang="cs-CZ" altLang="cs-CZ" sz="2400" dirty="0" err="1"/>
              <a:t>Albania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which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stays</a:t>
            </a:r>
            <a:r>
              <a:rPr lang="cs-CZ" altLang="cs-CZ" sz="2400" dirty="0"/>
              <a:t> in </a:t>
            </a:r>
            <a:r>
              <a:rPr lang="cs-CZ" altLang="cs-CZ" sz="2400" dirty="0" err="1"/>
              <a:t>power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till</a:t>
            </a:r>
            <a:r>
              <a:rPr lang="cs-CZ" altLang="cs-CZ" sz="2400" dirty="0"/>
              <a:t> 1997: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100 MPS in single </a:t>
            </a:r>
            <a:r>
              <a:rPr lang="cs-CZ" altLang="cs-CZ" sz="2400" dirty="0" err="1"/>
              <a:t>member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districts</a:t>
            </a:r>
            <a:r>
              <a:rPr lang="cs-CZ" altLang="cs-CZ" sz="2400" dirty="0"/>
              <a:t>, 40 </a:t>
            </a:r>
            <a:r>
              <a:rPr lang="cs-CZ" altLang="cs-CZ" sz="2400" dirty="0" err="1"/>
              <a:t>proportional</a:t>
            </a:r>
            <a:r>
              <a:rPr lang="cs-CZ" altLang="cs-CZ" sz="2400" dirty="0"/>
              <a:t>, 4% </a:t>
            </a:r>
            <a:r>
              <a:rPr lang="cs-CZ" altLang="cs-CZ" sz="2400" dirty="0" err="1"/>
              <a:t>threshhold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parties</a:t>
            </a:r>
            <a:r>
              <a:rPr lang="cs-CZ" altLang="cs-CZ" sz="2400" dirty="0"/>
              <a:t> on </a:t>
            </a:r>
            <a:r>
              <a:rPr lang="cs-CZ" altLang="cs-CZ" sz="2400" dirty="0" err="1"/>
              <a:t>ethnical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ground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were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forbidden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Greeks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renamed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Omonia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parliament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elected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Sali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Berisha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new</a:t>
            </a:r>
            <a:r>
              <a:rPr lang="cs-CZ" altLang="cs-CZ" sz="2400" dirty="0"/>
              <a:t> president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President </a:t>
            </a:r>
            <a:r>
              <a:rPr lang="cs-CZ" altLang="cs-CZ" sz="2400" dirty="0" err="1"/>
              <a:t>designed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new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premier</a:t>
            </a:r>
            <a:r>
              <a:rPr lang="cs-CZ" altLang="cs-CZ" sz="2400" dirty="0"/>
              <a:t> Alexander </a:t>
            </a:r>
            <a:r>
              <a:rPr lang="cs-CZ" altLang="cs-CZ" sz="2400" dirty="0" err="1"/>
              <a:t>Meksi</a:t>
            </a:r>
            <a:endParaRPr lang="en-GB" altLang="cs-CZ" sz="2400" dirty="0"/>
          </a:p>
        </p:txBody>
      </p:sp>
      <p:pic>
        <p:nvPicPr>
          <p:cNvPr id="28678" name="Picture 6" descr="_737534_berisha1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888" y="1125538"/>
            <a:ext cx="2544762" cy="305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5075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FFFF00"/>
                </a:solidFill>
              </a:rPr>
              <a:t>Transition towards democracy or authoritarian rule???</a:t>
            </a:r>
            <a:endParaRPr lang="en-GB" altLang="cs-CZ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76250"/>
            <a:ext cx="9239793" cy="52817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dirty="0" err="1"/>
              <a:t>Economical</a:t>
            </a:r>
            <a:r>
              <a:rPr lang="cs-CZ" altLang="cs-CZ" dirty="0"/>
              <a:t> </a:t>
            </a:r>
            <a:r>
              <a:rPr lang="cs-CZ" altLang="cs-CZ" dirty="0" err="1"/>
              <a:t>reforms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err="1"/>
              <a:t>Reforms</a:t>
            </a:r>
            <a:r>
              <a:rPr lang="cs-CZ" altLang="cs-CZ" dirty="0"/>
              <a:t> in Justice and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State</a:t>
            </a:r>
            <a:r>
              <a:rPr lang="cs-CZ" altLang="cs-CZ" dirty="0"/>
              <a:t> of </a:t>
            </a:r>
            <a:r>
              <a:rPr lang="cs-CZ" altLang="cs-CZ" dirty="0" err="1"/>
              <a:t>Law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socialists</a:t>
            </a:r>
            <a:r>
              <a:rPr lang="cs-CZ" altLang="cs-CZ" dirty="0"/>
              <a:t> </a:t>
            </a:r>
            <a:r>
              <a:rPr lang="cs-CZ" altLang="cs-CZ" dirty="0" err="1"/>
              <a:t>imprisoned</a:t>
            </a:r>
            <a:r>
              <a:rPr lang="cs-CZ" altLang="cs-CZ" dirty="0"/>
              <a:t> (</a:t>
            </a:r>
            <a:r>
              <a:rPr lang="cs-CZ" altLang="cs-CZ" dirty="0" err="1"/>
              <a:t>Some</a:t>
            </a:r>
            <a:r>
              <a:rPr lang="cs-CZ" altLang="cs-CZ" dirty="0"/>
              <a:t> </a:t>
            </a:r>
            <a:r>
              <a:rPr lang="cs-CZ" altLang="cs-CZ" dirty="0" err="1"/>
              <a:t>got</a:t>
            </a:r>
            <a:r>
              <a:rPr lang="cs-CZ" altLang="cs-CZ" dirty="0"/>
              <a:t> </a:t>
            </a:r>
            <a:r>
              <a:rPr lang="cs-CZ" altLang="cs-CZ" dirty="0" err="1"/>
              <a:t>amnesty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sentence </a:t>
            </a:r>
            <a:r>
              <a:rPr lang="cs-CZ" altLang="cs-CZ" dirty="0" err="1"/>
              <a:t>was</a:t>
            </a:r>
            <a:r>
              <a:rPr lang="cs-CZ" altLang="cs-CZ" dirty="0"/>
              <a:t> </a:t>
            </a:r>
            <a:r>
              <a:rPr lang="cs-CZ" altLang="cs-CZ" dirty="0" err="1"/>
              <a:t>reduced</a:t>
            </a:r>
            <a:r>
              <a:rPr lang="cs-CZ" altLang="cs-CZ" dirty="0"/>
              <a:t> </a:t>
            </a:r>
            <a:r>
              <a:rPr lang="cs-CZ" altLang="cs-CZ" dirty="0" err="1"/>
              <a:t>afterwards</a:t>
            </a:r>
            <a:r>
              <a:rPr lang="cs-CZ" altLang="cs-CZ" dirty="0"/>
              <a:t>, </a:t>
            </a:r>
            <a:r>
              <a:rPr lang="cs-CZ" altLang="cs-CZ" dirty="0" err="1"/>
              <a:t>e.g</a:t>
            </a:r>
            <a:r>
              <a:rPr lang="cs-CZ" altLang="cs-CZ" dirty="0"/>
              <a:t>. </a:t>
            </a:r>
            <a:r>
              <a:rPr lang="cs-CZ" altLang="cs-CZ" dirty="0" err="1"/>
              <a:t>Nexhemije</a:t>
            </a:r>
            <a:r>
              <a:rPr lang="cs-CZ" altLang="cs-CZ" dirty="0"/>
              <a:t> </a:t>
            </a:r>
            <a:r>
              <a:rPr lang="cs-CZ" altLang="cs-CZ" dirty="0" err="1"/>
              <a:t>Hoxha</a:t>
            </a:r>
            <a:r>
              <a:rPr lang="cs-CZ" altLang="cs-CZ" dirty="0"/>
              <a:t>, </a:t>
            </a:r>
            <a:r>
              <a:rPr lang="cs-CZ" altLang="cs-CZ" dirty="0" err="1"/>
              <a:t>some</a:t>
            </a:r>
            <a:r>
              <a:rPr lang="cs-CZ" altLang="cs-CZ" dirty="0"/>
              <a:t> </a:t>
            </a:r>
            <a:r>
              <a:rPr lang="cs-CZ" altLang="cs-CZ" dirty="0" err="1"/>
              <a:t>charged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financial</a:t>
            </a:r>
            <a:r>
              <a:rPr lang="cs-CZ" altLang="cs-CZ" dirty="0"/>
              <a:t> </a:t>
            </a:r>
            <a:r>
              <a:rPr lang="cs-CZ" altLang="cs-CZ" dirty="0" err="1"/>
              <a:t>affairs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dirty="0" err="1"/>
              <a:t>Opening</a:t>
            </a:r>
            <a:r>
              <a:rPr lang="cs-CZ" altLang="cs-CZ" dirty="0"/>
              <a:t> of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Sigurimi</a:t>
            </a:r>
            <a:r>
              <a:rPr lang="cs-CZ" altLang="cs-CZ" dirty="0"/>
              <a:t> </a:t>
            </a:r>
            <a:r>
              <a:rPr lang="cs-CZ" altLang="cs-CZ" dirty="0" err="1"/>
              <a:t>files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1993 </a:t>
            </a:r>
            <a:r>
              <a:rPr lang="cs-CZ" altLang="cs-CZ" dirty="0" err="1"/>
              <a:t>controversial</a:t>
            </a:r>
            <a:r>
              <a:rPr lang="cs-CZ" altLang="cs-CZ" dirty="0"/>
              <a:t> media </a:t>
            </a:r>
            <a:r>
              <a:rPr lang="cs-CZ" altLang="cs-CZ" dirty="0" err="1"/>
              <a:t>law</a:t>
            </a:r>
            <a:r>
              <a:rPr lang="cs-CZ" altLang="cs-CZ" dirty="0"/>
              <a:t> (</a:t>
            </a:r>
            <a:r>
              <a:rPr lang="cs-CZ" altLang="cs-CZ" dirty="0" err="1"/>
              <a:t>couple</a:t>
            </a:r>
            <a:r>
              <a:rPr lang="cs-CZ" altLang="cs-CZ" dirty="0"/>
              <a:t> </a:t>
            </a:r>
            <a:r>
              <a:rPr lang="cs-CZ" altLang="cs-CZ" dirty="0" err="1"/>
              <a:t>journalists</a:t>
            </a:r>
            <a:r>
              <a:rPr lang="cs-CZ" altLang="cs-CZ" dirty="0"/>
              <a:t> </a:t>
            </a:r>
            <a:r>
              <a:rPr lang="cs-CZ" altLang="cs-CZ" dirty="0" err="1"/>
              <a:t>imprisoned</a:t>
            </a:r>
            <a:r>
              <a:rPr lang="cs-CZ" altLang="cs-CZ" dirty="0"/>
              <a:t> and </a:t>
            </a:r>
            <a:r>
              <a:rPr lang="cs-CZ" altLang="cs-CZ" dirty="0" err="1"/>
              <a:t>charged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detection</a:t>
            </a:r>
            <a:r>
              <a:rPr lang="cs-CZ" altLang="cs-CZ" dirty="0"/>
              <a:t> of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state</a:t>
            </a:r>
            <a:r>
              <a:rPr lang="cs-CZ" altLang="cs-CZ" dirty="0"/>
              <a:t> </a:t>
            </a:r>
            <a:r>
              <a:rPr lang="cs-CZ" altLang="cs-CZ" dirty="0" err="1"/>
              <a:t>secrect</a:t>
            </a:r>
            <a:r>
              <a:rPr lang="cs-CZ" altLang="cs-CZ" dirty="0"/>
              <a:t>,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government</a:t>
            </a:r>
            <a:r>
              <a:rPr lang="cs-CZ" altLang="cs-CZ" dirty="0"/>
              <a:t> </a:t>
            </a:r>
            <a:r>
              <a:rPr lang="cs-CZ" altLang="cs-CZ" dirty="0" err="1"/>
              <a:t>kept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media </a:t>
            </a:r>
            <a:r>
              <a:rPr lang="cs-CZ" altLang="cs-CZ" dirty="0" err="1"/>
              <a:t>control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constitution</a:t>
            </a:r>
            <a:r>
              <a:rPr lang="cs-CZ" altLang="cs-CZ" dirty="0"/>
              <a:t> </a:t>
            </a:r>
            <a:r>
              <a:rPr lang="cs-CZ" altLang="cs-CZ" dirty="0" err="1"/>
              <a:t>guaranteed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parliamentary</a:t>
            </a:r>
            <a:r>
              <a:rPr lang="cs-CZ" altLang="cs-CZ" dirty="0"/>
              <a:t> </a:t>
            </a:r>
            <a:r>
              <a:rPr lang="cs-CZ" altLang="cs-CZ" dirty="0" err="1"/>
              <a:t>democracy</a:t>
            </a:r>
            <a:r>
              <a:rPr lang="cs-CZ" altLang="cs-CZ" dirty="0"/>
              <a:t> – in </a:t>
            </a:r>
            <a:r>
              <a:rPr lang="cs-CZ" altLang="cs-CZ" dirty="0" err="1"/>
              <a:t>practice</a:t>
            </a:r>
            <a:r>
              <a:rPr lang="cs-CZ" altLang="cs-CZ" dirty="0"/>
              <a:t> </a:t>
            </a:r>
            <a:r>
              <a:rPr lang="cs-CZ" altLang="cs-CZ" dirty="0" err="1"/>
              <a:t>we</a:t>
            </a:r>
            <a:r>
              <a:rPr lang="cs-CZ" altLang="cs-CZ" dirty="0"/>
              <a:t> </a:t>
            </a:r>
            <a:r>
              <a:rPr lang="cs-CZ" altLang="cs-CZ" dirty="0" err="1"/>
              <a:t>could</a:t>
            </a:r>
            <a:r>
              <a:rPr lang="cs-CZ" altLang="cs-CZ" dirty="0"/>
              <a:t> talk </a:t>
            </a:r>
            <a:r>
              <a:rPr lang="cs-CZ" altLang="cs-CZ" dirty="0" err="1"/>
              <a:t>about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hybrid </a:t>
            </a:r>
            <a:r>
              <a:rPr lang="cs-CZ" altLang="cs-CZ" dirty="0" err="1"/>
              <a:t>semi-presidential</a:t>
            </a:r>
            <a:r>
              <a:rPr lang="cs-CZ" altLang="cs-CZ" dirty="0"/>
              <a:t> </a:t>
            </a:r>
            <a:r>
              <a:rPr lang="cs-CZ" altLang="cs-CZ" dirty="0" err="1"/>
              <a:t>system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err="1"/>
              <a:t>The</a:t>
            </a:r>
            <a:r>
              <a:rPr lang="cs-CZ" altLang="cs-CZ" dirty="0"/>
              <a:t> justice </a:t>
            </a:r>
            <a:r>
              <a:rPr lang="cs-CZ" altLang="cs-CZ" dirty="0" err="1"/>
              <a:t>was</a:t>
            </a:r>
            <a:r>
              <a:rPr lang="cs-CZ" altLang="cs-CZ" dirty="0"/>
              <a:t> not </a:t>
            </a:r>
            <a:r>
              <a:rPr lang="cs-CZ" altLang="cs-CZ" dirty="0" err="1"/>
              <a:t>separated</a:t>
            </a:r>
            <a:r>
              <a:rPr lang="cs-CZ" altLang="cs-CZ" dirty="0"/>
              <a:t> </a:t>
            </a:r>
            <a:r>
              <a:rPr lang="cs-CZ" altLang="cs-CZ" dirty="0" err="1"/>
              <a:t>from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executive</a:t>
            </a:r>
            <a:r>
              <a:rPr lang="cs-CZ" altLang="cs-CZ" dirty="0"/>
              <a:t> </a:t>
            </a:r>
            <a:r>
              <a:rPr lang="cs-CZ" altLang="cs-CZ" dirty="0" err="1"/>
              <a:t>power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human</a:t>
            </a:r>
            <a:r>
              <a:rPr lang="cs-CZ" altLang="cs-CZ" dirty="0"/>
              <a:t> </a:t>
            </a:r>
            <a:r>
              <a:rPr lang="cs-CZ" altLang="cs-CZ" dirty="0" err="1"/>
              <a:t>rights</a:t>
            </a:r>
            <a:r>
              <a:rPr lang="cs-CZ" altLang="cs-CZ" dirty="0"/>
              <a:t> </a:t>
            </a:r>
            <a:r>
              <a:rPr lang="cs-CZ" altLang="cs-CZ" dirty="0" err="1"/>
              <a:t>violation</a:t>
            </a:r>
            <a:r>
              <a:rPr lang="cs-CZ" altLang="cs-CZ" dirty="0"/>
              <a:t>, police abuse, </a:t>
            </a:r>
            <a:r>
              <a:rPr lang="cs-CZ" altLang="cs-CZ" dirty="0" err="1"/>
              <a:t>nonlegal</a:t>
            </a:r>
            <a:r>
              <a:rPr lang="cs-CZ" altLang="cs-CZ" dirty="0"/>
              <a:t> </a:t>
            </a:r>
            <a:r>
              <a:rPr lang="cs-CZ" altLang="cs-CZ" dirty="0" err="1"/>
              <a:t>practices</a:t>
            </a:r>
            <a:r>
              <a:rPr lang="cs-CZ" altLang="cs-CZ" dirty="0"/>
              <a:t> </a:t>
            </a:r>
            <a:r>
              <a:rPr lang="cs-CZ" altLang="cs-CZ" dirty="0" err="1"/>
              <a:t>continued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No </a:t>
            </a:r>
            <a:r>
              <a:rPr lang="cs-CZ" altLang="cs-CZ" dirty="0" err="1"/>
              <a:t>political</a:t>
            </a:r>
            <a:r>
              <a:rPr lang="cs-CZ" altLang="cs-CZ" dirty="0"/>
              <a:t> </a:t>
            </a:r>
            <a:r>
              <a:rPr lang="cs-CZ" altLang="cs-CZ" dirty="0" err="1"/>
              <a:t>culture</a:t>
            </a:r>
            <a:r>
              <a:rPr lang="cs-CZ" altLang="cs-CZ" dirty="0"/>
              <a:t>, </a:t>
            </a:r>
            <a:r>
              <a:rPr lang="cs-CZ" altLang="cs-CZ" dirty="0" err="1"/>
              <a:t>corruption</a:t>
            </a:r>
            <a:r>
              <a:rPr lang="cs-CZ" altLang="cs-CZ" dirty="0"/>
              <a:t>, </a:t>
            </a:r>
            <a:r>
              <a:rPr lang="cs-CZ" altLang="cs-CZ" dirty="0" err="1"/>
              <a:t>financial</a:t>
            </a:r>
            <a:r>
              <a:rPr lang="cs-CZ" altLang="cs-CZ" dirty="0"/>
              <a:t> </a:t>
            </a:r>
            <a:r>
              <a:rPr lang="cs-CZ" altLang="cs-CZ" dirty="0" err="1"/>
              <a:t>affairs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Support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pyramid </a:t>
            </a:r>
            <a:r>
              <a:rPr lang="cs-CZ" altLang="cs-CZ" dirty="0" err="1"/>
              <a:t>schemes</a:t>
            </a:r>
            <a:endParaRPr lang="en-GB" altLang="cs-CZ" dirty="0"/>
          </a:p>
        </p:txBody>
      </p:sp>
      <p:pic>
        <p:nvPicPr>
          <p:cNvPr id="30724" name="Picture 4" descr="_737534_berisha1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2844" y="1282201"/>
            <a:ext cx="2544763" cy="305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7349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>
                <a:solidFill>
                  <a:srgbClr val="FFFF00"/>
                </a:solidFill>
              </a:rPr>
              <a:t>The foreign policy </a:t>
            </a:r>
            <a:endParaRPr lang="en-GB" altLang="cs-CZ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2708276"/>
            <a:ext cx="6011863" cy="3960813"/>
          </a:xfrm>
        </p:spPr>
        <p:txBody>
          <a:bodyPr/>
          <a:lstStyle/>
          <a:p>
            <a:r>
              <a:rPr lang="cs-CZ" altLang="cs-CZ" sz="3600" dirty="0"/>
              <a:t>NATO, EU </a:t>
            </a:r>
          </a:p>
          <a:p>
            <a:r>
              <a:rPr lang="cs-CZ" altLang="cs-CZ" sz="3600" dirty="0" err="1"/>
              <a:t>islamic</a:t>
            </a:r>
            <a:r>
              <a:rPr lang="cs-CZ" altLang="cs-CZ" sz="3600" dirty="0"/>
              <a:t> </a:t>
            </a:r>
            <a:r>
              <a:rPr lang="cs-CZ" altLang="cs-CZ" sz="3600" dirty="0" err="1"/>
              <a:t>world</a:t>
            </a:r>
            <a:endParaRPr lang="cs-CZ" altLang="cs-CZ" sz="3600" dirty="0"/>
          </a:p>
          <a:p>
            <a:r>
              <a:rPr lang="cs-CZ" altLang="cs-CZ" sz="3600" dirty="0" err="1"/>
              <a:t>neighbours</a:t>
            </a:r>
            <a:endParaRPr lang="en-GB" altLang="cs-CZ" sz="3600" dirty="0"/>
          </a:p>
        </p:txBody>
      </p:sp>
      <p:pic>
        <p:nvPicPr>
          <p:cNvPr id="34822" name="Picture 6" descr="orl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888" y="1"/>
            <a:ext cx="2857500" cy="4276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885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7"/>
            <a:ext cx="10972800" cy="1354137"/>
          </a:xfrm>
        </p:spPr>
        <p:txBody>
          <a:bodyPr/>
          <a:lstStyle/>
          <a:p>
            <a:pPr algn="l"/>
            <a:r>
              <a:rPr lang="cs-CZ" altLang="cs-CZ" sz="4000" dirty="0">
                <a:solidFill>
                  <a:srgbClr val="FFFF00"/>
                </a:solidFill>
              </a:rPr>
              <a:t>Party </a:t>
            </a:r>
            <a:r>
              <a:rPr lang="cs-CZ" altLang="cs-CZ" sz="4000" dirty="0" err="1">
                <a:solidFill>
                  <a:srgbClr val="FFFF00"/>
                </a:solidFill>
              </a:rPr>
              <a:t>system</a:t>
            </a:r>
            <a:r>
              <a:rPr lang="cs-CZ" altLang="cs-CZ" sz="4000" dirty="0">
                <a:solidFill>
                  <a:srgbClr val="FFFF00"/>
                </a:solidFill>
              </a:rPr>
              <a:t> – </a:t>
            </a:r>
            <a:r>
              <a:rPr lang="cs-CZ" altLang="cs-CZ" sz="4000" dirty="0" err="1">
                <a:solidFill>
                  <a:srgbClr val="FFFF00"/>
                </a:solidFill>
              </a:rPr>
              <a:t>bipolar</a:t>
            </a:r>
            <a:r>
              <a:rPr lang="cs-CZ" altLang="cs-CZ" sz="4000" dirty="0">
                <a:solidFill>
                  <a:srgbClr val="FFFF00"/>
                </a:solidFill>
              </a:rPr>
              <a:t>, </a:t>
            </a:r>
            <a:r>
              <a:rPr lang="cs-CZ" altLang="cs-CZ" sz="4000" dirty="0" err="1">
                <a:solidFill>
                  <a:srgbClr val="FFFF00"/>
                </a:solidFill>
              </a:rPr>
              <a:t>two</a:t>
            </a:r>
            <a:r>
              <a:rPr lang="cs-CZ" altLang="cs-CZ" sz="4000" dirty="0">
                <a:solidFill>
                  <a:srgbClr val="FFFF00"/>
                </a:solidFill>
              </a:rPr>
              <a:t> </a:t>
            </a:r>
            <a:r>
              <a:rPr lang="cs-CZ" altLang="cs-CZ" sz="4000" dirty="0" err="1">
                <a:solidFill>
                  <a:srgbClr val="FFFF00"/>
                </a:solidFill>
              </a:rPr>
              <a:t>main</a:t>
            </a:r>
            <a:r>
              <a:rPr lang="cs-CZ" altLang="cs-CZ" sz="4000" dirty="0">
                <a:solidFill>
                  <a:srgbClr val="FFFF00"/>
                </a:solidFill>
              </a:rPr>
              <a:t> </a:t>
            </a:r>
            <a:r>
              <a:rPr lang="cs-CZ" altLang="cs-CZ" sz="4000" dirty="0" err="1">
                <a:solidFill>
                  <a:srgbClr val="FFFF00"/>
                </a:solidFill>
              </a:rPr>
              <a:t>political</a:t>
            </a:r>
            <a:r>
              <a:rPr lang="cs-CZ" altLang="cs-CZ" sz="4000" dirty="0">
                <a:solidFill>
                  <a:srgbClr val="FFFF00"/>
                </a:solidFill>
              </a:rPr>
              <a:t> </a:t>
            </a:r>
            <a:r>
              <a:rPr lang="cs-CZ" altLang="cs-CZ" sz="4000" dirty="0" err="1">
                <a:solidFill>
                  <a:srgbClr val="FFFF00"/>
                </a:solidFill>
              </a:rPr>
              <a:t>parties</a:t>
            </a:r>
            <a:r>
              <a:rPr lang="cs-CZ" altLang="cs-CZ" sz="4000" dirty="0">
                <a:solidFill>
                  <a:srgbClr val="FFFF00"/>
                </a:solidFill>
              </a:rPr>
              <a:t>: </a:t>
            </a:r>
            <a:r>
              <a:rPr lang="cs-CZ" altLang="cs-CZ" sz="4000" dirty="0" err="1">
                <a:solidFill>
                  <a:srgbClr val="FFFF00"/>
                </a:solidFill>
              </a:rPr>
              <a:t>Socialist</a:t>
            </a:r>
            <a:r>
              <a:rPr lang="cs-CZ" altLang="cs-CZ" sz="4000" dirty="0">
                <a:solidFill>
                  <a:srgbClr val="FFFF00"/>
                </a:solidFill>
              </a:rPr>
              <a:t> Party of </a:t>
            </a:r>
            <a:r>
              <a:rPr lang="cs-CZ" altLang="cs-CZ" sz="4000" dirty="0" err="1">
                <a:solidFill>
                  <a:srgbClr val="FFFF00"/>
                </a:solidFill>
              </a:rPr>
              <a:t>Albania</a:t>
            </a:r>
            <a:endParaRPr lang="en-GB" altLang="cs-CZ" sz="4000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2873829"/>
            <a:ext cx="6011863" cy="37952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cs-CZ" sz="2400" dirty="0"/>
              <a:t>legal successor to the Albanian </a:t>
            </a:r>
            <a:r>
              <a:rPr lang="en-GB" altLang="cs-CZ" sz="2400" dirty="0" err="1"/>
              <a:t>Labor</a:t>
            </a:r>
            <a:r>
              <a:rPr lang="en-GB" altLang="cs-CZ" sz="2400" dirty="0"/>
              <a:t> Party 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en-GB" altLang="cs-CZ" sz="2400" dirty="0"/>
              <a:t> </a:t>
            </a:r>
            <a:r>
              <a:rPr lang="en-GB" altLang="cs-CZ" sz="2400" dirty="0" err="1"/>
              <a:t>Fatos</a:t>
            </a:r>
            <a:r>
              <a:rPr lang="en-GB" altLang="cs-CZ" sz="2400" dirty="0"/>
              <a:t> Nano.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en-GB" altLang="cs-CZ" sz="2400" dirty="0"/>
              <a:t>Edi Rama. 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</p:txBody>
      </p:sp>
      <p:pic>
        <p:nvPicPr>
          <p:cNvPr id="36870" name="Picture 6" descr="200px-Tna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6588" y="260350"/>
            <a:ext cx="1141412" cy="1328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2" name="Picture 8" descr="300px-Edi_R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628775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Tirana-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149725"/>
            <a:ext cx="3095625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35109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6659563" cy="1143000"/>
          </a:xfrm>
        </p:spPr>
        <p:txBody>
          <a:bodyPr/>
          <a:lstStyle/>
          <a:p>
            <a:pPr algn="l"/>
            <a:r>
              <a:rPr lang="cs-CZ" altLang="cs-CZ" sz="2800">
                <a:solidFill>
                  <a:srgbClr val="FFFF00"/>
                </a:solidFill>
              </a:rPr>
              <a:t>Edi Rama – new figure on the political scene – artist or politician??</a:t>
            </a:r>
            <a:endParaRPr lang="en-GB" altLang="cs-CZ" sz="280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2" y="1341438"/>
            <a:ext cx="9144000" cy="5516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cs-CZ" sz="2400" dirty="0"/>
              <a:t>internationally recognized visual artist.</a:t>
            </a:r>
          </a:p>
          <a:p>
            <a:pPr>
              <a:lnSpc>
                <a:spcPct val="90000"/>
              </a:lnSpc>
            </a:pPr>
            <a:r>
              <a:rPr lang="en-GB" altLang="cs-CZ" sz="2400" dirty="0"/>
              <a:t>the mayor of Tirana as an independent candidate supported by the Socialist Party of Albania. 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en-GB" altLang="cs-CZ" sz="2400" dirty="0"/>
              <a:t>Clean and Green</a:t>
            </a:r>
            <a:r>
              <a:rPr lang="cs-CZ" altLang="cs-CZ" sz="2400" dirty="0"/>
              <a:t> </a:t>
            </a:r>
            <a:r>
              <a:rPr lang="en-GB" altLang="cs-CZ" sz="2400" dirty="0"/>
              <a:t>project 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en-GB" altLang="cs-CZ" sz="2400" dirty="0"/>
              <a:t>Edi Rama colours (very bright yellow, green, violet). </a:t>
            </a:r>
          </a:p>
        </p:txBody>
      </p:sp>
      <p:pic>
        <p:nvPicPr>
          <p:cNvPr id="52229" name="Picture 5" descr="300px-Edi_R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0" y="-32657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4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FFFF00"/>
                </a:solidFill>
              </a:rPr>
              <a:t>Party </a:t>
            </a:r>
            <a:r>
              <a:rPr lang="cs-CZ" altLang="cs-CZ" sz="4000" dirty="0" err="1">
                <a:solidFill>
                  <a:srgbClr val="FFFF00"/>
                </a:solidFill>
              </a:rPr>
              <a:t>system</a:t>
            </a:r>
            <a:r>
              <a:rPr lang="cs-CZ" altLang="cs-CZ" sz="4000" dirty="0">
                <a:solidFill>
                  <a:srgbClr val="FFFF00"/>
                </a:solidFill>
              </a:rPr>
              <a:t> – </a:t>
            </a:r>
            <a:r>
              <a:rPr lang="cs-CZ" altLang="cs-CZ" sz="4000" dirty="0" err="1">
                <a:solidFill>
                  <a:srgbClr val="FFFF00"/>
                </a:solidFill>
              </a:rPr>
              <a:t>bipolar</a:t>
            </a:r>
            <a:r>
              <a:rPr lang="cs-CZ" altLang="cs-CZ" sz="4000" dirty="0">
                <a:solidFill>
                  <a:srgbClr val="FFFF00"/>
                </a:solidFill>
              </a:rPr>
              <a:t>, </a:t>
            </a:r>
            <a:r>
              <a:rPr lang="cs-CZ" altLang="cs-CZ" sz="4000" dirty="0" err="1">
                <a:solidFill>
                  <a:srgbClr val="FFFF00"/>
                </a:solidFill>
              </a:rPr>
              <a:t>two</a:t>
            </a:r>
            <a:r>
              <a:rPr lang="cs-CZ" altLang="cs-CZ" sz="4000" dirty="0">
                <a:solidFill>
                  <a:srgbClr val="FFFF00"/>
                </a:solidFill>
              </a:rPr>
              <a:t> </a:t>
            </a:r>
            <a:r>
              <a:rPr lang="cs-CZ" altLang="cs-CZ" sz="4000" dirty="0" err="1">
                <a:solidFill>
                  <a:srgbClr val="FFFF00"/>
                </a:solidFill>
              </a:rPr>
              <a:t>main</a:t>
            </a:r>
            <a:r>
              <a:rPr lang="cs-CZ" altLang="cs-CZ" sz="4000" dirty="0">
                <a:solidFill>
                  <a:srgbClr val="FFFF00"/>
                </a:solidFill>
              </a:rPr>
              <a:t> </a:t>
            </a:r>
            <a:r>
              <a:rPr lang="cs-CZ" altLang="cs-CZ" sz="4000" dirty="0" err="1">
                <a:solidFill>
                  <a:srgbClr val="FFFF00"/>
                </a:solidFill>
              </a:rPr>
              <a:t>political</a:t>
            </a:r>
            <a:r>
              <a:rPr lang="cs-CZ" altLang="cs-CZ" sz="4000" dirty="0">
                <a:solidFill>
                  <a:srgbClr val="FFFF00"/>
                </a:solidFill>
              </a:rPr>
              <a:t> </a:t>
            </a:r>
            <a:r>
              <a:rPr lang="cs-CZ" altLang="cs-CZ" sz="4000" dirty="0" err="1">
                <a:solidFill>
                  <a:srgbClr val="FFFF00"/>
                </a:solidFill>
              </a:rPr>
              <a:t>parties</a:t>
            </a:r>
            <a:r>
              <a:rPr lang="cs-CZ" altLang="cs-CZ" sz="4000" dirty="0">
                <a:solidFill>
                  <a:srgbClr val="FFFF00"/>
                </a:solidFill>
              </a:rPr>
              <a:t>: </a:t>
            </a:r>
            <a:r>
              <a:rPr lang="cs-CZ" altLang="cs-CZ" sz="4000" dirty="0" err="1">
                <a:solidFill>
                  <a:srgbClr val="FFFF00"/>
                </a:solidFill>
              </a:rPr>
              <a:t>Democratic</a:t>
            </a:r>
            <a:r>
              <a:rPr lang="cs-CZ" altLang="cs-CZ" sz="4000" dirty="0">
                <a:solidFill>
                  <a:srgbClr val="FFFF00"/>
                </a:solidFill>
              </a:rPr>
              <a:t> Party of </a:t>
            </a:r>
            <a:r>
              <a:rPr lang="cs-CZ" altLang="cs-CZ" sz="4000" dirty="0" err="1">
                <a:solidFill>
                  <a:srgbClr val="FFFF00"/>
                </a:solidFill>
              </a:rPr>
              <a:t>Albania</a:t>
            </a:r>
            <a:endParaRPr lang="en-GB" altLang="cs-CZ" sz="40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589" y="1976846"/>
            <a:ext cx="7344275" cy="469224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cs-CZ" sz="2400" dirty="0" err="1"/>
              <a:t>center</a:t>
            </a:r>
            <a:r>
              <a:rPr lang="en-GB" altLang="cs-CZ" sz="2400" dirty="0"/>
              <a:t>-right political party 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en-GB" altLang="cs-CZ" sz="2400" dirty="0" err="1"/>
              <a:t>Sali</a:t>
            </a:r>
            <a:r>
              <a:rPr lang="en-GB" altLang="cs-CZ" sz="2400" dirty="0"/>
              <a:t> </a:t>
            </a:r>
            <a:r>
              <a:rPr lang="en-GB" altLang="cs-CZ" sz="2400" dirty="0" err="1"/>
              <a:t>Berisha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en-GB" altLang="cs-CZ" sz="2400" dirty="0"/>
              <a:t>The government resigned in 1997 after a civil war nearly broke out and it's socialist rivals gained power. 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endParaRPr lang="en-GB" altLang="cs-CZ" sz="2400" dirty="0"/>
          </a:p>
        </p:txBody>
      </p:sp>
      <p:pic>
        <p:nvPicPr>
          <p:cNvPr id="38918" name="Picture 6" descr="_737534_berisha1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925" y="1628775"/>
            <a:ext cx="1428750" cy="1714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94276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Ethnic parties</a:t>
            </a:r>
            <a:endParaRPr lang="en-GB" altLang="cs-CZ">
              <a:solidFill>
                <a:srgbClr val="FFFF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en-GB" altLang="cs-CZ" sz="2800" dirty="0"/>
              <a:t>The </a:t>
            </a:r>
            <a:r>
              <a:rPr lang="en-GB" altLang="cs-CZ" sz="2800" b="1" dirty="0"/>
              <a:t>Unity for Human Rights Party</a:t>
            </a:r>
            <a:r>
              <a:rPr lang="en-GB" altLang="cs-CZ" sz="2800" dirty="0"/>
              <a:t> is a centrist,</a:t>
            </a:r>
            <a:r>
              <a:rPr lang="cs-CZ" altLang="cs-CZ" sz="2800" dirty="0"/>
              <a:t> </a:t>
            </a:r>
            <a:r>
              <a:rPr lang="en-GB" altLang="cs-CZ" sz="2800" dirty="0"/>
              <a:t>more or less liberal party </a:t>
            </a: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en-GB" altLang="cs-CZ" sz="2800" dirty="0"/>
              <a:t>ethnic Greek population as the continuation of the Democratic Union of the Greek Minority (</a:t>
            </a:r>
            <a:r>
              <a:rPr lang="en-GB" altLang="cs-CZ" sz="2800" dirty="0" err="1"/>
              <a:t>Omonoia</a:t>
            </a:r>
            <a:r>
              <a:rPr lang="en-GB" altLang="cs-CZ" sz="2800" dirty="0"/>
              <a:t>). 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43287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FFFF00"/>
                </a:solidFill>
              </a:rPr>
              <a:t>Extremist</a:t>
            </a:r>
            <a:r>
              <a:rPr lang="cs-CZ" altLang="cs-CZ" dirty="0">
                <a:solidFill>
                  <a:srgbClr val="FFFF00"/>
                </a:solidFill>
              </a:rPr>
              <a:t> (anti-</a:t>
            </a:r>
            <a:r>
              <a:rPr lang="cs-CZ" altLang="cs-CZ" dirty="0" err="1">
                <a:solidFill>
                  <a:srgbClr val="FFFF00"/>
                </a:solidFill>
              </a:rPr>
              <a:t>system</a:t>
            </a:r>
            <a:r>
              <a:rPr lang="cs-CZ" altLang="cs-CZ" dirty="0">
                <a:solidFill>
                  <a:srgbClr val="FFFF00"/>
                </a:solidFill>
              </a:rPr>
              <a:t>) </a:t>
            </a:r>
            <a:r>
              <a:rPr lang="cs-CZ" altLang="cs-CZ" dirty="0" err="1">
                <a:solidFill>
                  <a:srgbClr val="FFFF00"/>
                </a:solidFill>
              </a:rPr>
              <a:t>parties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marginal</a:t>
            </a:r>
            <a:endParaRPr lang="en-GB" altLang="cs-CZ" dirty="0">
              <a:solidFill>
                <a:srgbClr val="FFFF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178" y="2052918"/>
            <a:ext cx="9666676" cy="41954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cs-CZ" sz="2800" dirty="0"/>
              <a:t>The </a:t>
            </a:r>
            <a:r>
              <a:rPr lang="en-GB" altLang="cs-CZ" sz="2800" b="1" dirty="0"/>
              <a:t>Movement of Legality Party</a:t>
            </a:r>
            <a:r>
              <a:rPr lang="en-GB" altLang="cs-CZ" sz="2800" dirty="0"/>
              <a:t> </a:t>
            </a:r>
            <a:r>
              <a:rPr lang="cs-CZ" altLang="cs-CZ" sz="2800" dirty="0"/>
              <a:t>-</a:t>
            </a:r>
            <a:r>
              <a:rPr lang="en-GB" altLang="cs-CZ" sz="2800" dirty="0"/>
              <a:t> monarchist political party in Albania, </a:t>
            </a: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en-GB" altLang="cs-CZ" sz="2800" b="1" dirty="0"/>
              <a:t>National Front</a:t>
            </a:r>
            <a:r>
              <a:rPr lang="en-GB" altLang="cs-CZ" sz="2800" dirty="0"/>
              <a:t> </a:t>
            </a:r>
            <a:r>
              <a:rPr lang="cs-CZ" altLang="cs-CZ" sz="2800" dirty="0"/>
              <a:t>-</a:t>
            </a:r>
            <a:r>
              <a:rPr lang="en-GB" altLang="cs-CZ" sz="2800" dirty="0"/>
              <a:t>nationalist political party</a:t>
            </a:r>
          </a:p>
        </p:txBody>
      </p:sp>
    </p:spTree>
    <p:extLst>
      <p:ext uri="{BB962C8B-B14F-4D97-AF65-F5344CB8AC3E}">
        <p14:creationId xmlns:p14="http://schemas.microsoft.com/office/powerpoint/2010/main" val="378240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1997 state of anarchy </a:t>
            </a:r>
            <a:endParaRPr lang="en-GB" altLang="cs-CZ">
              <a:solidFill>
                <a:srgbClr val="FFFF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/>
              <a:t>Armed</a:t>
            </a:r>
            <a:r>
              <a:rPr lang="cs-CZ" altLang="cs-CZ" dirty="0"/>
              <a:t> </a:t>
            </a:r>
            <a:r>
              <a:rPr lang="cs-CZ" altLang="cs-CZ" dirty="0" err="1"/>
              <a:t>rebellion</a:t>
            </a:r>
            <a:r>
              <a:rPr lang="cs-CZ" altLang="cs-CZ" dirty="0"/>
              <a:t> </a:t>
            </a:r>
            <a:r>
              <a:rPr lang="cs-CZ" altLang="cs-CZ" dirty="0" err="1"/>
              <a:t>after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fall</a:t>
            </a:r>
            <a:r>
              <a:rPr lang="cs-CZ" altLang="cs-CZ" dirty="0"/>
              <a:t> of </a:t>
            </a:r>
            <a:r>
              <a:rPr lang="cs-CZ" altLang="cs-CZ" dirty="0" err="1"/>
              <a:t>the</a:t>
            </a:r>
            <a:r>
              <a:rPr lang="cs-CZ" altLang="cs-CZ" dirty="0"/>
              <a:t> pyramid </a:t>
            </a:r>
            <a:r>
              <a:rPr lang="cs-CZ" altLang="cs-CZ" dirty="0" err="1"/>
              <a:t>schemes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South</a:t>
            </a:r>
            <a:r>
              <a:rPr lang="cs-CZ" altLang="cs-CZ" dirty="0"/>
              <a:t> </a:t>
            </a:r>
            <a:r>
              <a:rPr lang="cs-CZ" altLang="cs-CZ" dirty="0" err="1"/>
              <a:t>against</a:t>
            </a:r>
            <a:r>
              <a:rPr lang="cs-CZ" altLang="cs-CZ" dirty="0"/>
              <a:t> </a:t>
            </a:r>
            <a:r>
              <a:rPr lang="cs-CZ" altLang="cs-CZ" dirty="0" err="1"/>
              <a:t>north</a:t>
            </a:r>
            <a:r>
              <a:rPr lang="cs-CZ" altLang="cs-CZ" dirty="0"/>
              <a:t> and </a:t>
            </a:r>
            <a:r>
              <a:rPr lang="cs-CZ" altLang="cs-CZ" dirty="0" err="1"/>
              <a:t>Berisha</a:t>
            </a:r>
            <a:endParaRPr lang="cs-CZ" altLang="cs-CZ" dirty="0"/>
          </a:p>
          <a:p>
            <a:r>
              <a:rPr lang="cs-CZ" altLang="cs-CZ" dirty="0" err="1"/>
              <a:t>Looting</a:t>
            </a:r>
            <a:r>
              <a:rPr lang="cs-CZ" altLang="cs-CZ" dirty="0"/>
              <a:t> of </a:t>
            </a:r>
            <a:r>
              <a:rPr lang="cs-CZ" altLang="cs-CZ" dirty="0" err="1"/>
              <a:t>every</a:t>
            </a:r>
            <a:r>
              <a:rPr lang="cs-CZ" altLang="cs-CZ" dirty="0"/>
              <a:t> </a:t>
            </a:r>
            <a:r>
              <a:rPr lang="cs-CZ" altLang="cs-CZ" dirty="0" err="1"/>
              <a:t>state</a:t>
            </a:r>
            <a:r>
              <a:rPr lang="cs-CZ" altLang="cs-CZ" dirty="0"/>
              <a:t> </a:t>
            </a:r>
            <a:r>
              <a:rPr lang="cs-CZ" altLang="cs-CZ" dirty="0" err="1"/>
              <a:t>agency</a:t>
            </a:r>
            <a:endParaRPr lang="cs-CZ" altLang="cs-CZ" dirty="0"/>
          </a:p>
          <a:p>
            <a:r>
              <a:rPr lang="cs-CZ" altLang="cs-CZ" dirty="0" err="1"/>
              <a:t>Looting</a:t>
            </a:r>
            <a:r>
              <a:rPr lang="cs-CZ" altLang="cs-CZ" dirty="0"/>
              <a:t> of </a:t>
            </a:r>
            <a:r>
              <a:rPr lang="cs-CZ" altLang="cs-CZ" dirty="0" err="1"/>
              <a:t>army</a:t>
            </a:r>
            <a:r>
              <a:rPr lang="cs-CZ" altLang="cs-CZ" dirty="0"/>
              <a:t> </a:t>
            </a:r>
            <a:r>
              <a:rPr lang="cs-CZ" altLang="cs-CZ" dirty="0" err="1"/>
              <a:t>arsenals</a:t>
            </a:r>
            <a:endParaRPr lang="cs-CZ" altLang="cs-CZ" dirty="0"/>
          </a:p>
          <a:p>
            <a:r>
              <a:rPr lang="cs-CZ" altLang="cs-CZ" dirty="0"/>
              <a:t>OSCE step to country and </a:t>
            </a:r>
            <a:r>
              <a:rPr lang="cs-CZ" altLang="cs-CZ" dirty="0" err="1"/>
              <a:t>organises</a:t>
            </a:r>
            <a:r>
              <a:rPr lang="cs-CZ" altLang="cs-CZ" dirty="0"/>
              <a:t> </a:t>
            </a:r>
            <a:r>
              <a:rPr lang="cs-CZ" altLang="cs-CZ" dirty="0" err="1"/>
              <a:t>elections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00267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FFFF00"/>
                </a:solidFill>
              </a:rPr>
              <a:t>Albania since 1945 in the hands of Enver Hoxha</a:t>
            </a:r>
            <a:endParaRPr lang="en-GB" altLang="cs-CZ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03" y="1759130"/>
            <a:ext cx="7863161" cy="50988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err="1"/>
              <a:t>Untill</a:t>
            </a:r>
            <a:r>
              <a:rPr lang="cs-CZ" altLang="cs-CZ" sz="2400" dirty="0"/>
              <a:t> his </a:t>
            </a:r>
            <a:r>
              <a:rPr lang="cs-CZ" altLang="cs-CZ" sz="2400" dirty="0" err="1"/>
              <a:t>death</a:t>
            </a:r>
            <a:r>
              <a:rPr lang="cs-CZ" altLang="cs-CZ" sz="2400" dirty="0"/>
              <a:t> </a:t>
            </a:r>
            <a:r>
              <a:rPr lang="en-GB" altLang="cs-CZ" sz="2400" dirty="0"/>
              <a:t>1985, as the First Secretary of the Communist Albanian Party of Labour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Cultural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ideological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revolution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Abolition</a:t>
            </a:r>
            <a:r>
              <a:rPr lang="cs-CZ" altLang="cs-CZ" sz="2400" dirty="0"/>
              <a:t> of religion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Isolation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fear</a:t>
            </a:r>
            <a:r>
              <a:rPr lang="cs-CZ" altLang="cs-CZ" sz="2400" dirty="0"/>
              <a:t> of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outside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world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Repression</a:t>
            </a:r>
            <a:r>
              <a:rPr lang="cs-CZ" altLang="cs-CZ" sz="2400" dirty="0"/>
              <a:t> of </a:t>
            </a:r>
            <a:r>
              <a:rPr lang="cs-CZ" altLang="cs-CZ" sz="2400" dirty="0" err="1"/>
              <a:t>clan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system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clan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leaders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Radical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change</a:t>
            </a:r>
            <a:r>
              <a:rPr lang="cs-CZ" altLang="cs-CZ" sz="2400" dirty="0"/>
              <a:t> in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status of </a:t>
            </a:r>
            <a:r>
              <a:rPr lang="cs-CZ" altLang="cs-CZ" sz="2400" dirty="0" err="1"/>
              <a:t>Albanian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women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Stalinism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enverism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titoists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traitors</a:t>
            </a:r>
            <a:r>
              <a:rPr lang="cs-CZ" altLang="cs-CZ" sz="2400" dirty="0"/>
              <a:t>)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Repression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Sigurimi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Technological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backwardness</a:t>
            </a:r>
            <a:endParaRPr lang="en-GB" altLang="cs-CZ" sz="2400" dirty="0"/>
          </a:p>
          <a:p>
            <a:pPr>
              <a:lnSpc>
                <a:spcPct val="90000"/>
              </a:lnSpc>
            </a:pPr>
            <a:endParaRPr lang="cs-CZ" altLang="cs-CZ" sz="2400" dirty="0">
              <a:solidFill>
                <a:srgbClr val="000000"/>
              </a:solidFill>
            </a:endParaRPr>
          </a:p>
        </p:txBody>
      </p:sp>
      <p:pic>
        <p:nvPicPr>
          <p:cNvPr id="17412" name="Picture 4" descr="En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4" y="1960019"/>
            <a:ext cx="2730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1998 another unrest? </a:t>
            </a:r>
            <a:endParaRPr lang="en-GB" altLang="cs-CZ">
              <a:solidFill>
                <a:srgbClr val="FFFF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Prominent </a:t>
            </a:r>
            <a:r>
              <a:rPr lang="cs-CZ" altLang="cs-CZ" sz="2400" dirty="0" err="1"/>
              <a:t>politician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Azem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Hajdari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was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assasinated</a:t>
            </a:r>
            <a:r>
              <a:rPr lang="cs-CZ" altLang="cs-CZ" sz="24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democrats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accused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socialists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from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assasination</a:t>
            </a:r>
            <a:r>
              <a:rPr lang="cs-CZ" altLang="cs-CZ" sz="2400" dirty="0"/>
              <a:t>.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Provoked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coup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d´etat</a:t>
            </a:r>
            <a:r>
              <a:rPr lang="cs-CZ" altLang="cs-CZ" sz="2400" dirty="0"/>
              <a:t> by </a:t>
            </a:r>
            <a:r>
              <a:rPr lang="cs-CZ" altLang="cs-CZ" sz="2400" dirty="0" err="1"/>
              <a:t>Berisha</a:t>
            </a:r>
            <a:r>
              <a:rPr lang="cs-CZ" altLang="cs-CZ" sz="2400" dirty="0"/>
              <a:t>??</a:t>
            </a:r>
          </a:p>
          <a:p>
            <a:pPr>
              <a:lnSpc>
                <a:spcPct val="90000"/>
              </a:lnSpc>
            </a:pPr>
            <a:r>
              <a:rPr lang="en-GB" altLang="cs-CZ" sz="2400" dirty="0"/>
              <a:t>several demonstrations, some of them violent. </a:t>
            </a:r>
          </a:p>
        </p:txBody>
      </p:sp>
    </p:spTree>
    <p:extLst>
      <p:ext uri="{BB962C8B-B14F-4D97-AF65-F5344CB8AC3E}">
        <p14:creationId xmlns:p14="http://schemas.microsoft.com/office/powerpoint/2010/main" val="221101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0050834" cy="1603943"/>
          </a:xfrm>
        </p:spPr>
        <p:txBody>
          <a:bodyPr/>
          <a:lstStyle/>
          <a:p>
            <a:r>
              <a:rPr lang="cs-CZ" altLang="cs-CZ" dirty="0" err="1">
                <a:solidFill>
                  <a:srgbClr val="FFFF00"/>
                </a:solidFill>
              </a:rPr>
              <a:t>Presidents</a:t>
            </a:r>
            <a:r>
              <a:rPr lang="cs-CZ" altLang="cs-CZ" dirty="0">
                <a:solidFill>
                  <a:srgbClr val="FFFF00"/>
                </a:solidFill>
              </a:rPr>
              <a:t> of </a:t>
            </a:r>
            <a:r>
              <a:rPr lang="cs-CZ" altLang="cs-CZ" dirty="0" err="1">
                <a:solidFill>
                  <a:srgbClr val="FFFF00"/>
                </a:solidFill>
              </a:rPr>
              <a:t>Albania</a:t>
            </a:r>
            <a:r>
              <a:rPr lang="cs-CZ" altLang="cs-CZ" dirty="0">
                <a:solidFill>
                  <a:srgbClr val="FFFF00"/>
                </a:solidFill>
              </a:rPr>
              <a:t> – </a:t>
            </a:r>
            <a:r>
              <a:rPr lang="cs-CZ" altLang="cs-CZ" dirty="0" err="1">
                <a:solidFill>
                  <a:srgbClr val="FFFF00"/>
                </a:solidFill>
              </a:rPr>
              <a:t>elected</a:t>
            </a:r>
            <a:r>
              <a:rPr lang="cs-CZ" altLang="cs-CZ" dirty="0">
                <a:solidFill>
                  <a:srgbClr val="FFFF00"/>
                </a:solidFill>
              </a:rPr>
              <a:t> by </a:t>
            </a:r>
            <a:r>
              <a:rPr lang="cs-CZ" altLang="cs-CZ" dirty="0" err="1">
                <a:solidFill>
                  <a:srgbClr val="FFFF00"/>
                </a:solidFill>
              </a:rPr>
              <a:t>the</a:t>
            </a:r>
            <a:r>
              <a:rPr lang="cs-CZ" altLang="cs-CZ" dirty="0">
                <a:solidFill>
                  <a:srgbClr val="FFFF00"/>
                </a:solidFill>
              </a:rPr>
              <a:t> 3/5 </a:t>
            </a:r>
            <a:r>
              <a:rPr lang="cs-CZ" altLang="cs-CZ" dirty="0" err="1">
                <a:solidFill>
                  <a:srgbClr val="FFFF00"/>
                </a:solidFill>
              </a:rPr>
              <a:t>all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MPs</a:t>
            </a:r>
            <a:r>
              <a:rPr lang="cs-CZ" altLang="cs-CZ" dirty="0">
                <a:solidFill>
                  <a:srgbClr val="FFFF00"/>
                </a:solidFill>
              </a:rPr>
              <a:t> of </a:t>
            </a:r>
            <a:r>
              <a:rPr lang="cs-CZ" altLang="cs-CZ" dirty="0" err="1">
                <a:solidFill>
                  <a:srgbClr val="FFFF00"/>
                </a:solidFill>
              </a:rPr>
              <a:t>the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parliament</a:t>
            </a:r>
            <a:r>
              <a:rPr lang="cs-CZ" altLang="cs-CZ" dirty="0">
                <a:solidFill>
                  <a:srgbClr val="FFFF00"/>
                </a:solidFill>
              </a:rPr>
              <a:t>, 5 </a:t>
            </a:r>
            <a:r>
              <a:rPr lang="cs-CZ" altLang="cs-CZ" dirty="0" err="1">
                <a:solidFill>
                  <a:srgbClr val="FFFF00"/>
                </a:solidFill>
              </a:rPr>
              <a:t>years</a:t>
            </a:r>
            <a:r>
              <a:rPr lang="cs-CZ" altLang="cs-CZ" dirty="0">
                <a:solidFill>
                  <a:srgbClr val="FFFF00"/>
                </a:solidFill>
              </a:rPr>
              <a:t>, 1 re-</a:t>
            </a:r>
            <a:r>
              <a:rPr lang="cs-CZ" altLang="cs-CZ" dirty="0" err="1">
                <a:solidFill>
                  <a:srgbClr val="FFFF00"/>
                </a:solidFill>
              </a:rPr>
              <a:t>election</a:t>
            </a:r>
            <a:endParaRPr lang="en-GB" altLang="cs-CZ" dirty="0">
              <a:solidFill>
                <a:srgbClr val="FFFF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046" y="2072640"/>
            <a:ext cx="7676742" cy="40106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b="1" dirty="0"/>
              <a:t>1992-97 </a:t>
            </a:r>
            <a:r>
              <a:rPr lang="en-GB" altLang="cs-CZ" b="1" dirty="0" err="1"/>
              <a:t>Sali</a:t>
            </a:r>
            <a:r>
              <a:rPr lang="en-GB" altLang="cs-CZ" b="1" dirty="0"/>
              <a:t> </a:t>
            </a:r>
            <a:r>
              <a:rPr lang="en-GB" altLang="cs-CZ" b="1" dirty="0" err="1"/>
              <a:t>Berisha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1997 – 2002 </a:t>
            </a:r>
            <a:r>
              <a:rPr lang="en-GB" altLang="cs-CZ" b="1" dirty="0" err="1"/>
              <a:t>Rexhep</a:t>
            </a:r>
            <a:r>
              <a:rPr lang="en-GB" altLang="cs-CZ" b="1" dirty="0"/>
              <a:t> </a:t>
            </a:r>
            <a:r>
              <a:rPr lang="en-GB" altLang="cs-CZ" b="1" dirty="0" err="1"/>
              <a:t>Qemal</a:t>
            </a:r>
            <a:r>
              <a:rPr lang="en-GB" altLang="cs-CZ" b="1" dirty="0"/>
              <a:t> </a:t>
            </a:r>
            <a:r>
              <a:rPr lang="en-GB" altLang="cs-CZ" b="1" dirty="0" err="1"/>
              <a:t>Meidani</a:t>
            </a:r>
            <a:r>
              <a:rPr lang="en-GB" altLang="cs-CZ" dirty="0"/>
              <a:t> 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2002-2007 Alfred </a:t>
            </a:r>
            <a:r>
              <a:rPr lang="cs-CZ" altLang="cs-CZ" b="1" dirty="0" err="1"/>
              <a:t>Moisiu</a:t>
            </a: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2007-2012 </a:t>
            </a:r>
            <a:r>
              <a:rPr lang="cs-CZ" altLang="cs-CZ" b="1" dirty="0" err="1"/>
              <a:t>bamir</a:t>
            </a:r>
            <a:r>
              <a:rPr lang="cs-CZ" altLang="cs-CZ" b="1" dirty="0"/>
              <a:t> </a:t>
            </a:r>
            <a:r>
              <a:rPr lang="cs-CZ" altLang="cs-CZ" b="1" dirty="0" err="1"/>
              <a:t>Topi</a:t>
            </a: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2012-2017 </a:t>
            </a:r>
            <a:r>
              <a:rPr lang="cs-CZ" altLang="cs-CZ" b="1" dirty="0" err="1"/>
              <a:t>Bujar</a:t>
            </a:r>
            <a:r>
              <a:rPr lang="cs-CZ" altLang="cs-CZ" b="1" dirty="0"/>
              <a:t> </a:t>
            </a:r>
            <a:r>
              <a:rPr lang="cs-CZ" altLang="cs-CZ" b="1" dirty="0" err="1"/>
              <a:t>Nishani</a:t>
            </a: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2017-2022 Ilyr Meta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2022 </a:t>
            </a:r>
            <a:r>
              <a:rPr lang="cs-CZ" altLang="cs-CZ" b="1" dirty="0" err="1"/>
              <a:t>Bajram</a:t>
            </a:r>
            <a:r>
              <a:rPr lang="cs-CZ" altLang="cs-CZ" b="1" dirty="0"/>
              <a:t> </a:t>
            </a:r>
            <a:r>
              <a:rPr lang="cs-CZ" altLang="cs-CZ" b="1" dirty="0" err="1"/>
              <a:t>Begaj</a:t>
            </a:r>
            <a:endParaRPr lang="cs-CZ" altLang="cs-CZ" b="1" dirty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</p:txBody>
      </p:sp>
      <p:pic>
        <p:nvPicPr>
          <p:cNvPr id="65540" name="Picture 4" descr="SALI_BERISHA_P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50" y="0"/>
            <a:ext cx="113665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REXHEP_MEIDANI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1134269"/>
            <a:ext cx="20764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270px-Alfred_Spiro_Moisi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24" y="1996901"/>
            <a:ext cx="2536825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amir Topi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4" y="3177366"/>
            <a:ext cx="8096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ujar Nishani (03-10-201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12" y="3761212"/>
            <a:ext cx="8096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lir Meta (portret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98" y="4690217"/>
            <a:ext cx="8096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Bajram Begaj (pas betimit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59" y="5346925"/>
            <a:ext cx="80962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83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PM of </a:t>
            </a:r>
            <a:r>
              <a:rPr lang="cs-CZ" dirty="0" err="1">
                <a:solidFill>
                  <a:srgbClr val="FFFF00"/>
                </a:solidFill>
              </a:rPr>
              <a:t>Albania</a:t>
            </a:r>
            <a:r>
              <a:rPr lang="cs-CZ" dirty="0">
                <a:solidFill>
                  <a:srgbClr val="FFFF00"/>
                </a:solidFill>
              </a:rPr>
              <a:t> - </a:t>
            </a:r>
            <a:r>
              <a:rPr lang="cs-CZ" dirty="0" err="1">
                <a:solidFill>
                  <a:srgbClr val="FFFF00"/>
                </a:solidFill>
              </a:rPr>
              <a:t>instability</a:t>
            </a:r>
            <a:r>
              <a:rPr lang="cs-CZ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1991 </a:t>
            </a:r>
            <a:r>
              <a:rPr lang="cs-CZ" dirty="0" err="1"/>
              <a:t>Fatos</a:t>
            </a:r>
            <a:r>
              <a:rPr lang="cs-CZ" dirty="0"/>
              <a:t> </a:t>
            </a:r>
            <a:r>
              <a:rPr lang="cs-CZ" dirty="0" err="1"/>
              <a:t>Nano</a:t>
            </a:r>
            <a:r>
              <a:rPr lang="cs-CZ" dirty="0"/>
              <a:t>, </a:t>
            </a:r>
            <a:r>
              <a:rPr lang="cs-CZ" dirty="0" err="1"/>
              <a:t>Ily</a:t>
            </a:r>
            <a:r>
              <a:rPr lang="cs-CZ" dirty="0"/>
              <a:t> </a:t>
            </a:r>
            <a:r>
              <a:rPr lang="cs-CZ" dirty="0" err="1"/>
              <a:t>Bufi</a:t>
            </a:r>
            <a:endParaRPr lang="cs-CZ" dirty="0"/>
          </a:p>
          <a:p>
            <a:r>
              <a:rPr lang="cs-CZ" dirty="0"/>
              <a:t>1991-92 </a:t>
            </a:r>
            <a:r>
              <a:rPr lang="cs-CZ" dirty="0" err="1"/>
              <a:t>Vilson</a:t>
            </a:r>
            <a:r>
              <a:rPr lang="cs-CZ" dirty="0"/>
              <a:t> Ahmeti</a:t>
            </a:r>
          </a:p>
          <a:p>
            <a:r>
              <a:rPr lang="cs-CZ" dirty="0"/>
              <a:t>1992-97 Aleksandar </a:t>
            </a:r>
            <a:r>
              <a:rPr lang="cs-CZ" dirty="0" err="1"/>
              <a:t>Meksi</a:t>
            </a:r>
            <a:endParaRPr lang="cs-CZ" dirty="0"/>
          </a:p>
          <a:p>
            <a:r>
              <a:rPr lang="cs-CZ" dirty="0"/>
              <a:t>1997 </a:t>
            </a:r>
            <a:r>
              <a:rPr lang="cs-CZ" dirty="0" err="1"/>
              <a:t>Bashkim</a:t>
            </a:r>
            <a:r>
              <a:rPr lang="cs-CZ" dirty="0"/>
              <a:t> </a:t>
            </a:r>
            <a:r>
              <a:rPr lang="cs-CZ" dirty="0" err="1"/>
              <a:t>Fino</a:t>
            </a:r>
            <a:endParaRPr lang="cs-CZ" dirty="0"/>
          </a:p>
          <a:p>
            <a:r>
              <a:rPr lang="cs-CZ" dirty="0"/>
              <a:t>1997-98 </a:t>
            </a:r>
            <a:r>
              <a:rPr lang="cs-CZ" dirty="0" err="1"/>
              <a:t>Fatos</a:t>
            </a:r>
            <a:r>
              <a:rPr lang="cs-CZ" dirty="0"/>
              <a:t> </a:t>
            </a:r>
            <a:r>
              <a:rPr lang="cs-CZ" dirty="0" err="1"/>
              <a:t>Nano</a:t>
            </a:r>
            <a:endParaRPr lang="cs-CZ" dirty="0"/>
          </a:p>
          <a:p>
            <a:r>
              <a:rPr lang="cs-CZ" dirty="0"/>
              <a:t>1998-99 </a:t>
            </a:r>
            <a:r>
              <a:rPr lang="cs-CZ" dirty="0" err="1"/>
              <a:t>Pandeli</a:t>
            </a:r>
            <a:r>
              <a:rPr lang="cs-CZ" dirty="0"/>
              <a:t> Majko</a:t>
            </a:r>
          </a:p>
          <a:p>
            <a:r>
              <a:rPr lang="cs-CZ" dirty="0"/>
              <a:t>1999-2002 </a:t>
            </a:r>
            <a:r>
              <a:rPr lang="cs-CZ" dirty="0" err="1"/>
              <a:t>Ilir</a:t>
            </a:r>
            <a:r>
              <a:rPr lang="cs-CZ" dirty="0"/>
              <a:t> Meta</a:t>
            </a:r>
          </a:p>
          <a:p>
            <a:r>
              <a:rPr lang="cs-CZ" dirty="0"/>
              <a:t>2002 </a:t>
            </a:r>
            <a:r>
              <a:rPr lang="cs-CZ" dirty="0" err="1"/>
              <a:t>Pandeli</a:t>
            </a:r>
            <a:r>
              <a:rPr lang="cs-CZ" dirty="0"/>
              <a:t> Majko</a:t>
            </a:r>
          </a:p>
          <a:p>
            <a:r>
              <a:rPr lang="cs-CZ" dirty="0"/>
              <a:t>2002-2005 </a:t>
            </a:r>
            <a:r>
              <a:rPr lang="cs-CZ" dirty="0" err="1"/>
              <a:t>Fatos</a:t>
            </a:r>
            <a:r>
              <a:rPr lang="cs-CZ" dirty="0"/>
              <a:t> </a:t>
            </a:r>
            <a:r>
              <a:rPr lang="cs-CZ" dirty="0" err="1"/>
              <a:t>Nano</a:t>
            </a:r>
            <a:endParaRPr lang="cs-CZ" dirty="0"/>
          </a:p>
          <a:p>
            <a:r>
              <a:rPr lang="cs-CZ" dirty="0">
                <a:solidFill>
                  <a:srgbClr val="FFFF00"/>
                </a:solidFill>
              </a:rPr>
              <a:t>2005-2013 </a:t>
            </a:r>
            <a:r>
              <a:rPr lang="cs-CZ" dirty="0" err="1">
                <a:solidFill>
                  <a:srgbClr val="FFFF00"/>
                </a:solidFill>
              </a:rPr>
              <a:t>Sali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berisha</a:t>
            </a:r>
            <a:endParaRPr lang="cs-CZ" dirty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rgbClr val="FFFF00"/>
                </a:solidFill>
              </a:rPr>
              <a:t>2013 Edi </a:t>
            </a:r>
            <a:r>
              <a:rPr lang="cs-CZ" dirty="0" err="1">
                <a:solidFill>
                  <a:srgbClr val="FFFF00"/>
                </a:solidFill>
              </a:rPr>
              <a:t>Rama</a:t>
            </a:r>
            <a:r>
              <a:rPr lang="cs-CZ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8130" name="Picture 2" descr="Edi Rama (portre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78" y="5324119"/>
            <a:ext cx="8096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Sali Berisha (portre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29" y="4787452"/>
            <a:ext cx="80962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17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Religion in </a:t>
            </a:r>
            <a:r>
              <a:rPr lang="cs-CZ" dirty="0" err="1"/>
              <a:t>Albania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Religious</a:t>
            </a:r>
            <a:r>
              <a:rPr lang="cs-CZ" dirty="0"/>
              <a:t> tolerance</a:t>
            </a:r>
          </a:p>
          <a:p>
            <a:r>
              <a:rPr lang="cs-CZ" dirty="0" err="1"/>
              <a:t>Radical</a:t>
            </a:r>
            <a:r>
              <a:rPr lang="cs-CZ" dirty="0"/>
              <a:t> 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dirty="0" err="1"/>
              <a:t>secular</a:t>
            </a:r>
            <a:r>
              <a:rPr lang="cs-CZ" dirty="0"/>
              <a:t> </a:t>
            </a:r>
            <a:r>
              <a:rPr lang="cs-CZ" dirty="0" err="1"/>
              <a:t>islam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4098" name="Picture 2" descr="In Albania, new Turkish mosque stirs old resentments - CSMonitor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32" y="3840479"/>
            <a:ext cx="4140000" cy="2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Albania Became a Muslim Majority Country (ft. Turkey)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02" y="638247"/>
            <a:ext cx="4320000" cy="24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Religion in Albania gra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3367587"/>
            <a:ext cx="45815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3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FF00"/>
                </a:solidFill>
              </a:rPr>
              <a:t>Current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Albania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52918"/>
            <a:ext cx="10049853" cy="4195481"/>
          </a:xfrm>
        </p:spPr>
        <p:txBody>
          <a:bodyPr>
            <a:normAutofit/>
          </a:bodyPr>
          <a:lstStyle/>
          <a:p>
            <a:r>
              <a:rPr lang="cs-CZ" dirty="0"/>
              <a:t>Not </a:t>
            </a:r>
            <a:r>
              <a:rPr lang="cs-CZ" dirty="0" err="1"/>
              <a:t>fully</a:t>
            </a:r>
            <a:r>
              <a:rPr lang="cs-CZ" dirty="0"/>
              <a:t> </a:t>
            </a:r>
            <a:r>
              <a:rPr lang="cs-CZ" dirty="0" err="1"/>
              <a:t>democratic</a:t>
            </a:r>
            <a:r>
              <a:rPr lang="cs-CZ" dirty="0"/>
              <a:t>,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neighbouring</a:t>
            </a:r>
            <a:r>
              <a:rPr lang="cs-CZ" dirty="0"/>
              <a:t> </a:t>
            </a:r>
            <a:r>
              <a:rPr lang="cs-CZ" dirty="0" err="1"/>
              <a:t>countries</a:t>
            </a:r>
            <a:endParaRPr lang="cs-CZ" dirty="0"/>
          </a:p>
          <a:p>
            <a:r>
              <a:rPr lang="cs-CZ" dirty="0"/>
              <a:t>Great </a:t>
            </a:r>
            <a:r>
              <a:rPr lang="cs-CZ" dirty="0" err="1"/>
              <a:t>leap</a:t>
            </a:r>
            <a:endParaRPr lang="cs-CZ" dirty="0"/>
          </a:p>
          <a:p>
            <a:r>
              <a:rPr lang="cs-CZ" dirty="0" err="1"/>
              <a:t>Corruption</a:t>
            </a:r>
            <a:r>
              <a:rPr lang="cs-CZ" dirty="0"/>
              <a:t>, media, justice</a:t>
            </a:r>
          </a:p>
          <a:p>
            <a:r>
              <a:rPr lang="cs-CZ" dirty="0"/>
              <a:t>NATO and USA big </a:t>
            </a:r>
            <a:r>
              <a:rPr lang="cs-CZ" dirty="0" err="1"/>
              <a:t>brothers</a:t>
            </a:r>
            <a:endParaRPr lang="cs-CZ" dirty="0"/>
          </a:p>
          <a:p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EU</a:t>
            </a:r>
          </a:p>
          <a:p>
            <a:r>
              <a:rPr lang="cs-CZ" dirty="0"/>
              <a:t>Kosovo </a:t>
            </a:r>
            <a:r>
              <a:rPr lang="cs-CZ" dirty="0" err="1"/>
              <a:t>issue</a:t>
            </a:r>
            <a:r>
              <a:rPr lang="cs-CZ" dirty="0"/>
              <a:t> </a:t>
            </a:r>
          </a:p>
          <a:p>
            <a:endParaRPr lang="en-US" dirty="0"/>
          </a:p>
        </p:txBody>
      </p:sp>
      <p:pic>
        <p:nvPicPr>
          <p:cNvPr id="1026" name="Picture 2" descr="http://www.tiranaecho.com/wp-content/uploads/2017/04/pan-slav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619374"/>
            <a:ext cx="64579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62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Role play</a:t>
            </a:r>
            <a:endParaRPr lang="en-GB" altLang="cs-CZ">
              <a:solidFill>
                <a:srgbClr val="FFFF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60576"/>
            <a:ext cx="9144000" cy="4797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/>
              <a:t>Group n. I.: Construct the most totalitarian state in the world (geography, politics, economics, society,symbols, language,religion, culture etc. , elect leader and write his inaugaration speech)</a:t>
            </a:r>
          </a:p>
          <a:p>
            <a:pPr>
              <a:lnSpc>
                <a:spcPct val="80000"/>
              </a:lnSpc>
            </a:pPr>
            <a:r>
              <a:rPr lang="cs-CZ" altLang="cs-CZ"/>
              <a:t>Group n. II: Think of the most important things you have to deal with after the fall of tough totalitarian regime. What first, what next…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1689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FF00"/>
                </a:solidFill>
              </a:rPr>
              <a:t>Albanian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Foreign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Policy</a:t>
            </a:r>
            <a:r>
              <a:rPr lang="cs-CZ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36617"/>
            <a:ext cx="6871063" cy="5621383"/>
          </a:xfrm>
        </p:spPr>
        <p:txBody>
          <a:bodyPr>
            <a:normAutofit/>
          </a:bodyPr>
          <a:lstStyle/>
          <a:p>
            <a:r>
              <a:rPr lang="cs-CZ" dirty="0"/>
              <a:t>1945 – 48 USSR, </a:t>
            </a:r>
            <a:r>
              <a:rPr lang="cs-CZ" dirty="0" err="1"/>
              <a:t>Yugoslavia</a:t>
            </a:r>
            <a:r>
              <a:rPr lang="cs-CZ" dirty="0"/>
              <a:t> Grand Balkan </a:t>
            </a:r>
            <a:r>
              <a:rPr lang="cs-CZ" dirty="0" err="1"/>
              <a:t>federation</a:t>
            </a:r>
            <a:r>
              <a:rPr lang="cs-CZ" dirty="0"/>
              <a:t>, </a:t>
            </a:r>
            <a:r>
              <a:rPr lang="cs-CZ" dirty="0" err="1"/>
              <a:t>Yugoslav</a:t>
            </a:r>
            <a:r>
              <a:rPr lang="cs-CZ" dirty="0"/>
              <a:t> </a:t>
            </a:r>
            <a:r>
              <a:rPr lang="cs-CZ" dirty="0" err="1"/>
              <a:t>sattelite</a:t>
            </a:r>
            <a:endParaRPr lang="cs-CZ" dirty="0"/>
          </a:p>
          <a:p>
            <a:r>
              <a:rPr lang="cs-CZ" dirty="0"/>
              <a:t>1948 split Tito </a:t>
            </a:r>
            <a:r>
              <a:rPr lang="cs-CZ" dirty="0" err="1"/>
              <a:t>with</a:t>
            </a:r>
            <a:r>
              <a:rPr lang="cs-CZ" dirty="0"/>
              <a:t> Stalin so </a:t>
            </a:r>
            <a:r>
              <a:rPr lang="cs-CZ" dirty="0" err="1"/>
              <a:t>friend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Stalin </a:t>
            </a:r>
          </a:p>
          <a:p>
            <a:r>
              <a:rPr lang="cs-CZ" dirty="0"/>
              <a:t>1956 </a:t>
            </a:r>
            <a:r>
              <a:rPr lang="cs-CZ" dirty="0" err="1"/>
              <a:t>destalinisation</a:t>
            </a:r>
            <a:r>
              <a:rPr lang="cs-CZ" dirty="0"/>
              <a:t> in USSR </a:t>
            </a:r>
            <a:r>
              <a:rPr lang="cs-CZ" dirty="0" err="1"/>
              <a:t>unlike</a:t>
            </a:r>
            <a:r>
              <a:rPr lang="cs-CZ" dirty="0"/>
              <a:t> in Alb so </a:t>
            </a:r>
            <a:r>
              <a:rPr lang="cs-CZ" dirty="0" err="1"/>
              <a:t>friends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cs-CZ" dirty="0"/>
          </a:p>
          <a:p>
            <a:r>
              <a:rPr lang="cs-CZ" dirty="0"/>
              <a:t>1968 </a:t>
            </a:r>
            <a:r>
              <a:rPr lang="cs-CZ" dirty="0" err="1"/>
              <a:t>withdrawal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warsaw</a:t>
            </a:r>
            <a:r>
              <a:rPr lang="cs-CZ" dirty="0"/>
              <a:t> </a:t>
            </a:r>
            <a:r>
              <a:rPr lang="cs-CZ" dirty="0" err="1"/>
              <a:t>pact</a:t>
            </a:r>
            <a:endParaRPr lang="cs-CZ" dirty="0"/>
          </a:p>
          <a:p>
            <a:r>
              <a:rPr lang="cs-CZ" dirty="0"/>
              <a:t>1970s </a:t>
            </a:r>
            <a:r>
              <a:rPr lang="cs-CZ" dirty="0" err="1"/>
              <a:t>stagnation</a:t>
            </a:r>
            <a:r>
              <a:rPr lang="cs-CZ" dirty="0"/>
              <a:t> of relations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, </a:t>
            </a:r>
            <a:r>
              <a:rPr lang="cs-CZ" dirty="0" err="1"/>
              <a:t>self-reliance</a:t>
            </a:r>
            <a:endParaRPr lang="cs-CZ" dirty="0"/>
          </a:p>
          <a:p>
            <a:r>
              <a:rPr lang="cs-CZ" dirty="0"/>
              <a:t>1971 </a:t>
            </a:r>
            <a:r>
              <a:rPr lang="cs-CZ" dirty="0" err="1"/>
              <a:t>normalisation</a:t>
            </a:r>
            <a:r>
              <a:rPr lang="cs-CZ" dirty="0"/>
              <a:t> of relations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yugoslavia</a:t>
            </a:r>
            <a:r>
              <a:rPr lang="cs-CZ" dirty="0"/>
              <a:t> and </a:t>
            </a:r>
            <a:r>
              <a:rPr lang="cs-CZ" dirty="0" err="1"/>
              <a:t>greece</a:t>
            </a:r>
            <a:endParaRPr lang="cs-CZ" dirty="0"/>
          </a:p>
          <a:p>
            <a:r>
              <a:rPr lang="cs-CZ" dirty="0"/>
              <a:t>1975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European country not </a:t>
            </a:r>
            <a:r>
              <a:rPr lang="cs-CZ" dirty="0" err="1"/>
              <a:t>present</a:t>
            </a:r>
            <a:r>
              <a:rPr lang="cs-CZ" dirty="0"/>
              <a:t> in </a:t>
            </a:r>
            <a:r>
              <a:rPr lang="cs-CZ" dirty="0" err="1"/>
              <a:t>Helsinki</a:t>
            </a:r>
            <a:endParaRPr lang="en-US" dirty="0"/>
          </a:p>
        </p:txBody>
      </p:sp>
      <p:pic>
        <p:nvPicPr>
          <p:cNvPr id="3074" name="Picture 2" descr="People sunbathe atop decrepit communist-era bunkers 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3" y="2689835"/>
            <a:ext cx="4824000" cy="271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6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FFFF00"/>
                </a:solidFill>
              </a:rPr>
              <a:t>Challenges for Albania in the 90s of the 20th century:</a:t>
            </a:r>
            <a:endParaRPr lang="en-GB" altLang="cs-CZ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81051"/>
            <a:ext cx="5384800" cy="4245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 err="1"/>
              <a:t>Democracy</a:t>
            </a:r>
            <a:r>
              <a:rPr lang="cs-CZ" altLang="cs-CZ" sz="2800" dirty="0"/>
              <a:t> </a:t>
            </a:r>
            <a:r>
              <a:rPr lang="cs-CZ" altLang="cs-CZ" sz="2800" dirty="0" err="1"/>
              <a:t>for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very 1st </a:t>
            </a:r>
            <a:r>
              <a:rPr lang="cs-CZ" altLang="cs-CZ" sz="2800" dirty="0" err="1"/>
              <a:t>time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 err="1"/>
              <a:t>Total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Isolation</a:t>
            </a:r>
            <a:r>
              <a:rPr lang="cs-CZ" altLang="cs-CZ" sz="28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No independent </a:t>
            </a:r>
            <a:r>
              <a:rPr lang="cs-CZ" altLang="cs-CZ" sz="2800" dirty="0" err="1"/>
              <a:t>courts</a:t>
            </a:r>
            <a:r>
              <a:rPr lang="cs-CZ" altLang="cs-CZ" sz="2800" dirty="0"/>
              <a:t>, media, </a:t>
            </a:r>
            <a:r>
              <a:rPr lang="cs-CZ" altLang="cs-CZ" sz="2800" dirty="0" err="1"/>
              <a:t>civic</a:t>
            </a:r>
            <a:r>
              <a:rPr lang="cs-CZ" altLang="cs-CZ" sz="2800" dirty="0"/>
              <a:t> </a:t>
            </a:r>
            <a:r>
              <a:rPr lang="cs-CZ" altLang="cs-CZ" sz="2800" dirty="0" err="1"/>
              <a:t>groups</a:t>
            </a:r>
            <a:r>
              <a:rPr lang="cs-CZ" altLang="cs-CZ" sz="2800" dirty="0"/>
              <a:t> and </a:t>
            </a:r>
            <a:r>
              <a:rPr lang="cs-CZ" altLang="cs-CZ" sz="2800" dirty="0" err="1"/>
              <a:t>associations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 err="1"/>
              <a:t>Instabil</a:t>
            </a:r>
            <a:r>
              <a:rPr lang="cs-CZ" altLang="cs-CZ" sz="2800" dirty="0"/>
              <a:t> region</a:t>
            </a:r>
          </a:p>
          <a:p>
            <a:pPr>
              <a:lnSpc>
                <a:spcPct val="90000"/>
              </a:lnSpc>
            </a:pPr>
            <a:r>
              <a:rPr lang="cs-CZ" altLang="cs-CZ" sz="2800" dirty="0" err="1"/>
              <a:t>Geostrategical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importance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endParaRPr lang="en-GB" altLang="cs-CZ" sz="2800" dirty="0"/>
          </a:p>
        </p:txBody>
      </p:sp>
      <p:pic>
        <p:nvPicPr>
          <p:cNvPr id="6149" name="Picture 5" descr="tirana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989138"/>
            <a:ext cx="2852738" cy="2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i-FI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5887816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Main Cleavage</a:t>
            </a:r>
            <a:endParaRPr lang="en-GB" alt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800" dirty="0" err="1"/>
              <a:t>Gegs</a:t>
            </a:r>
            <a:r>
              <a:rPr lang="cs-CZ" altLang="cs-CZ" sz="2800" dirty="0"/>
              <a:t> in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north</a:t>
            </a:r>
            <a:r>
              <a:rPr lang="cs-CZ" altLang="cs-CZ" sz="2800" dirty="0"/>
              <a:t> and in Kosovo, </a:t>
            </a:r>
            <a:r>
              <a:rPr lang="cs-CZ" altLang="cs-CZ" sz="2800" dirty="0" err="1"/>
              <a:t>Macedonia</a:t>
            </a:r>
            <a:r>
              <a:rPr lang="cs-CZ" altLang="cs-CZ" sz="2800" dirty="0"/>
              <a:t> and Monte </a:t>
            </a:r>
            <a:r>
              <a:rPr lang="cs-CZ" altLang="cs-CZ" sz="2800" dirty="0" err="1"/>
              <a:t>Negro</a:t>
            </a:r>
            <a:r>
              <a:rPr lang="cs-CZ" altLang="cs-CZ" sz="2800" dirty="0"/>
              <a:t>. In </a:t>
            </a:r>
            <a:r>
              <a:rPr lang="cs-CZ" altLang="cs-CZ" sz="2800" dirty="0" err="1"/>
              <a:t>power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till</a:t>
            </a:r>
            <a:r>
              <a:rPr lang="cs-CZ" altLang="cs-CZ" sz="2800" dirty="0"/>
              <a:t> 1945, </a:t>
            </a:r>
            <a:r>
              <a:rPr lang="cs-CZ" altLang="cs-CZ" sz="2800" dirty="0" err="1"/>
              <a:t>then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since</a:t>
            </a:r>
            <a:r>
              <a:rPr lang="cs-CZ" altLang="cs-CZ" sz="2800" dirty="0"/>
              <a:t> 1992.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society </a:t>
            </a:r>
            <a:r>
              <a:rPr lang="cs-CZ" altLang="cs-CZ" sz="2800" dirty="0" err="1"/>
              <a:t>is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regulated</a:t>
            </a:r>
            <a:r>
              <a:rPr lang="cs-CZ" altLang="cs-CZ" sz="2800" dirty="0"/>
              <a:t> by </a:t>
            </a:r>
            <a:r>
              <a:rPr lang="cs-CZ" altLang="cs-CZ" sz="2800" dirty="0" err="1"/>
              <a:t>Kanun</a:t>
            </a:r>
            <a:r>
              <a:rPr lang="cs-CZ" altLang="cs-CZ" sz="2800" dirty="0"/>
              <a:t>.</a:t>
            </a:r>
          </a:p>
          <a:p>
            <a:r>
              <a:rPr lang="cs-CZ" dirty="0" err="1"/>
              <a:t>Honour</a:t>
            </a:r>
            <a:r>
              <a:rPr lang="cs-CZ" dirty="0"/>
              <a:t> (</a:t>
            </a:r>
            <a:r>
              <a:rPr lang="cs-CZ" i="1" dirty="0" err="1"/>
              <a:t>Nderi</a:t>
            </a:r>
            <a:r>
              <a:rPr lang="cs-CZ" dirty="0"/>
              <a:t>)</a:t>
            </a:r>
          </a:p>
          <a:p>
            <a:r>
              <a:rPr lang="cs-CZ" dirty="0" err="1"/>
              <a:t>Hospitality</a:t>
            </a:r>
            <a:r>
              <a:rPr lang="cs-CZ" dirty="0"/>
              <a:t> (</a:t>
            </a:r>
            <a:r>
              <a:rPr lang="cs-CZ" i="1" dirty="0" err="1"/>
              <a:t>Mikpritja</a:t>
            </a:r>
            <a:r>
              <a:rPr lang="cs-CZ" dirty="0"/>
              <a:t>)</a:t>
            </a:r>
          </a:p>
          <a:p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Conduct</a:t>
            </a:r>
            <a:r>
              <a:rPr lang="cs-CZ" dirty="0"/>
              <a:t> (</a:t>
            </a:r>
            <a:r>
              <a:rPr lang="cs-CZ" i="1" dirty="0" err="1"/>
              <a:t>Sjellja</a:t>
            </a:r>
            <a:r>
              <a:rPr lang="cs-CZ" dirty="0"/>
              <a:t>)</a:t>
            </a:r>
          </a:p>
          <a:p>
            <a:r>
              <a:rPr lang="cs-CZ" dirty="0"/>
              <a:t>Kin </a:t>
            </a:r>
            <a:r>
              <a:rPr lang="cs-CZ" dirty="0" err="1"/>
              <a:t>Loyalty</a:t>
            </a:r>
            <a:r>
              <a:rPr lang="cs-CZ" dirty="0"/>
              <a:t> (</a:t>
            </a:r>
            <a:r>
              <a:rPr lang="cs-CZ" i="1" dirty="0"/>
              <a:t>Fis</a:t>
            </a:r>
            <a:r>
              <a:rPr lang="cs-CZ" dirty="0"/>
              <a:t>)</a:t>
            </a:r>
          </a:p>
          <a:p>
            <a:endParaRPr lang="cs-CZ" altLang="cs-CZ" sz="2800" dirty="0"/>
          </a:p>
          <a:p>
            <a:r>
              <a:rPr lang="cs-CZ" altLang="cs-CZ" sz="2800" dirty="0" err="1"/>
              <a:t>Tosks</a:t>
            </a:r>
            <a:r>
              <a:rPr lang="cs-CZ" altLang="cs-CZ" sz="2800" dirty="0"/>
              <a:t> in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south</a:t>
            </a:r>
            <a:r>
              <a:rPr lang="cs-CZ" altLang="cs-CZ" sz="2800" dirty="0"/>
              <a:t>. In </a:t>
            </a:r>
            <a:r>
              <a:rPr lang="cs-CZ" altLang="cs-CZ" sz="2800" dirty="0" err="1"/>
              <a:t>power</a:t>
            </a:r>
            <a:r>
              <a:rPr lang="cs-CZ" altLang="cs-CZ" sz="2800" dirty="0"/>
              <a:t> 1945-1992; 1997-2005. </a:t>
            </a:r>
          </a:p>
          <a:p>
            <a:endParaRPr lang="en-GB" altLang="cs-CZ" sz="2800" dirty="0"/>
          </a:p>
        </p:txBody>
      </p:sp>
      <p:pic>
        <p:nvPicPr>
          <p:cNvPr id="9222" name="Picture 6" descr="scanderb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11388"/>
            <a:ext cx="4038600" cy="330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3724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Transition:</a:t>
            </a:r>
            <a:endParaRPr lang="en-GB" alt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1985-1992 Liberalisation</a:t>
            </a:r>
          </a:p>
          <a:p>
            <a:pPr>
              <a:lnSpc>
                <a:spcPct val="90000"/>
              </a:lnSpc>
            </a:pPr>
            <a:r>
              <a:rPr lang="cs-CZ" altLang="cs-CZ"/>
              <a:t>1992-1996 democratisation and transition, Democratic party having power</a:t>
            </a:r>
          </a:p>
          <a:p>
            <a:pPr>
              <a:lnSpc>
                <a:spcPct val="90000"/>
              </a:lnSpc>
            </a:pPr>
            <a:r>
              <a:rPr lang="cs-CZ" altLang="cs-CZ"/>
              <a:t>1997 The Pyramid Schemes Crisis. Socialists in power</a:t>
            </a:r>
          </a:p>
          <a:p>
            <a:pPr>
              <a:lnSpc>
                <a:spcPct val="90000"/>
              </a:lnSpc>
            </a:pPr>
            <a:r>
              <a:rPr lang="cs-CZ" altLang="cs-CZ"/>
              <a:t>1998 assasination of Azem Hajdari, attempt for the coup d´etat</a:t>
            </a:r>
          </a:p>
          <a:p>
            <a:pPr>
              <a:lnSpc>
                <a:spcPct val="90000"/>
              </a:lnSpc>
            </a:pPr>
            <a:r>
              <a:rPr lang="cs-CZ" altLang="cs-CZ"/>
              <a:t>1999 Kosovo</a:t>
            </a:r>
          </a:p>
          <a:p>
            <a:pPr>
              <a:lnSpc>
                <a:spcPct val="90000"/>
              </a:lnSpc>
            </a:pPr>
            <a:r>
              <a:rPr lang="cs-CZ" altLang="cs-CZ"/>
              <a:t>2001 Macedonia </a:t>
            </a:r>
          </a:p>
          <a:p>
            <a:pPr>
              <a:lnSpc>
                <a:spcPct val="90000"/>
              </a:lnSpc>
            </a:pPr>
            <a:r>
              <a:rPr lang="cs-CZ" altLang="cs-CZ"/>
              <a:t>Since 2005 democrats back in power</a:t>
            </a:r>
            <a:endParaRPr lang="en-GB" altLang="cs-CZ"/>
          </a:p>
        </p:txBody>
      </p:sp>
      <p:pic>
        <p:nvPicPr>
          <p:cNvPr id="11270" name="Picture 6" descr="tirana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52688"/>
            <a:ext cx="40386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1298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Beginning of the 90s:</a:t>
            </a:r>
            <a:endParaRPr lang="en-GB" alt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600201"/>
            <a:ext cx="6503989" cy="4525963"/>
          </a:xfrm>
        </p:spPr>
        <p:txBody>
          <a:bodyPr/>
          <a:lstStyle/>
          <a:p>
            <a:r>
              <a:rPr lang="cs-CZ" altLang="cs-CZ" sz="2800" dirty="0" err="1"/>
              <a:t>Albania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was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last country </a:t>
            </a:r>
            <a:r>
              <a:rPr lang="cs-CZ" altLang="cs-CZ" sz="2800" dirty="0" err="1"/>
              <a:t>for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revolution</a:t>
            </a:r>
            <a:r>
              <a:rPr lang="cs-CZ" altLang="cs-CZ" sz="2800" dirty="0"/>
              <a:t> to </a:t>
            </a:r>
            <a:r>
              <a:rPr lang="cs-CZ" altLang="cs-CZ" sz="2800" dirty="0" err="1"/>
              <a:t>happen</a:t>
            </a:r>
            <a:endParaRPr lang="cs-CZ" altLang="cs-CZ" sz="2800" dirty="0"/>
          </a:p>
          <a:p>
            <a:r>
              <a:rPr lang="cs-CZ" altLang="cs-CZ" sz="2800" dirty="0" err="1"/>
              <a:t>Ramiz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Alia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started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slight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political</a:t>
            </a:r>
            <a:r>
              <a:rPr lang="cs-CZ" altLang="cs-CZ" sz="2800" dirty="0"/>
              <a:t> and </a:t>
            </a:r>
            <a:r>
              <a:rPr lang="cs-CZ" altLang="cs-CZ" sz="2800" dirty="0" err="1"/>
              <a:t>economical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reform</a:t>
            </a:r>
            <a:r>
              <a:rPr lang="cs-CZ" altLang="cs-CZ" sz="2800" dirty="0"/>
              <a:t> in 1990 (</a:t>
            </a:r>
            <a:r>
              <a:rPr lang="cs-CZ" altLang="cs-CZ" sz="2800" dirty="0" err="1"/>
              <a:t>travelling</a:t>
            </a:r>
            <a:r>
              <a:rPr lang="cs-CZ" altLang="cs-CZ" sz="2800" dirty="0"/>
              <a:t>, religion, Ministry of Justice, </a:t>
            </a:r>
            <a:r>
              <a:rPr lang="cs-CZ" altLang="cs-CZ" sz="2800" dirty="0" err="1"/>
              <a:t>visas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for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foreigners</a:t>
            </a:r>
            <a:r>
              <a:rPr lang="cs-CZ" altLang="cs-CZ" sz="2800" dirty="0"/>
              <a:t>)</a:t>
            </a:r>
            <a:endParaRPr lang="en-GB" altLang="cs-CZ" sz="2800" dirty="0"/>
          </a:p>
        </p:txBody>
      </p:sp>
      <p:pic>
        <p:nvPicPr>
          <p:cNvPr id="20486" name="Picture 6" descr="tirana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3989" y="1600201"/>
            <a:ext cx="33734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920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 err="1">
                <a:solidFill>
                  <a:srgbClr val="FFFF00"/>
                </a:solidFill>
              </a:rPr>
              <a:t>The</a:t>
            </a:r>
            <a:r>
              <a:rPr lang="cs-CZ" altLang="cs-CZ" sz="2800" dirty="0">
                <a:solidFill>
                  <a:srgbClr val="FFFF00"/>
                </a:solidFill>
              </a:rPr>
              <a:t> </a:t>
            </a:r>
            <a:r>
              <a:rPr lang="cs-CZ" altLang="cs-CZ" sz="2800" dirty="0" err="1">
                <a:solidFill>
                  <a:srgbClr val="FFFF00"/>
                </a:solidFill>
              </a:rPr>
              <a:t>Hoxha´s</a:t>
            </a:r>
            <a:r>
              <a:rPr lang="cs-CZ" altLang="cs-CZ" sz="2800" dirty="0">
                <a:solidFill>
                  <a:srgbClr val="FFFF00"/>
                </a:solidFill>
              </a:rPr>
              <a:t> </a:t>
            </a:r>
            <a:r>
              <a:rPr lang="cs-CZ" altLang="cs-CZ" sz="2800" dirty="0" err="1">
                <a:solidFill>
                  <a:srgbClr val="FFFF00"/>
                </a:solidFill>
              </a:rPr>
              <a:t>Successor</a:t>
            </a:r>
            <a:r>
              <a:rPr lang="cs-CZ" altLang="cs-CZ" sz="2800" dirty="0">
                <a:solidFill>
                  <a:srgbClr val="FFFF00"/>
                </a:solidFill>
              </a:rPr>
              <a:t> </a:t>
            </a:r>
            <a:r>
              <a:rPr lang="cs-CZ" altLang="cs-CZ" sz="2800" dirty="0" err="1">
                <a:solidFill>
                  <a:srgbClr val="FFFF00"/>
                </a:solidFill>
              </a:rPr>
              <a:t>Ramiz</a:t>
            </a:r>
            <a:r>
              <a:rPr lang="cs-CZ" altLang="cs-CZ" sz="2800" dirty="0">
                <a:solidFill>
                  <a:srgbClr val="FFFF00"/>
                </a:solidFill>
              </a:rPr>
              <a:t> </a:t>
            </a:r>
            <a:r>
              <a:rPr lang="cs-CZ" altLang="cs-CZ" sz="2800" dirty="0" err="1">
                <a:solidFill>
                  <a:srgbClr val="FFFF00"/>
                </a:solidFill>
              </a:rPr>
              <a:t>Alia</a:t>
            </a:r>
            <a:r>
              <a:rPr lang="cs-CZ" altLang="cs-CZ" sz="2800" dirty="0">
                <a:solidFill>
                  <a:srgbClr val="FFFF00"/>
                </a:solidFill>
              </a:rPr>
              <a:t>(</a:t>
            </a:r>
            <a:r>
              <a:rPr lang="cs-CZ" altLang="cs-CZ" sz="2800" dirty="0" err="1">
                <a:solidFill>
                  <a:srgbClr val="FFFF00"/>
                </a:solidFill>
              </a:rPr>
              <a:t>other</a:t>
            </a:r>
            <a:r>
              <a:rPr lang="cs-CZ" altLang="cs-CZ" sz="2800" dirty="0">
                <a:solidFill>
                  <a:srgbClr val="FFFF00"/>
                </a:solidFill>
              </a:rPr>
              <a:t> </a:t>
            </a:r>
            <a:r>
              <a:rPr lang="cs-CZ" altLang="cs-CZ" sz="2800" dirty="0" err="1">
                <a:solidFill>
                  <a:srgbClr val="FFFF00"/>
                </a:solidFill>
              </a:rPr>
              <a:t>candidates</a:t>
            </a:r>
            <a:r>
              <a:rPr lang="cs-CZ" altLang="cs-CZ" sz="2800" dirty="0">
                <a:solidFill>
                  <a:srgbClr val="FFFF00"/>
                </a:solidFill>
              </a:rPr>
              <a:t> </a:t>
            </a:r>
            <a:r>
              <a:rPr lang="cs-CZ" altLang="cs-CZ" sz="2800" dirty="0" err="1">
                <a:solidFill>
                  <a:srgbClr val="FFFF00"/>
                </a:solidFill>
              </a:rPr>
              <a:t>either</a:t>
            </a:r>
            <a:r>
              <a:rPr lang="cs-CZ" altLang="cs-CZ" sz="2800" dirty="0">
                <a:solidFill>
                  <a:srgbClr val="FFFF00"/>
                </a:solidFill>
              </a:rPr>
              <a:t> had </a:t>
            </a:r>
            <a:r>
              <a:rPr lang="cs-CZ" altLang="cs-CZ" sz="2800" dirty="0" err="1">
                <a:solidFill>
                  <a:srgbClr val="FFFF00"/>
                </a:solidFill>
              </a:rPr>
              <a:t>been</a:t>
            </a:r>
            <a:r>
              <a:rPr lang="cs-CZ" altLang="cs-CZ" sz="2800" dirty="0">
                <a:solidFill>
                  <a:srgbClr val="FFFF00"/>
                </a:solidFill>
              </a:rPr>
              <a:t> </a:t>
            </a:r>
            <a:r>
              <a:rPr lang="cs-CZ" altLang="cs-CZ" sz="2800" dirty="0" err="1">
                <a:solidFill>
                  <a:srgbClr val="FFFF00"/>
                </a:solidFill>
              </a:rPr>
              <a:t>eliminated</a:t>
            </a:r>
            <a:r>
              <a:rPr lang="cs-CZ" altLang="cs-CZ" sz="2800" dirty="0">
                <a:solidFill>
                  <a:srgbClr val="FFFF00"/>
                </a:solidFill>
              </a:rPr>
              <a:t> by </a:t>
            </a:r>
            <a:r>
              <a:rPr lang="cs-CZ" altLang="cs-CZ" sz="2800" dirty="0" err="1">
                <a:solidFill>
                  <a:srgbClr val="FFFF00"/>
                </a:solidFill>
              </a:rPr>
              <a:t>the</a:t>
            </a:r>
            <a:r>
              <a:rPr lang="cs-CZ" altLang="cs-CZ" sz="2800" dirty="0">
                <a:solidFill>
                  <a:srgbClr val="FFFF00"/>
                </a:solidFill>
              </a:rPr>
              <a:t> </a:t>
            </a:r>
            <a:r>
              <a:rPr lang="cs-CZ" altLang="cs-CZ" sz="2800" dirty="0" err="1">
                <a:solidFill>
                  <a:srgbClr val="FFFF00"/>
                </a:solidFill>
              </a:rPr>
              <a:t>dictator</a:t>
            </a:r>
            <a:r>
              <a:rPr lang="cs-CZ" altLang="cs-CZ" sz="2800" dirty="0">
                <a:solidFill>
                  <a:srgbClr val="FFFF00"/>
                </a:solidFill>
              </a:rPr>
              <a:t> </a:t>
            </a:r>
            <a:r>
              <a:rPr lang="cs-CZ" altLang="cs-CZ" sz="2800" dirty="0" err="1">
                <a:solidFill>
                  <a:srgbClr val="FFFF00"/>
                </a:solidFill>
              </a:rPr>
              <a:t>himself</a:t>
            </a:r>
            <a:r>
              <a:rPr lang="cs-CZ" altLang="cs-CZ" sz="2800" dirty="0">
                <a:solidFill>
                  <a:srgbClr val="FFFF00"/>
                </a:solidFill>
              </a:rPr>
              <a:t> </a:t>
            </a:r>
            <a:r>
              <a:rPr lang="cs-CZ" altLang="cs-CZ" sz="2800" dirty="0" err="1">
                <a:solidFill>
                  <a:srgbClr val="FFFF00"/>
                </a:solidFill>
              </a:rPr>
              <a:t>or</a:t>
            </a:r>
            <a:r>
              <a:rPr lang="cs-CZ" altLang="cs-CZ" sz="2800" dirty="0">
                <a:solidFill>
                  <a:srgbClr val="FFFF00"/>
                </a:solidFill>
              </a:rPr>
              <a:t> had </a:t>
            </a:r>
            <a:r>
              <a:rPr lang="cs-CZ" altLang="cs-CZ" sz="2800" dirty="0" err="1">
                <a:solidFill>
                  <a:srgbClr val="FFFF00"/>
                </a:solidFill>
              </a:rPr>
              <a:t>died</a:t>
            </a:r>
            <a:r>
              <a:rPr lang="cs-CZ" altLang="cs-CZ" sz="2800" dirty="0">
                <a:solidFill>
                  <a:srgbClr val="FFFF00"/>
                </a:solidFill>
              </a:rPr>
              <a:t>)</a:t>
            </a:r>
            <a:endParaRPr lang="en-GB" altLang="cs-CZ" sz="2800" dirty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600201"/>
            <a:ext cx="901337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cs-CZ" sz="2400" dirty="0"/>
              <a:t>allow</a:t>
            </a:r>
            <a:r>
              <a:rPr lang="cs-CZ" altLang="cs-CZ" sz="2400" dirty="0" err="1"/>
              <a:t>ed</a:t>
            </a:r>
            <a:r>
              <a:rPr lang="en-GB" altLang="cs-CZ" sz="2400" dirty="0"/>
              <a:t> public discussions of Albania's societal problems 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en-GB" altLang="cs-CZ" sz="2400" dirty="0"/>
              <a:t>the new leadership loosened some political controls 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en-GB" altLang="cs-CZ" sz="2400" dirty="0"/>
              <a:t>general amnesties brought about the release of many long-term prisoners. 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en-GB" altLang="cs-CZ" sz="2400" dirty="0"/>
              <a:t>better ties with the outside world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en-GB" altLang="cs-CZ" sz="2400" dirty="0"/>
              <a:t>A loosening of restrictions on travel and tourism 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en-GB" altLang="cs-CZ" sz="2400" dirty="0"/>
              <a:t>more openness in the press 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endParaRPr lang="en-GB" altLang="cs-CZ" sz="2400" dirty="0"/>
          </a:p>
        </p:txBody>
      </p:sp>
      <p:pic>
        <p:nvPicPr>
          <p:cNvPr id="15365" name="Picture 5" descr="230px-Ramiz_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43" y="2004741"/>
            <a:ext cx="2921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9283337" y="1600201"/>
            <a:ext cx="2551612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i-FI" altLang="cs-CZ" sz="1200"/>
          </a:p>
        </p:txBody>
      </p:sp>
    </p:spTree>
    <p:extLst>
      <p:ext uri="{BB962C8B-B14F-4D97-AF65-F5344CB8AC3E}">
        <p14:creationId xmlns:p14="http://schemas.microsoft.com/office/powerpoint/2010/main" val="18396509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000">
                <a:solidFill>
                  <a:srgbClr val="FFFF00"/>
                </a:solidFill>
              </a:rPr>
              <a:t>Main events for the demise of the regime:</a:t>
            </a:r>
            <a:endParaRPr lang="en-GB" alt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 sz="2800"/>
              <a:t>Crisis on the embassies (2.7.1990)</a:t>
            </a:r>
          </a:p>
          <a:p>
            <a:r>
              <a:rPr lang="cs-CZ" altLang="cs-CZ" sz="2800"/>
              <a:t>Ismail Kadare asked for the political asylum in France (october 1990)</a:t>
            </a:r>
          </a:p>
        </p:txBody>
      </p:sp>
      <p:pic>
        <p:nvPicPr>
          <p:cNvPr id="22534" name="Picture 6" descr="tirana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908050"/>
            <a:ext cx="4038600" cy="2439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 descr="180px-Kad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076700"/>
            <a:ext cx="2587625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6251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</TotalTime>
  <Words>3549</Words>
  <Application>Microsoft Office PowerPoint</Application>
  <PresentationFormat>Širokoúhlá obrazovka</PresentationFormat>
  <Paragraphs>268</Paragraphs>
  <Slides>25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Ion</vt:lpstr>
      <vt:lpstr>Politics &amp; Security of Albania</vt:lpstr>
      <vt:lpstr>Albania since 1945 in the hands of Enver Hoxha</vt:lpstr>
      <vt:lpstr>Albanian Foreign Policy </vt:lpstr>
      <vt:lpstr>Challenges for Albania in the 90s of the 20th century:</vt:lpstr>
      <vt:lpstr>Main Cleavage</vt:lpstr>
      <vt:lpstr>Transition:</vt:lpstr>
      <vt:lpstr>Beginning of the 90s:</vt:lpstr>
      <vt:lpstr>The Hoxha´s Successor Ramiz Alia(other candidates either had been eliminated by the dictator himself or had died)</vt:lpstr>
      <vt:lpstr>Main events for the demise of the regime:</vt:lpstr>
      <vt:lpstr>The emergence of the political pluralism:</vt:lpstr>
      <vt:lpstr>Elections of 1992 </vt:lpstr>
      <vt:lpstr>Transition towards democracy or authoritarian rule???</vt:lpstr>
      <vt:lpstr>The foreign policy </vt:lpstr>
      <vt:lpstr>Party system – bipolar, two main political parties: Socialist Party of Albania</vt:lpstr>
      <vt:lpstr>Edi Rama – new figure on the political scene – artist or politician??</vt:lpstr>
      <vt:lpstr>Party system – bipolar, two main political parties: Democratic Party of Albania</vt:lpstr>
      <vt:lpstr>Ethnic parties</vt:lpstr>
      <vt:lpstr>Extremist (anti-system) parties marginal</vt:lpstr>
      <vt:lpstr>1997 state of anarchy </vt:lpstr>
      <vt:lpstr>1998 another unrest? </vt:lpstr>
      <vt:lpstr>Presidents of Albania – elected by the 3/5 all MPs of the parliament, 5 years, 1 re-election</vt:lpstr>
      <vt:lpstr>PM of Albania - instability </vt:lpstr>
      <vt:lpstr>Religion in Albania </vt:lpstr>
      <vt:lpstr>Current Albania</vt:lpstr>
      <vt:lpstr>Role play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&amp; Security of Croatia </dc:title>
  <dc:creator>Hewlett-Packard Company</dc:creator>
  <cp:lastModifiedBy>Věra Stojarová</cp:lastModifiedBy>
  <cp:revision>13</cp:revision>
  <dcterms:created xsi:type="dcterms:W3CDTF">2022-09-19T08:01:16Z</dcterms:created>
  <dcterms:modified xsi:type="dcterms:W3CDTF">2022-11-02T08:41:09Z</dcterms:modified>
</cp:coreProperties>
</file>