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61" r:id="rId2"/>
    <p:sldId id="302" r:id="rId3"/>
    <p:sldId id="303" r:id="rId4"/>
    <p:sldId id="304" r:id="rId5"/>
    <p:sldId id="309" r:id="rId6"/>
    <p:sldId id="310" r:id="rId7"/>
    <p:sldId id="311" r:id="rId8"/>
    <p:sldId id="312" r:id="rId9"/>
    <p:sldId id="313" r:id="rId10"/>
    <p:sldId id="305" r:id="rId11"/>
    <p:sldId id="307" r:id="rId12"/>
    <p:sldId id="425" r:id="rId13"/>
    <p:sldId id="306" r:id="rId14"/>
    <p:sldId id="308" r:id="rId15"/>
    <p:sldId id="427" r:id="rId16"/>
    <p:sldId id="426" r:id="rId17"/>
    <p:sldId id="428" r:id="rId18"/>
    <p:sldId id="430" r:id="rId19"/>
    <p:sldId id="429" r:id="rId20"/>
    <p:sldId id="300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ří Němec" initials="JN" lastIdx="1" clrIdx="0">
    <p:extLst>
      <p:ext uri="{19B8F6BF-5375-455C-9EA6-DF929625EA0E}">
        <p15:presenceInfo xmlns:p15="http://schemas.microsoft.com/office/powerpoint/2012/main" userId="S::420584@muni.cz::c775341a-1305-4f93-84c1-dd575b5b5b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0DD"/>
    <a:srgbClr val="0600DD"/>
    <a:srgbClr val="0000DC"/>
    <a:srgbClr val="008C78"/>
    <a:srgbClr val="FED141"/>
    <a:srgbClr val="B9006E"/>
    <a:srgbClr val="FF7300"/>
    <a:srgbClr val="4BC8FF"/>
    <a:srgbClr val="00AF3F"/>
    <a:srgbClr val="F01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2" autoAdjust="0"/>
    <p:restoredTop sz="78463" autoAdjust="0"/>
  </p:normalViewPr>
  <p:slideViewPr>
    <p:cSldViewPr snapToGrid="0">
      <p:cViewPr varScale="1">
        <p:scale>
          <a:sx n="87" d="100"/>
          <a:sy n="87" d="100"/>
        </p:scale>
        <p:origin x="432" y="20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="1" i="0" noProof="0" dirty="0">
              <a:latin typeface="Muni Bold" pitchFamily="2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79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6516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620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898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046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3259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9622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i="0" noProof="0" dirty="0">
              <a:latin typeface="Muni Bold" pitchFamily="2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39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text -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3999" y="6228000"/>
            <a:ext cx="304797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pPr algn="l"/>
            <a:fld id="{0DE708CC-0C3F-4567-9698-B54C0F35BD31}" type="slidenum">
              <a:rPr lang="cs-CZ" altLang="cs-CZ" smtClean="0"/>
              <a:pPr algn="l"/>
              <a:t>‹#›</a:t>
            </a:fld>
            <a:endParaRPr lang="cs-CZ" alt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4E9C526-F9E2-493E-8E4A-29B7948639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797" y="1871999"/>
            <a:ext cx="3312000" cy="3960000"/>
          </a:xfrm>
        </p:spPr>
        <p:txBody>
          <a:bodyPr/>
          <a:lstStyle>
            <a:lvl1pPr>
              <a:lnSpc>
                <a:spcPts val="2300"/>
              </a:lnSpc>
              <a:defRPr sz="2000">
                <a:solidFill>
                  <a:schemeClr val="tx2"/>
                </a:solidFill>
              </a:defRPr>
            </a:lvl1pPr>
            <a:lvl2pPr>
              <a:lnSpc>
                <a:spcPts val="2300"/>
              </a:lnSpc>
              <a:defRPr sz="2000">
                <a:solidFill>
                  <a:schemeClr val="tx2"/>
                </a:solidFill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D9B1B16E-C592-4760-9D83-22FA9763E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01" y="1872000"/>
            <a:ext cx="7153200" cy="3960000"/>
          </a:xfrm>
        </p:spPr>
        <p:txBody>
          <a:bodyPr numCol="2" spcCol="28800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600FB58D-598D-4588-A1F6-D6BA04F89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052AF5FE-F020-4775-A5D1-07BD66BDF4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142058"/>
            <a:ext cx="841913" cy="580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– 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005999"/>
            <a:ext cx="11361600" cy="180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– negativ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5C13AB4-C60C-41BB-A80B-0F32B6CA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005999"/>
            <a:ext cx="11361600" cy="1800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–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5C13AB4-C60C-41BB-A80B-0F32B6CA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005999"/>
            <a:ext cx="11361600" cy="1800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0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35" y="2501099"/>
            <a:ext cx="2283108" cy="15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 fakulta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68" y="2018623"/>
            <a:ext cx="4566442" cy="2520000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7642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 MUNI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957" y="2477312"/>
            <a:ext cx="5672086" cy="1620000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noFill/>
          <a:ln>
            <a:noFill/>
          </a:ln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261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872000"/>
            <a:ext cx="10753200" cy="3960000"/>
          </a:xfrm>
        </p:spPr>
        <p:txBody>
          <a:bodyPr lIns="0" tIns="0" rIns="0" bIns="0" numCol="2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B48F090-61A9-44A1-AD2B-810270EA5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14205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obrázky text -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870713"/>
            <a:ext cx="3311525" cy="205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500001"/>
            <a:ext cx="3312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B48F090-61A9-44A1-AD2B-810270EA5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500001"/>
            <a:ext cx="3312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500000"/>
            <a:ext cx="3312000" cy="133200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68000"/>
            <a:ext cx="3311525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68000"/>
            <a:ext cx="3311525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68000"/>
            <a:ext cx="3311525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870713"/>
            <a:ext cx="3311525" cy="205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870713"/>
            <a:ext cx="3311525" cy="205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14205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obrázky text - čty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500001"/>
            <a:ext cx="2520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B48F090-61A9-44A1-AD2B-810270EA5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870712"/>
            <a:ext cx="2520000" cy="250024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text 5">
            <a:extLst>
              <a:ext uri="{FF2B5EF4-FFF2-40B4-BE49-F238E27FC236}">
                <a16:creationId xmlns:a16="http://schemas.microsoft.com/office/drawing/2014/main" id="{9AA65E3F-0195-4D36-8526-0CE1096786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52003" y="4500001"/>
            <a:ext cx="2520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838FFA5A-2B52-4640-999A-0FA707EA213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952003" y="1870712"/>
            <a:ext cx="2520000" cy="250024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5C10658A-98D8-4556-87CE-64E54F171B3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59537" y="4500001"/>
            <a:ext cx="2520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Zástupný symbol pro obsah 12">
            <a:extLst>
              <a:ext uri="{FF2B5EF4-FFF2-40B4-BE49-F238E27FC236}">
                <a16:creationId xmlns:a16="http://schemas.microsoft.com/office/drawing/2014/main" id="{68E7CFC0-159E-4EF0-9E07-70CA5454E32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459537" y="1870712"/>
            <a:ext cx="2520000" cy="250024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B0153366-7BB7-41A8-92B2-286A307A4C6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12465" y="4500001"/>
            <a:ext cx="2520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Zástupný symbol pro obsah 12">
            <a:extLst>
              <a:ext uri="{FF2B5EF4-FFF2-40B4-BE49-F238E27FC236}">
                <a16:creationId xmlns:a16="http://schemas.microsoft.com/office/drawing/2014/main" id="{6206BCD2-CB4B-4872-B733-6E6D82EBEAF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212465" y="1870712"/>
            <a:ext cx="2520000" cy="250024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14205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0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obrázek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871999"/>
            <a:ext cx="5218413" cy="3690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2863" y="1872000"/>
            <a:ext cx="5220000" cy="3960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B48F090-61A9-44A1-AD2B-810270EA5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700408"/>
            <a:ext cx="5218412" cy="131591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14205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720000"/>
            <a:ext cx="10753200" cy="5112000"/>
          </a:xfrm>
        </p:spPr>
        <p:txBody>
          <a:bodyPr lIns="0" tIns="0" rIns="0" bIns="0" numCol="2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14205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12">
            <a:extLst>
              <a:ext uri="{FF2B5EF4-FFF2-40B4-BE49-F238E27FC236}">
                <a16:creationId xmlns:a16="http://schemas.microsoft.com/office/drawing/2014/main" id="{6AC77FAA-7A24-4042-9EC0-03189B9567D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719999"/>
            <a:ext cx="5218413" cy="482476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5">
            <a:extLst>
              <a:ext uri="{FF2B5EF4-FFF2-40B4-BE49-F238E27FC236}">
                <a16:creationId xmlns:a16="http://schemas.microsoft.com/office/drawing/2014/main" id="{01B2AE5E-5079-489F-B918-D5D9F938E9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2863" y="719999"/>
            <a:ext cx="5220000" cy="5111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13">
            <a:extLst>
              <a:ext uri="{FF2B5EF4-FFF2-40B4-BE49-F238E27FC236}">
                <a16:creationId xmlns:a16="http://schemas.microsoft.com/office/drawing/2014/main" id="{56D7E9DF-7CA0-41ED-B50E-DAFFDA4AB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700408"/>
            <a:ext cx="5218412" cy="131591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14205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14205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872000"/>
            <a:ext cx="10753200" cy="3960000"/>
          </a:xfrm>
          <a:prstGeom prst="rect">
            <a:avLst/>
          </a:prstGeom>
        </p:spPr>
        <p:txBody>
          <a:bodyPr/>
          <a:lstStyle>
            <a:lvl1pPr marL="252000" indent="-180000"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lvl1pPr>
            <a:lvl2pPr marL="504000" indent="-180000">
              <a:buClr>
                <a:schemeClr val="tx2"/>
              </a:buClr>
              <a:buFont typeface="Arial" panose="020B0604020202020204" pitchFamily="34" charset="0"/>
              <a:buChar char="̶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14205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cs-CZ" altLang="cs-CZ" sz="10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306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73" r:id="rId3"/>
    <p:sldLayoutId id="2147483682" r:id="rId4"/>
    <p:sldLayoutId id="2147483674" r:id="rId5"/>
    <p:sldLayoutId id="2147483675" r:id="rId6"/>
    <p:sldLayoutId id="2147483676" r:id="rId7"/>
    <p:sldLayoutId id="2147483677" r:id="rId8"/>
    <p:sldLayoutId id="2147483661" r:id="rId9"/>
    <p:sldLayoutId id="2147483678" r:id="rId10"/>
    <p:sldLayoutId id="2147483679" r:id="rId11"/>
    <p:sldLayoutId id="2147483681" r:id="rId12"/>
    <p:sldLayoutId id="2147483680" r:id="rId13"/>
    <p:sldLayoutId id="2147483684" r:id="rId14"/>
    <p:sldLayoutId id="214748368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show/7ssMPhvjfUNbHu3aSbUQZb?si=94b679f2138f4ceb" TargetMode="External"/><Relationship Id="rId2" Type="http://schemas.openxmlformats.org/officeDocument/2006/relationships/hyperlink" Target="https://www.youtube.com/watch?v=czOkhjRpuds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balkaninsight.com/bosnia-and-herzegovina-home/" TargetMode="External"/><Relationship Id="rId4" Type="http://schemas.openxmlformats.org/officeDocument/2006/relationships/hyperlink" Target="https://open.spotify.com/episode/4xfOR5w3fkcNRqBqfnQCOn?si=df2f139c2eef49b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58296"/>
            <a:ext cx="11143449" cy="22170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Mgr. Jiří Němec, Department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Political</a:t>
            </a:r>
            <a:r>
              <a:rPr lang="cs-CZ" dirty="0">
                <a:solidFill>
                  <a:schemeClr val="bg1"/>
                </a:solidFill>
              </a:rPr>
              <a:t> Science, </a:t>
            </a:r>
            <a:r>
              <a:rPr lang="cs-CZ" dirty="0" err="1">
                <a:solidFill>
                  <a:schemeClr val="bg1"/>
                </a:solidFill>
              </a:rPr>
              <a:t>Security</a:t>
            </a:r>
            <a:r>
              <a:rPr lang="cs-CZ" dirty="0">
                <a:solidFill>
                  <a:schemeClr val="bg1"/>
                </a:solidFill>
              </a:rPr>
              <a:t>  and </a:t>
            </a:r>
            <a:r>
              <a:rPr lang="cs-CZ" dirty="0" err="1">
                <a:solidFill>
                  <a:schemeClr val="bg1"/>
                </a:solidFill>
              </a:rPr>
              <a:t>Strategic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Studies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Section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course</a:t>
            </a:r>
            <a:r>
              <a:rPr lang="cs-CZ" dirty="0">
                <a:solidFill>
                  <a:schemeClr val="bg1"/>
                </a:solidFill>
              </a:rPr>
              <a:t> BSSb1200: </a:t>
            </a:r>
            <a:r>
              <a:rPr lang="cs-CZ" dirty="0" err="1">
                <a:solidFill>
                  <a:schemeClr val="bg1"/>
                </a:solidFill>
              </a:rPr>
              <a:t>Balkan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Politics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Security</a:t>
            </a:r>
            <a:r>
              <a:rPr lang="cs-CZ" dirty="0">
                <a:solidFill>
                  <a:schemeClr val="bg1"/>
                </a:solidFill>
              </a:rPr>
              <a:t>, © MUNI 2022.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B683B4F-3684-EB48-9686-DCEDA5978274}"/>
              </a:ext>
            </a:extLst>
          </p:cNvPr>
          <p:cNvSpPr txBox="1"/>
          <p:nvPr/>
        </p:nvSpPr>
        <p:spPr>
          <a:xfrm>
            <a:off x="719999" y="378000"/>
            <a:ext cx="36457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Muni Bold" pitchFamily="2" charset="0"/>
              </a:rPr>
              <a:t>MUNI</a:t>
            </a:r>
          </a:p>
          <a:p>
            <a:r>
              <a:rPr lang="en-GB" sz="3200" dirty="0">
                <a:solidFill>
                  <a:schemeClr val="bg1"/>
                </a:solidFill>
                <a:latin typeface="Muni Light" pitchFamily="2" charset="0"/>
              </a:rPr>
              <a:t>Faculty</a:t>
            </a:r>
          </a:p>
          <a:p>
            <a:r>
              <a:rPr lang="en-GB" sz="3200" dirty="0">
                <a:solidFill>
                  <a:schemeClr val="bg1"/>
                </a:solidFill>
                <a:latin typeface="Muni Light" pitchFamily="2" charset="0"/>
              </a:rPr>
              <a:t>Of Social</a:t>
            </a:r>
          </a:p>
          <a:p>
            <a:r>
              <a:rPr lang="en-GB" sz="3200" dirty="0">
                <a:solidFill>
                  <a:schemeClr val="bg1"/>
                </a:solidFill>
                <a:latin typeface="Muni Light" pitchFamily="2" charset="0"/>
              </a:rPr>
              <a:t>Studies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F297A4C-8141-6740-98D9-5F0CB7627056}"/>
              </a:ext>
            </a:extLst>
          </p:cNvPr>
          <p:cNvSpPr txBox="1"/>
          <p:nvPr/>
        </p:nvSpPr>
        <p:spPr>
          <a:xfrm>
            <a:off x="1807467" y="3046278"/>
            <a:ext cx="9678388" cy="195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  <a:latin typeface="Muni Bold" pitchFamily="2" charset="0"/>
              </a:rPr>
              <a:t>Building sustainable Peace and Security in Bosnia and Herzegovina:</a:t>
            </a:r>
          </a:p>
          <a:p>
            <a:pPr algn="r"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  <a:latin typeface="Muni Light" pitchFamily="2" charset="0"/>
              </a:rPr>
              <a:t>Dancing in a Vicious circle</a:t>
            </a:r>
          </a:p>
        </p:txBody>
      </p:sp>
    </p:spTree>
    <p:extLst>
      <p:ext uri="{BB962C8B-B14F-4D97-AF65-F5344CB8AC3E}">
        <p14:creationId xmlns:p14="http://schemas.microsoft.com/office/powerpoint/2010/main" val="36103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6DC435F-DFDB-D183-9414-7259BC2BC5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8936618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439318-DCE9-C7A4-7D41-8498C5BCF1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DA3CBE-9975-32E4-5F92-B79B881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527" y="378000"/>
            <a:ext cx="8936618" cy="1800000"/>
          </a:xfrm>
        </p:spPr>
        <p:txBody>
          <a:bodyPr/>
          <a:lstStyle/>
          <a:p>
            <a:pPr algn="l"/>
            <a:r>
              <a:rPr lang="en-GB" dirty="0"/>
              <a:t>Islamic Radicalism as a Bridge Between the Past and Present.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7C70613-5E91-6607-0726-31E7B3290FE7}"/>
              </a:ext>
            </a:extLst>
          </p:cNvPr>
          <p:cNvSpPr txBox="1"/>
          <p:nvPr/>
        </p:nvSpPr>
        <p:spPr>
          <a:xfrm>
            <a:off x="720000" y="1758510"/>
            <a:ext cx="10488774" cy="389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Under Ottoman rule both as religion and socio-political doctrine.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Concept of “European” or “secular” Islam in BiH, </a:t>
            </a:r>
            <a:r>
              <a:rPr lang="en-GB" i="1" dirty="0" err="1">
                <a:latin typeface="Neue Haas Unica Pro" panose="020B0504030206020203" pitchFamily="34" charset="0"/>
              </a:rPr>
              <a:t>Naši</a:t>
            </a:r>
            <a:r>
              <a:rPr lang="en-GB" i="1" dirty="0">
                <a:latin typeface="Neue Haas Unica Pro" panose="020B0504030206020203" pitchFamily="34" charset="0"/>
              </a:rPr>
              <a:t> </a:t>
            </a:r>
            <a:r>
              <a:rPr lang="en-GB" i="1" dirty="0" err="1">
                <a:latin typeface="Neue Haas Unica Pro" panose="020B0504030206020203" pitchFamily="34" charset="0"/>
              </a:rPr>
              <a:t>muslimani</a:t>
            </a:r>
            <a:r>
              <a:rPr lang="en-GB" dirty="0">
                <a:latin typeface="Neue Haas Unica Pro" panose="020B0504030206020203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Autochthonous, but not autocephalous Islam + Sufistic fractions.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War –&gt; import of radical Islam; post-war –&gt; export of radical Islam.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latin typeface="Neue Haas Unica Pro" panose="020B0504030206020203" pitchFamily="34" charset="0"/>
              </a:rPr>
              <a:t>Bosniak</a:t>
            </a:r>
            <a:r>
              <a:rPr lang="en-GB" dirty="0">
                <a:latin typeface="Neue Haas Unica Pro" panose="020B0504030206020203" pitchFamily="34" charset="0"/>
              </a:rPr>
              <a:t> nationalism interconnected with Islam.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WB in general both source and target of radicalisation.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Young and educated men as a specific group inclining to indoctrination.</a:t>
            </a:r>
          </a:p>
        </p:txBody>
      </p:sp>
    </p:spTree>
    <p:extLst>
      <p:ext uri="{BB962C8B-B14F-4D97-AF65-F5344CB8AC3E}">
        <p14:creationId xmlns:p14="http://schemas.microsoft.com/office/powerpoint/2010/main" val="40077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C2F209-0B18-4265-989B-C77A2D607E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115792"/>
            <a:ext cx="8697132" cy="364208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21D108-F171-4C30-A3DE-EF2EC3E35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695" y="6234985"/>
            <a:ext cx="306000" cy="252000"/>
          </a:xfr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EB1E4FD-0E2D-B59B-D587-98536883DAA8}"/>
              </a:ext>
            </a:extLst>
          </p:cNvPr>
          <p:cNvSpPr txBox="1"/>
          <p:nvPr/>
        </p:nvSpPr>
        <p:spPr>
          <a:xfrm>
            <a:off x="720000" y="2228671"/>
            <a:ext cx="1075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s-Latn-BA" dirty="0">
                <a:latin typeface="Neue Haas Unica Pro" panose="020B0504030206020203" pitchFamily="34" charset="0"/>
              </a:rPr>
              <a:t>Mi smo vojska Allahova,</a:t>
            </a:r>
          </a:p>
          <a:p>
            <a:pPr>
              <a:lnSpc>
                <a:spcPct val="150000"/>
              </a:lnSpc>
            </a:pPr>
            <a:r>
              <a:rPr lang="bs-Latn-BA" dirty="0">
                <a:latin typeface="Neue Haas Unica Pro" panose="020B0504030206020203" pitchFamily="34" charset="0"/>
              </a:rPr>
              <a:t>	za Islam sa borimo.</a:t>
            </a:r>
          </a:p>
          <a:p>
            <a:pPr>
              <a:lnSpc>
                <a:spcPct val="150000"/>
              </a:lnSpc>
            </a:pPr>
            <a:r>
              <a:rPr lang="bs-Latn-BA" dirty="0">
                <a:latin typeface="Neue Haas Unica Pro" panose="020B0504030206020203" pitchFamily="34" charset="0"/>
              </a:rPr>
              <a:t>Dati život za slobodu,</a:t>
            </a:r>
          </a:p>
          <a:p>
            <a:pPr>
              <a:lnSpc>
                <a:spcPct val="150000"/>
              </a:lnSpc>
            </a:pPr>
            <a:r>
              <a:rPr lang="bs-Latn-BA" dirty="0">
                <a:latin typeface="Neue Haas Unica Pro" panose="020B0504030206020203" pitchFamily="34" charset="0"/>
              </a:rPr>
              <a:t>	nikog se ne bojimo!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D3357D-C431-177E-87C9-30355DCE2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65" y="1260662"/>
            <a:ext cx="5782235" cy="433667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FED604A-3E36-D768-0188-5BE6E0CF808F}"/>
              </a:ext>
            </a:extLst>
          </p:cNvPr>
          <p:cNvSpPr txBox="1"/>
          <p:nvPr/>
        </p:nvSpPr>
        <p:spPr>
          <a:xfrm>
            <a:off x="9241188" y="5604289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bs-Latn-BA" sz="800" dirty="0">
                <a:latin typeface="Neue Haas Unica Pro" panose="020B0504030206020203" pitchFamily="34" charset="0"/>
              </a:rPr>
              <a:t>Šarena džamija, Travnik, Bosna i Hercegovina.</a:t>
            </a:r>
          </a:p>
          <a:p>
            <a:pPr algn="r"/>
            <a:r>
              <a:rPr lang="bs-Latn-BA" sz="800" dirty="0">
                <a:latin typeface="Neue Haas Unica Pro" panose="020B0504030206020203" pitchFamily="34" charset="0"/>
              </a:rPr>
              <a:t>Foto </a:t>
            </a:r>
            <a:r>
              <a:rPr lang="cs-CZ" sz="800" dirty="0">
                <a:latin typeface="Neue Haas Unica Pro" panose="020B0504030206020203" pitchFamily="34" charset="0"/>
              </a:rPr>
              <a:t>© Jiří Němec.</a:t>
            </a:r>
            <a:endParaRPr lang="bs-Latn-BA" sz="800" dirty="0">
              <a:latin typeface="Neue Haas Unica Pro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67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C2F209-0B18-4265-989B-C77A2D607E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78020"/>
            <a:ext cx="8910697" cy="364208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  <a:p>
            <a:endParaRPr lang="cs-CZ" dirty="0">
              <a:solidFill>
                <a:srgbClr val="0500DD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21D108-F171-4C30-A3DE-EF2EC3E35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695" y="6234985"/>
            <a:ext cx="306000" cy="252000"/>
          </a:xfr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EB1E4FD-0E2D-B59B-D587-98536883DAA8}"/>
              </a:ext>
            </a:extLst>
          </p:cNvPr>
          <p:cNvSpPr txBox="1"/>
          <p:nvPr/>
        </p:nvSpPr>
        <p:spPr>
          <a:xfrm>
            <a:off x="720000" y="2228671"/>
            <a:ext cx="10752000" cy="225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In 2015, 125 FFs  per1 million inhabitants from RKS.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From BiH 85 FFs (counting).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Reintegration problems.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Weak jurisdiction.</a:t>
            </a:r>
          </a:p>
        </p:txBody>
      </p:sp>
      <p:pic>
        <p:nvPicPr>
          <p:cNvPr id="11" name="Obrázek 10" descr="Obsah obrázku talíř, interiér, strop, oblouk&#10;&#10;Popis byl vytvořen automaticky">
            <a:extLst>
              <a:ext uri="{FF2B5EF4-FFF2-40B4-BE49-F238E27FC236}">
                <a16:creationId xmlns:a16="http://schemas.microsoft.com/office/drawing/2014/main" id="{C631519D-FB9D-0606-51E7-B6C24162A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141" y="792018"/>
            <a:ext cx="2751859" cy="3669145"/>
          </a:xfrm>
          <a:prstGeom prst="rect">
            <a:avLst/>
          </a:prstGeom>
        </p:spPr>
      </p:pic>
      <p:pic>
        <p:nvPicPr>
          <p:cNvPr id="15" name="Obrázek 14" descr="Obsah obrázku interiér, osoba, patro, stojící&#10;&#10;Popis byl vytvořen automaticky">
            <a:extLst>
              <a:ext uri="{FF2B5EF4-FFF2-40B4-BE49-F238E27FC236}">
                <a16:creationId xmlns:a16="http://schemas.microsoft.com/office/drawing/2014/main" id="{7D062DCA-B648-AFF7-9E4D-DD189BDDD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999" y="3123520"/>
            <a:ext cx="3681807" cy="27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6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397F-4FF4-1E4A-0794-58F675A379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28000"/>
            <a:ext cx="8853491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DB2E120-4857-4496-8D6E-F752D94BC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D24CCA-6422-F2A8-984F-D892E295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035" y="378000"/>
            <a:ext cx="7995273" cy="1800000"/>
          </a:xfrm>
        </p:spPr>
        <p:txBody>
          <a:bodyPr/>
          <a:lstStyle/>
          <a:p>
            <a:pPr algn="l"/>
            <a:r>
              <a:rPr lang="en-GB" b="0" dirty="0"/>
              <a:t>Current Security Challenges for BiH:</a:t>
            </a:r>
            <a:br>
              <a:rPr lang="en-GB" dirty="0"/>
            </a:br>
            <a:r>
              <a:rPr lang="en-GB" dirty="0"/>
              <a:t>Demining (</a:t>
            </a:r>
            <a:r>
              <a:rPr lang="en-GB" dirty="0" err="1"/>
              <a:t>Enviro+EconSec</a:t>
            </a:r>
            <a:r>
              <a:rPr lang="en-GB" dirty="0"/>
              <a:t>).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CD674A2-E783-965A-9931-FFD16E533D92}"/>
              </a:ext>
            </a:extLst>
          </p:cNvPr>
          <p:cNvSpPr txBox="1"/>
          <p:nvPr/>
        </p:nvSpPr>
        <p:spPr>
          <a:xfrm>
            <a:off x="719999" y="1748379"/>
            <a:ext cx="11181948" cy="336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Post-war relics both traditional and “new” security issues.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Ca. 4k Km</a:t>
            </a:r>
            <a:r>
              <a:rPr lang="en-GB" baseline="30000" dirty="0">
                <a:latin typeface="Neue Haas Unica Pro" panose="020B0504030206020203" pitchFamily="34" charset="0"/>
              </a:rPr>
              <a:t>2</a:t>
            </a:r>
            <a:r>
              <a:rPr lang="en-GB" dirty="0">
                <a:latin typeface="Neue Haas Unica Pro" panose="020B0504030206020203" pitchFamily="34" charset="0"/>
              </a:rPr>
              <a:t> -&gt; 8 % of BiH’s territory.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Ca. 50 % in forests, 37 % in agricultural lands and 4 % within infrastructure.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1 700+ casualties, 600+ fatal. Ca. 80k mines still to be cleared.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Also socio-economic and environmental consequences.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BiH’s infamous “Moving Minefields”.</a:t>
            </a:r>
          </a:p>
        </p:txBody>
      </p:sp>
    </p:spTree>
    <p:extLst>
      <p:ext uri="{BB962C8B-B14F-4D97-AF65-F5344CB8AC3E}">
        <p14:creationId xmlns:p14="http://schemas.microsoft.com/office/powerpoint/2010/main" val="426900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397F-4FF4-1E4A-0794-58F675A379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28000"/>
            <a:ext cx="8853491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DB2E120-4857-4496-8D6E-F752D94BC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D24CCA-6422-F2A8-984F-D892E295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035" y="378000"/>
            <a:ext cx="7995273" cy="1800000"/>
          </a:xfrm>
        </p:spPr>
        <p:txBody>
          <a:bodyPr/>
          <a:lstStyle/>
          <a:p>
            <a:pPr algn="l"/>
            <a:r>
              <a:rPr lang="en-GB" b="0" dirty="0"/>
              <a:t>Current Security Challenges for BiH:</a:t>
            </a:r>
            <a:br>
              <a:rPr lang="en-GB" dirty="0"/>
            </a:br>
            <a:r>
              <a:rPr lang="en-GB" dirty="0"/>
              <a:t>Environmental Security.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F10D1E-B4AC-C555-0D08-AB4284B014F0}"/>
              </a:ext>
            </a:extLst>
          </p:cNvPr>
          <p:cNvSpPr txBox="1"/>
          <p:nvPr/>
        </p:nvSpPr>
        <p:spPr>
          <a:xfrm>
            <a:off x="719999" y="2178000"/>
            <a:ext cx="11167200" cy="336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Recurrent floods –&gt; landslides, moving minefields, interrupted infrastructure.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Low preparedness level, both ex ante and ex post difficulties.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2014 –&gt; 50 % of territory, 100k displaced people.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One of the worst air pollution situations in the world (Sarajevo).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Extremely high air pollution-related mortality (3k premature deaths in 2016).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Tectonic area, but almost non-existent engineering solutions.</a:t>
            </a:r>
          </a:p>
        </p:txBody>
      </p:sp>
    </p:spTree>
    <p:extLst>
      <p:ext uri="{BB962C8B-B14F-4D97-AF65-F5344CB8AC3E}">
        <p14:creationId xmlns:p14="http://schemas.microsoft.com/office/powerpoint/2010/main" val="25027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397F-4FF4-1E4A-0794-58F675A379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28000"/>
            <a:ext cx="8853491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DB2E120-4857-4496-8D6E-F752D94BC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D24CCA-6422-F2A8-984F-D892E295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035" y="378000"/>
            <a:ext cx="7995273" cy="1800000"/>
          </a:xfrm>
        </p:spPr>
        <p:txBody>
          <a:bodyPr/>
          <a:lstStyle/>
          <a:p>
            <a:pPr algn="l"/>
            <a:r>
              <a:rPr lang="en-GB" b="0" dirty="0"/>
              <a:t>Current Security Challenges for BiH:</a:t>
            </a:r>
            <a:br>
              <a:rPr lang="en-GB" dirty="0"/>
            </a:br>
            <a:r>
              <a:rPr lang="en-GB" dirty="0"/>
              <a:t>Environmental Security.</a:t>
            </a:r>
          </a:p>
        </p:txBody>
      </p:sp>
      <p:pic>
        <p:nvPicPr>
          <p:cNvPr id="7" name="Obrázek 6" descr="Obsah obrázku exteriér, obloha, strom, auto&#10;&#10;Popis byl vytvořen automaticky">
            <a:extLst>
              <a:ext uri="{FF2B5EF4-FFF2-40B4-BE49-F238E27FC236}">
                <a16:creationId xmlns:a16="http://schemas.microsoft.com/office/drawing/2014/main" id="{AC4B51B9-D040-BB85-DE46-B74AA78DA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48" y="1563823"/>
            <a:ext cx="6218903" cy="466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397F-4FF4-1E4A-0794-58F675A379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28000"/>
            <a:ext cx="8853491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DB2E120-4857-4496-8D6E-F752D94BC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D24CCA-6422-F2A8-984F-D892E295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035" y="378000"/>
            <a:ext cx="7995273" cy="1800000"/>
          </a:xfrm>
        </p:spPr>
        <p:txBody>
          <a:bodyPr/>
          <a:lstStyle/>
          <a:p>
            <a:pPr algn="l"/>
            <a:r>
              <a:rPr lang="en-GB" b="0" dirty="0"/>
              <a:t>Current Security Challenges for BiH:</a:t>
            </a:r>
            <a:br>
              <a:rPr lang="en-GB" dirty="0"/>
            </a:br>
            <a:r>
              <a:rPr lang="en-GB" dirty="0"/>
              <a:t>Energy Security.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F10D1E-B4AC-C555-0D08-AB4284B014F0}"/>
              </a:ext>
            </a:extLst>
          </p:cNvPr>
          <p:cNvSpPr txBox="1"/>
          <p:nvPr/>
        </p:nvSpPr>
        <p:spPr>
          <a:xfrm>
            <a:off x="720000" y="1758510"/>
            <a:ext cx="11078710" cy="391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Most energy-intense country in the Balkans.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Deteriorating infrastructure, bad maintenance, no upgrades, low efficiency.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70 % of energy is coal-generated (air pollution).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Renewables potential, but no interest and resources.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Only in the WB that can export electricity.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EU (decarbonisation), PRC (coal) and RF (oil and gas).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Foreign malign influence (elite capture, environment, critical infrastructure).</a:t>
            </a:r>
          </a:p>
        </p:txBody>
      </p:sp>
    </p:spTree>
    <p:extLst>
      <p:ext uri="{BB962C8B-B14F-4D97-AF65-F5344CB8AC3E}">
        <p14:creationId xmlns:p14="http://schemas.microsoft.com/office/powerpoint/2010/main" val="36491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397F-4FF4-1E4A-0794-58F675A379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28000"/>
            <a:ext cx="8853491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DB2E120-4857-4496-8D6E-F752D94BC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D24CCA-6422-F2A8-984F-D892E295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035" y="378000"/>
            <a:ext cx="7995273" cy="1800000"/>
          </a:xfrm>
        </p:spPr>
        <p:txBody>
          <a:bodyPr/>
          <a:lstStyle/>
          <a:p>
            <a:pPr algn="l"/>
            <a:r>
              <a:rPr lang="en-GB" b="0" dirty="0"/>
              <a:t>Current Security Challenges for BiH:</a:t>
            </a:r>
            <a:br>
              <a:rPr lang="en-GB" dirty="0"/>
            </a:br>
            <a:r>
              <a:rPr lang="en-GB" dirty="0"/>
              <a:t>Remaining “New” Security.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F10D1E-B4AC-C555-0D08-AB4284B014F0}"/>
              </a:ext>
            </a:extLst>
          </p:cNvPr>
          <p:cNvSpPr txBox="1"/>
          <p:nvPr/>
        </p:nvSpPr>
        <p:spPr>
          <a:xfrm>
            <a:off x="720000" y="1758510"/>
            <a:ext cx="10370787" cy="389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EconSec</a:t>
            </a:r>
            <a:r>
              <a:rPr lang="en-GB" dirty="0"/>
              <a:t>: Weak, low added value, export-dependence.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High unemployment; 37 % regarding youth.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Brain drain phenomenon; 6 % of total emigration (ca. 500k ppl 2010+)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CySec</a:t>
            </a:r>
            <a:r>
              <a:rPr lang="en-GB" dirty="0"/>
              <a:t>: Mirrors complicated political system.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110</a:t>
            </a:r>
            <a:r>
              <a:rPr lang="en-GB" baseline="30000" dirty="0"/>
              <a:t>th</a:t>
            </a:r>
            <a:r>
              <a:rPr lang="en-GB" dirty="0"/>
              <a:t> out of 182 in Global Cybersecurity </a:t>
            </a:r>
            <a:r>
              <a:rPr lang="en-GB" dirty="0" err="1"/>
              <a:t>Idex</a:t>
            </a:r>
            <a:r>
              <a:rPr lang="en-GB" dirty="0"/>
              <a:t> (2020), 43 of 46 in Europe.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Low awareness, no education. No comprehensive state strategy.</a:t>
            </a:r>
          </a:p>
        </p:txBody>
      </p:sp>
    </p:spTree>
    <p:extLst>
      <p:ext uri="{BB962C8B-B14F-4D97-AF65-F5344CB8AC3E}">
        <p14:creationId xmlns:p14="http://schemas.microsoft.com/office/powerpoint/2010/main" val="25854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C5D1EB-325F-74AC-76BE-BA9EF4E825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28000"/>
            <a:ext cx="8704219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0BE5CA-C1C1-8801-20F9-D5104307A5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4C49B0-4533-0B53-A630-FB979DC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225" y="378000"/>
            <a:ext cx="8309729" cy="1841573"/>
          </a:xfrm>
        </p:spPr>
        <p:txBody>
          <a:bodyPr/>
          <a:lstStyle/>
          <a:p>
            <a:r>
              <a:rPr lang="en-GB" dirty="0"/>
              <a:t>What More to Read, Watch or Listen?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646B3D-0B0C-EB9D-773F-7EB4C803932A}"/>
              </a:ext>
            </a:extLst>
          </p:cNvPr>
          <p:cNvSpPr txBox="1"/>
          <p:nvPr/>
        </p:nvSpPr>
        <p:spPr>
          <a:xfrm>
            <a:off x="720000" y="1758510"/>
            <a:ext cx="11078710" cy="391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Film “</a:t>
            </a:r>
            <a:r>
              <a:rPr lang="en-GB" dirty="0">
                <a:latin typeface="Neue Haas Unica Pro" panose="020B0504030206020203" pitchFamily="34" charset="0"/>
                <a:hlinkClick r:id="rId2"/>
              </a:rPr>
              <a:t>Quo Vadis, Aida</a:t>
            </a:r>
            <a:r>
              <a:rPr lang="en-GB" dirty="0">
                <a:latin typeface="Neue Haas Unica Pro" panose="020B0504030206020203" pitchFamily="34" charset="0"/>
              </a:rPr>
              <a:t>?” on Srebrenica genocide.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Podcast series </a:t>
            </a:r>
            <a:r>
              <a:rPr lang="en-GB" dirty="0">
                <a:latin typeface="Neue Haas Unica Pro" panose="020B0504030206020203" pitchFamily="34" charset="0"/>
                <a:hlinkClick r:id="rId3"/>
              </a:rPr>
              <a:t>Untold Killing </a:t>
            </a:r>
            <a:r>
              <a:rPr lang="en-GB" dirty="0">
                <a:latin typeface="Neue Haas Unica Pro" panose="020B0504030206020203" pitchFamily="34" charset="0"/>
              </a:rPr>
              <a:t>depicting Srebrenica genocide in detail.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Related to your presentation on FDIs, </a:t>
            </a:r>
            <a:r>
              <a:rPr lang="en-GB" dirty="0">
                <a:latin typeface="Neue Haas Unica Pro" panose="020B0504030206020203" pitchFamily="34" charset="0"/>
                <a:hlinkClick r:id="rId4"/>
              </a:rPr>
              <a:t>my podcast </a:t>
            </a:r>
            <a:r>
              <a:rPr lang="en-GB" dirty="0">
                <a:latin typeface="Neue Haas Unica Pro" panose="020B0504030206020203" pitchFamily="34" charset="0"/>
              </a:rPr>
              <a:t>on Chinese investments in Serbia and their impact on Environmental security.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Anything from </a:t>
            </a:r>
            <a:r>
              <a:rPr lang="en-GB" dirty="0">
                <a:latin typeface="Neue Haas Unica Pro" panose="020B0504030206020203" pitchFamily="34" charset="0"/>
                <a:hlinkClick r:id="rId5"/>
              </a:rPr>
              <a:t>Balkan Insight’s</a:t>
            </a:r>
            <a:r>
              <a:rPr lang="en-GB" dirty="0">
                <a:latin typeface="Neue Haas Unica Pro" panose="020B0504030206020203" pitchFamily="34" charset="0"/>
              </a:rPr>
              <a:t> relation on Bosnia and Herzegovina in case you want to stay up-to-date.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And of course our chapter from the book! </a:t>
            </a:r>
            <a:r>
              <a:rPr lang="en-GB" dirty="0">
                <a:latin typeface="Neue Haas Unica Pro" panose="020B0504030206020203" pitchFamily="34" charset="0"/>
                <a:sym typeface="Wingdings" pitchFamily="2" charset="2"/>
              </a:rPr>
              <a:t></a:t>
            </a:r>
            <a:endParaRPr lang="en-GB" dirty="0">
              <a:latin typeface="Neue Haas Unica Pro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3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535343-8D38-9B87-3F58-5D02D04929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28000"/>
            <a:ext cx="8748465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E36272-97EC-A089-F43F-0949789601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DB33188-C465-C349-F512-E5F0D39A53FC}"/>
              </a:ext>
            </a:extLst>
          </p:cNvPr>
          <p:cNvSpPr/>
          <p:nvPr/>
        </p:nvSpPr>
        <p:spPr bwMode="auto">
          <a:xfrm>
            <a:off x="0" y="378000"/>
            <a:ext cx="1976284" cy="11061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Obrázek 5" descr="Obsah obrázku voda, exteriér, obloha, příroda&#10;&#10;Popis byl vytvořen automaticky">
            <a:extLst>
              <a:ext uri="{FF2B5EF4-FFF2-40B4-BE49-F238E27FC236}">
                <a16:creationId xmlns:a16="http://schemas.microsoft.com/office/drawing/2014/main" id="{0FDBB56A-672E-4019-068A-9AD632112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32" y="378000"/>
            <a:ext cx="9166935" cy="3035802"/>
          </a:xfrm>
          <a:prstGeom prst="rect">
            <a:avLst/>
          </a:prstGeom>
        </p:spPr>
      </p:pic>
      <p:pic>
        <p:nvPicPr>
          <p:cNvPr id="9" name="Obrázek 8" descr="Obsah obrázku voda, exteriér, osoba, plavání&#10;&#10;Popis byl vytvořen automaticky">
            <a:extLst>
              <a:ext uri="{FF2B5EF4-FFF2-40B4-BE49-F238E27FC236}">
                <a16:creationId xmlns:a16="http://schemas.microsoft.com/office/drawing/2014/main" id="{C4E325A9-FAF9-7143-0C96-703EBD07B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440" y="3071845"/>
            <a:ext cx="2525561" cy="3156155"/>
          </a:xfrm>
          <a:prstGeom prst="rect">
            <a:avLst/>
          </a:prstGeom>
        </p:spPr>
      </p:pic>
      <p:pic>
        <p:nvPicPr>
          <p:cNvPr id="11" name="Obrázek 10" descr="Obsah obrázku exteriér, tráva, hora&#10;&#10;Popis byl vytvořen automaticky">
            <a:extLst>
              <a:ext uri="{FF2B5EF4-FFF2-40B4-BE49-F238E27FC236}">
                <a16:creationId xmlns:a16="http://schemas.microsoft.com/office/drawing/2014/main" id="{5D5259B2-66B7-2581-9C71-1012E5873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614620"/>
            <a:ext cx="2525561" cy="3367414"/>
          </a:xfrm>
          <a:prstGeom prst="rect">
            <a:avLst/>
          </a:prstGeom>
        </p:spPr>
      </p:pic>
      <p:pic>
        <p:nvPicPr>
          <p:cNvPr id="13" name="Obrázek 12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1030F41B-F38D-576D-39A0-D07A3274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74" y="3194827"/>
            <a:ext cx="3880252" cy="291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D08E36-8C3D-5476-D1AB-C5BDF342DC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9033600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994BE2-ECB1-0545-C789-616B4E0DC7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B99895-A457-26BC-F0A5-45BA6AA2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230145"/>
            <a:ext cx="11361600" cy="1800000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Warm-up session: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What comes first to your mind when someone says Bosnia and Herzegovina?</a:t>
            </a:r>
          </a:p>
        </p:txBody>
      </p:sp>
    </p:spTree>
    <p:extLst>
      <p:ext uri="{BB962C8B-B14F-4D97-AF65-F5344CB8AC3E}">
        <p14:creationId xmlns:p14="http://schemas.microsoft.com/office/powerpoint/2010/main" val="365335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58296"/>
            <a:ext cx="11143449" cy="22170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Mgr. Jiří Němec, Department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Political</a:t>
            </a:r>
            <a:r>
              <a:rPr lang="cs-CZ" dirty="0">
                <a:solidFill>
                  <a:schemeClr val="bg1"/>
                </a:solidFill>
              </a:rPr>
              <a:t> Science, </a:t>
            </a:r>
            <a:r>
              <a:rPr lang="cs-CZ" dirty="0" err="1">
                <a:solidFill>
                  <a:schemeClr val="bg1"/>
                </a:solidFill>
              </a:rPr>
              <a:t>Security</a:t>
            </a:r>
            <a:r>
              <a:rPr lang="cs-CZ" dirty="0">
                <a:solidFill>
                  <a:schemeClr val="bg1"/>
                </a:solidFill>
              </a:rPr>
              <a:t>  and </a:t>
            </a:r>
            <a:r>
              <a:rPr lang="cs-CZ" dirty="0" err="1">
                <a:solidFill>
                  <a:schemeClr val="bg1"/>
                </a:solidFill>
              </a:rPr>
              <a:t>Strategic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Studies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Section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course</a:t>
            </a:r>
            <a:r>
              <a:rPr lang="cs-CZ" dirty="0">
                <a:solidFill>
                  <a:schemeClr val="bg1"/>
                </a:solidFill>
              </a:rPr>
              <a:t> BSSb1200: </a:t>
            </a:r>
            <a:r>
              <a:rPr lang="cs-CZ" dirty="0" err="1">
                <a:solidFill>
                  <a:schemeClr val="bg1"/>
                </a:solidFill>
              </a:rPr>
              <a:t>Balkan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Politics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Security</a:t>
            </a:r>
            <a:r>
              <a:rPr lang="cs-CZ" dirty="0">
                <a:solidFill>
                  <a:schemeClr val="bg1"/>
                </a:solidFill>
              </a:rPr>
              <a:t>, © MUNI 2022.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B683B4F-3684-EB48-9686-DCEDA5978274}"/>
              </a:ext>
            </a:extLst>
          </p:cNvPr>
          <p:cNvSpPr txBox="1"/>
          <p:nvPr/>
        </p:nvSpPr>
        <p:spPr>
          <a:xfrm>
            <a:off x="719999" y="378000"/>
            <a:ext cx="36457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Muni Bold" pitchFamily="2" charset="0"/>
              </a:rPr>
              <a:t>MUNI</a:t>
            </a:r>
          </a:p>
          <a:p>
            <a:r>
              <a:rPr lang="en-GB" sz="3200" dirty="0">
                <a:solidFill>
                  <a:schemeClr val="bg1"/>
                </a:solidFill>
                <a:latin typeface="Muni Light" pitchFamily="2" charset="0"/>
              </a:rPr>
              <a:t>Faculty</a:t>
            </a:r>
          </a:p>
          <a:p>
            <a:r>
              <a:rPr lang="en-GB" sz="3200" dirty="0">
                <a:solidFill>
                  <a:schemeClr val="bg1"/>
                </a:solidFill>
                <a:latin typeface="Muni Light" pitchFamily="2" charset="0"/>
              </a:rPr>
              <a:t>Of Social</a:t>
            </a:r>
          </a:p>
          <a:p>
            <a:r>
              <a:rPr lang="en-GB" sz="3200" dirty="0">
                <a:solidFill>
                  <a:schemeClr val="bg1"/>
                </a:solidFill>
                <a:latin typeface="Muni Light" pitchFamily="2" charset="0"/>
              </a:rPr>
              <a:t>Studies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F297A4C-8141-6740-98D9-5F0CB7627056}"/>
              </a:ext>
            </a:extLst>
          </p:cNvPr>
          <p:cNvSpPr txBox="1"/>
          <p:nvPr/>
        </p:nvSpPr>
        <p:spPr>
          <a:xfrm>
            <a:off x="1793613" y="3429000"/>
            <a:ext cx="967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dirty="0" err="1">
                <a:solidFill>
                  <a:schemeClr val="bg1"/>
                </a:solidFill>
                <a:latin typeface="Muni Bold" pitchFamily="2" charset="0"/>
              </a:rPr>
              <a:t>Hvala</a:t>
            </a:r>
            <a:r>
              <a:rPr lang="cs-CZ" sz="2800" b="1" dirty="0">
                <a:solidFill>
                  <a:schemeClr val="bg1"/>
                </a:solidFill>
                <a:latin typeface="Muni Bold" pitchFamily="2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Muni Bold" pitchFamily="2" charset="0"/>
              </a:rPr>
              <a:t>vam</a:t>
            </a:r>
            <a:r>
              <a:rPr lang="cs-CZ" sz="2800" b="1" dirty="0">
                <a:solidFill>
                  <a:schemeClr val="bg1"/>
                </a:solidFill>
                <a:latin typeface="Muni Bold" pitchFamily="2" charset="0"/>
              </a:rPr>
              <a:t> na </a:t>
            </a:r>
            <a:r>
              <a:rPr lang="cs-CZ" sz="2800" b="1" dirty="0" err="1">
                <a:solidFill>
                  <a:schemeClr val="bg1"/>
                </a:solidFill>
                <a:latin typeface="Muni Bold" pitchFamily="2" charset="0"/>
              </a:rPr>
              <a:t>Pažnji</a:t>
            </a:r>
            <a:r>
              <a:rPr lang="cs-CZ" sz="2800" b="1" dirty="0">
                <a:solidFill>
                  <a:schemeClr val="bg1"/>
                </a:solidFill>
                <a:latin typeface="Muni Bold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1484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2E12E4-FF9E-0A71-EA05-8995502E09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8617964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39AEBB-2A3A-262A-443D-E20BF0B7A4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D5643D-0E9E-2019-E207-A3EE44FA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735" y="395782"/>
            <a:ext cx="7865919" cy="1800000"/>
          </a:xfrm>
        </p:spPr>
        <p:txBody>
          <a:bodyPr/>
          <a:lstStyle/>
          <a:p>
            <a:pPr algn="l"/>
            <a:r>
              <a:rPr lang="en-GB" dirty="0"/>
              <a:t>(Not that) Quick Wartime Excursus.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4160443-87E4-94CC-1454-153BAE204484}"/>
              </a:ext>
            </a:extLst>
          </p:cNvPr>
          <p:cNvSpPr txBox="1"/>
          <p:nvPr/>
        </p:nvSpPr>
        <p:spPr>
          <a:xfrm>
            <a:off x="720000" y="1758510"/>
            <a:ext cx="9920291" cy="389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End of bipolarity, weakening of communism, European integration.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JBT passed away on 4. May 1980.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Crises swarming –&gt; elites, ideology, economy.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Independence declaration –&gt; Referendum –&gt; War (not ethnic!).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General Framework Agreement for Peace in BiH (DPA).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”Ethnic Cleansing” in IR glossary, CRSV, propaganda &amp; </a:t>
            </a:r>
            <a:r>
              <a:rPr lang="en-GB" dirty="0" err="1">
                <a:latin typeface="Neue Haas Unica Pro" panose="020B0504030206020203" pitchFamily="34" charset="0"/>
              </a:rPr>
              <a:t>disinfo</a:t>
            </a:r>
            <a:r>
              <a:rPr lang="en-GB" dirty="0">
                <a:latin typeface="Neue Haas Unica Pro" panose="020B0504030206020203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Complex and complicated political system.</a:t>
            </a:r>
          </a:p>
        </p:txBody>
      </p:sp>
    </p:spTree>
    <p:extLst>
      <p:ext uri="{BB962C8B-B14F-4D97-AF65-F5344CB8AC3E}">
        <p14:creationId xmlns:p14="http://schemas.microsoft.com/office/powerpoint/2010/main" val="179092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D04858-4E51-01F6-79DD-E144A001C2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28000"/>
            <a:ext cx="8895055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A44527-9811-E246-6749-E21F42E8B3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7F8159-836D-48DC-3B7E-C8B79B487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127" y="378000"/>
            <a:ext cx="7453746" cy="1800000"/>
          </a:xfrm>
        </p:spPr>
        <p:txBody>
          <a:bodyPr/>
          <a:lstStyle/>
          <a:p>
            <a:pPr algn="l"/>
            <a:r>
              <a:rPr lang="en-GB" dirty="0" err="1"/>
              <a:t>Nož</a:t>
            </a:r>
            <a:r>
              <a:rPr lang="en-GB" dirty="0"/>
              <a:t>, </a:t>
            </a:r>
            <a:r>
              <a:rPr lang="en-GB" dirty="0" err="1"/>
              <a:t>Žica</a:t>
            </a:r>
            <a:r>
              <a:rPr lang="en-GB" dirty="0"/>
              <a:t>, Srebrenica:</a:t>
            </a:r>
            <a:br>
              <a:rPr lang="en-GB" dirty="0"/>
            </a:br>
            <a:r>
              <a:rPr lang="en-GB" b="0" dirty="0"/>
              <a:t>Genocide Denial in the Balkans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12442A1-ABAB-7350-7E9E-E3B659F4396F}"/>
              </a:ext>
            </a:extLst>
          </p:cNvPr>
          <p:cNvSpPr txBox="1"/>
          <p:nvPr/>
        </p:nvSpPr>
        <p:spPr>
          <a:xfrm>
            <a:off x="720000" y="1758510"/>
            <a:ext cx="10599164" cy="334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11. – 22. July 1995.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8 372 murdered men + 25-30k transported women, elderly and children.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Prosecutor v. </a:t>
            </a:r>
            <a:r>
              <a:rPr lang="en-GB" dirty="0" err="1">
                <a:latin typeface="Neue Haas Unica Pro" panose="020B0504030206020203" pitchFamily="34" charset="0"/>
              </a:rPr>
              <a:t>Krstić</a:t>
            </a:r>
            <a:r>
              <a:rPr lang="en-GB" dirty="0">
                <a:latin typeface="Neue Haas Unica Pro" panose="020B0504030206020203" pitchFamily="34" charset="0"/>
              </a:rPr>
              <a:t> (ICTY 2004 + ICJ 2007),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UN and the Dutch troops.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“Crime” versus “Genocide”.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Neue Haas Unica Pro" panose="020B0504030206020203" pitchFamily="34" charset="0"/>
              </a:rPr>
              <a:t>Quo </a:t>
            </a:r>
            <a:r>
              <a:rPr lang="en-GB" dirty="0" err="1">
                <a:latin typeface="Neue Haas Unica Pro" panose="020B0504030206020203" pitchFamily="34" charset="0"/>
              </a:rPr>
              <a:t>vadis</a:t>
            </a:r>
            <a:r>
              <a:rPr lang="en-GB" dirty="0">
                <a:latin typeface="Neue Haas Unica Pro" panose="020B0504030206020203" pitchFamily="34" charset="0"/>
              </a:rPr>
              <a:t>, Aida?</a:t>
            </a:r>
          </a:p>
        </p:txBody>
      </p:sp>
    </p:spTree>
    <p:extLst>
      <p:ext uri="{BB962C8B-B14F-4D97-AF65-F5344CB8AC3E}">
        <p14:creationId xmlns:p14="http://schemas.microsoft.com/office/powerpoint/2010/main" val="28682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74F1E6-22F3-C4EF-1ADA-E4DCC7EFF9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354000"/>
            <a:ext cx="8867345" cy="117382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1B163B-6443-3B8C-9067-7D86AD7999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7F279F60-53F2-2C4F-BF8F-FE2B40053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94" y="1433296"/>
            <a:ext cx="4187706" cy="3991407"/>
          </a:xfrm>
          <a:prstGeom prst="rect">
            <a:avLst/>
          </a:prstGeom>
        </p:spPr>
      </p:pic>
      <p:pic>
        <p:nvPicPr>
          <p:cNvPr id="7" name="Obrázek 6" descr="Obsah obrázku exteriér, tráva, zelená, linkovaný&#10;&#10;Popis byl vytvořen automaticky">
            <a:extLst>
              <a:ext uri="{FF2B5EF4-FFF2-40B4-BE49-F238E27FC236}">
                <a16:creationId xmlns:a16="http://schemas.microsoft.com/office/drawing/2014/main" id="{191D4F9E-AB50-B380-82BD-4AD0F0323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18" y="386618"/>
            <a:ext cx="3435927" cy="2576945"/>
          </a:xfrm>
          <a:prstGeom prst="rect">
            <a:avLst/>
          </a:prstGeom>
        </p:spPr>
      </p:pic>
      <p:pic>
        <p:nvPicPr>
          <p:cNvPr id="11" name="Obrázek 10" descr="Obsah obrázku země, exteriér, lidé, špína&#10;&#10;Popis byl vytvořen automaticky">
            <a:extLst>
              <a:ext uri="{FF2B5EF4-FFF2-40B4-BE49-F238E27FC236}">
                <a16:creationId xmlns:a16="http://schemas.microsoft.com/office/drawing/2014/main" id="{9488BD5C-A407-385B-F265-F7AE6008A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03" y="3126620"/>
            <a:ext cx="1990488" cy="2653336"/>
          </a:xfrm>
          <a:prstGeom prst="rect">
            <a:avLst/>
          </a:prstGeom>
        </p:spPr>
      </p:pic>
      <p:pic>
        <p:nvPicPr>
          <p:cNvPr id="9" name="Obrázek 8" descr="Obsah obrázku země, exteriér, stoh, zemina&#10;&#10;Popis byl vytvořen automaticky">
            <a:extLst>
              <a:ext uri="{FF2B5EF4-FFF2-40B4-BE49-F238E27FC236}">
                <a16:creationId xmlns:a16="http://schemas.microsoft.com/office/drawing/2014/main" id="{F8845AA9-A8B9-BB76-B23E-7C0B7A7FA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14" y="2021165"/>
            <a:ext cx="2849061" cy="213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D1F30C-11E4-32CC-23BD-04B79B9E1E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8978182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7F3575-75D0-C44C-5D07-2BFD7E187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A2A1756-F610-744A-A53C-1874B9FB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800" y="381927"/>
            <a:ext cx="7358400" cy="1800000"/>
          </a:xfrm>
        </p:spPr>
        <p:txBody>
          <a:bodyPr/>
          <a:lstStyle/>
          <a:p>
            <a:pPr algn="l"/>
            <a:r>
              <a:rPr lang="en-GB" dirty="0"/>
              <a:t>Museum of Torture and Genocide</a:t>
            </a:r>
            <a:br>
              <a:rPr lang="en-GB" dirty="0"/>
            </a:br>
            <a:r>
              <a:rPr lang="en-GB" dirty="0"/>
              <a:t>in Sarajevo</a:t>
            </a:r>
          </a:p>
        </p:txBody>
      </p:sp>
      <p:pic>
        <p:nvPicPr>
          <p:cNvPr id="6" name="Obrázek 5" descr="Obsah obrázku interiér&#10;&#10;Popis byl vytvořen automaticky">
            <a:extLst>
              <a:ext uri="{FF2B5EF4-FFF2-40B4-BE49-F238E27FC236}">
                <a16:creationId xmlns:a16="http://schemas.microsoft.com/office/drawing/2014/main" id="{FA30586F-88A8-963F-DFD5-F8EE0DCFB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787237"/>
            <a:ext cx="3086100" cy="4114800"/>
          </a:xfrm>
          <a:prstGeom prst="rect">
            <a:avLst/>
          </a:prstGeom>
        </p:spPr>
      </p:pic>
      <p:pic>
        <p:nvPicPr>
          <p:cNvPr id="8" name="Obrázek 7" descr="Obsah obrázku text, interiér, elektronika, displej&#10;&#10;Popis byl vytvořen automaticky">
            <a:extLst>
              <a:ext uri="{FF2B5EF4-FFF2-40B4-BE49-F238E27FC236}">
                <a16:creationId xmlns:a16="http://schemas.microsoft.com/office/drawing/2014/main" id="{E145A800-26B0-7826-D12F-47833C750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91" y="2109355"/>
            <a:ext cx="4627418" cy="3470564"/>
          </a:xfrm>
          <a:prstGeom prst="rect">
            <a:avLst/>
          </a:prstGeom>
        </p:spPr>
      </p:pic>
      <p:pic>
        <p:nvPicPr>
          <p:cNvPr id="10" name="Obrázek 9" descr="Obsah obrázku text, podepsat&#10;&#10;Popis byl vytvořen automaticky">
            <a:extLst>
              <a:ext uri="{FF2B5EF4-FFF2-40B4-BE49-F238E27FC236}">
                <a16:creationId xmlns:a16="http://schemas.microsoft.com/office/drawing/2014/main" id="{938A58ED-6303-6724-7D8D-0421C6EA1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900" y="1787238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D1F30C-11E4-32CC-23BD-04B79B9E1E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8978182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7F3575-75D0-C44C-5D07-2BFD7E187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A2A1756-F610-744A-A53C-1874B9FB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800" y="381927"/>
            <a:ext cx="7358400" cy="1800000"/>
          </a:xfrm>
        </p:spPr>
        <p:txBody>
          <a:bodyPr/>
          <a:lstStyle/>
          <a:p>
            <a:pPr algn="l"/>
            <a:r>
              <a:rPr lang="en-GB" dirty="0"/>
              <a:t>Museum of Torture and Genocide</a:t>
            </a:r>
            <a:br>
              <a:rPr lang="en-GB" dirty="0"/>
            </a:br>
            <a:r>
              <a:rPr lang="en-GB" dirty="0"/>
              <a:t>in Sarajevo</a:t>
            </a:r>
          </a:p>
        </p:txBody>
      </p:sp>
      <p:pic>
        <p:nvPicPr>
          <p:cNvPr id="7" name="Obrázek 6" descr="Obsah obrázku interiér, osoba, dveře&#10;&#10;Popis byl vytvořen automaticky">
            <a:extLst>
              <a:ext uri="{FF2B5EF4-FFF2-40B4-BE49-F238E27FC236}">
                <a16:creationId xmlns:a16="http://schemas.microsoft.com/office/drawing/2014/main" id="{9B8BFD31-5B8B-2F4D-14C2-5471D1074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919573"/>
            <a:ext cx="2897332" cy="3863109"/>
          </a:xfrm>
          <a:prstGeom prst="rect">
            <a:avLst/>
          </a:prstGeom>
        </p:spPr>
      </p:pic>
      <p:pic>
        <p:nvPicPr>
          <p:cNvPr id="11" name="Obrázek 10" descr="Obsah obrázku text, interiér, rámeček obrázku&#10;&#10;Popis byl vytvořen automaticky">
            <a:extLst>
              <a:ext uri="{FF2B5EF4-FFF2-40B4-BE49-F238E27FC236}">
                <a16:creationId xmlns:a16="http://schemas.microsoft.com/office/drawing/2014/main" id="{2E7D7995-FE30-A132-0947-3B7280A7E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031" y="1850059"/>
            <a:ext cx="2931968" cy="390929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CDBC888-971C-77DD-EC0E-25D1F3DB7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84" y="2154331"/>
            <a:ext cx="4400995" cy="330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D1F30C-11E4-32CC-23BD-04B79B9E1E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8978182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7F3575-75D0-C44C-5D07-2BFD7E187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A2A1756-F610-744A-A53C-1874B9FB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800" y="381927"/>
            <a:ext cx="7358400" cy="1800000"/>
          </a:xfrm>
        </p:spPr>
        <p:txBody>
          <a:bodyPr/>
          <a:lstStyle/>
          <a:p>
            <a:pPr algn="l"/>
            <a:r>
              <a:rPr lang="en-GB" dirty="0"/>
              <a:t>Museum of Torture and Genocide</a:t>
            </a:r>
            <a:br>
              <a:rPr lang="en-GB" dirty="0"/>
            </a:br>
            <a:r>
              <a:rPr lang="en-GB" dirty="0"/>
              <a:t>in Sarajevo</a:t>
            </a:r>
          </a:p>
        </p:txBody>
      </p:sp>
      <p:pic>
        <p:nvPicPr>
          <p:cNvPr id="6" name="Obrázek 5" descr="Obsah obrázku text, monitor, obrazovka, interiér&#10;&#10;Popis byl vytvořen automaticky">
            <a:extLst>
              <a:ext uri="{FF2B5EF4-FFF2-40B4-BE49-F238E27FC236}">
                <a16:creationId xmlns:a16="http://schemas.microsoft.com/office/drawing/2014/main" id="{A740E623-3D89-7D5A-CB35-4A8A55A54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14944"/>
            <a:ext cx="3096491" cy="412865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8B78AF3-7498-AB8A-D0BC-47CCB1662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511" y="1814944"/>
            <a:ext cx="3096492" cy="4128655"/>
          </a:xfrm>
          <a:prstGeom prst="rect">
            <a:avLst/>
          </a:prstGeom>
        </p:spPr>
      </p:pic>
      <p:pic>
        <p:nvPicPr>
          <p:cNvPr id="12" name="Obrázek 11" descr="Obsah obrázku text, sportovní hra, sport, staré&#10;&#10;Popis byl vytvořen automaticky">
            <a:extLst>
              <a:ext uri="{FF2B5EF4-FFF2-40B4-BE49-F238E27FC236}">
                <a16:creationId xmlns:a16="http://schemas.microsoft.com/office/drawing/2014/main" id="{C3C292D3-ACC4-036E-B2C2-60C2F6F89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160" y="2591646"/>
            <a:ext cx="4173679" cy="25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exteriér, země, ulice, příroda&#10;&#10;Popis byl vytvořen automaticky">
            <a:extLst>
              <a:ext uri="{FF2B5EF4-FFF2-40B4-BE49-F238E27FC236}">
                <a16:creationId xmlns:a16="http://schemas.microsoft.com/office/drawing/2014/main" id="{D280D3B0-1237-53C6-F428-88CD4B166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9395"/>
            <a:ext cx="2847109" cy="3796146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D1F30C-11E4-32CC-23BD-04B79B9E1E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8978182" cy="252000"/>
          </a:xfrm>
        </p:spPr>
        <p:txBody>
          <a:bodyPr/>
          <a:lstStyle/>
          <a:p>
            <a:r>
              <a:rPr lang="cs-CZ" dirty="0">
                <a:solidFill>
                  <a:srgbClr val="0500DD"/>
                </a:solidFill>
              </a:rPr>
              <a:t>Mgr. Jiří Němec, Department </a:t>
            </a:r>
            <a:r>
              <a:rPr lang="cs-CZ" dirty="0" err="1">
                <a:solidFill>
                  <a:srgbClr val="0500DD"/>
                </a:solidFill>
              </a:rPr>
              <a:t>of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Political</a:t>
            </a:r>
            <a:r>
              <a:rPr lang="cs-CZ" dirty="0">
                <a:solidFill>
                  <a:srgbClr val="0500DD"/>
                </a:solidFill>
              </a:rPr>
              <a:t> Science,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  and </a:t>
            </a:r>
            <a:r>
              <a:rPr lang="cs-CZ" dirty="0" err="1">
                <a:solidFill>
                  <a:srgbClr val="0500DD"/>
                </a:solidFill>
              </a:rPr>
              <a:t>Strategic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Studies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Section</a:t>
            </a:r>
            <a:r>
              <a:rPr lang="cs-CZ" dirty="0">
                <a:solidFill>
                  <a:srgbClr val="0500DD"/>
                </a:solidFill>
              </a:rPr>
              <a:t>, </a:t>
            </a:r>
            <a:r>
              <a:rPr lang="cs-CZ" dirty="0" err="1">
                <a:solidFill>
                  <a:srgbClr val="0500DD"/>
                </a:solidFill>
              </a:rPr>
              <a:t>course</a:t>
            </a:r>
            <a:r>
              <a:rPr lang="cs-CZ" dirty="0">
                <a:solidFill>
                  <a:srgbClr val="0500DD"/>
                </a:solidFill>
              </a:rPr>
              <a:t> BSSb1200: </a:t>
            </a:r>
            <a:r>
              <a:rPr lang="cs-CZ" dirty="0" err="1">
                <a:solidFill>
                  <a:srgbClr val="0500DD"/>
                </a:solidFill>
              </a:rPr>
              <a:t>Balkan</a:t>
            </a:r>
            <a:r>
              <a:rPr lang="cs-CZ" dirty="0">
                <a:solidFill>
                  <a:srgbClr val="0500DD"/>
                </a:solidFill>
              </a:rPr>
              <a:t> </a:t>
            </a:r>
            <a:r>
              <a:rPr lang="cs-CZ" dirty="0" err="1">
                <a:solidFill>
                  <a:srgbClr val="0500DD"/>
                </a:solidFill>
              </a:rPr>
              <a:t>Politics</a:t>
            </a:r>
            <a:r>
              <a:rPr lang="cs-CZ" dirty="0">
                <a:solidFill>
                  <a:srgbClr val="0500DD"/>
                </a:solidFill>
              </a:rPr>
              <a:t> and </a:t>
            </a:r>
            <a:r>
              <a:rPr lang="cs-CZ" dirty="0" err="1">
                <a:solidFill>
                  <a:srgbClr val="0500DD"/>
                </a:solidFill>
              </a:rPr>
              <a:t>Security</a:t>
            </a:r>
            <a:r>
              <a:rPr lang="cs-CZ" dirty="0">
                <a:solidFill>
                  <a:srgbClr val="0500DD"/>
                </a:solidFill>
              </a:rPr>
              <a:t>, © MUNI 2022.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7F3575-75D0-C44C-5D07-2BFD7E187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A2A1756-F610-744A-A53C-1874B9FB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800" y="381927"/>
            <a:ext cx="7358400" cy="1800000"/>
          </a:xfrm>
        </p:spPr>
        <p:txBody>
          <a:bodyPr/>
          <a:lstStyle/>
          <a:p>
            <a:pPr algn="l"/>
            <a:r>
              <a:rPr lang="en-GB" dirty="0"/>
              <a:t>Wartime Scars of Sarajevo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A96B0F1-C698-A3C8-5437-CA0C88463CDE}"/>
              </a:ext>
            </a:extLst>
          </p:cNvPr>
          <p:cNvGrpSpPr/>
          <p:nvPr/>
        </p:nvGrpSpPr>
        <p:grpSpPr>
          <a:xfrm>
            <a:off x="720000" y="1714881"/>
            <a:ext cx="10665178" cy="4301673"/>
            <a:chOff x="567000" y="1676399"/>
            <a:chExt cx="10665178" cy="4301673"/>
          </a:xfrm>
        </p:grpSpPr>
        <p:pic>
          <p:nvPicPr>
            <p:cNvPr id="7" name="Obrázek 6" descr="Obsah obrázku exteriér, budova&#10;&#10;Popis byl vytvořen automaticky">
              <a:extLst>
                <a:ext uri="{FF2B5EF4-FFF2-40B4-BE49-F238E27FC236}">
                  <a16:creationId xmlns:a16="http://schemas.microsoft.com/office/drawing/2014/main" id="{ACADAFE3-9D87-6441-C5E5-EFC0A637D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00" y="1676399"/>
              <a:ext cx="3542145" cy="2656609"/>
            </a:xfrm>
            <a:prstGeom prst="rect">
              <a:avLst/>
            </a:prstGeom>
          </p:spPr>
        </p:pic>
        <p:pic>
          <p:nvPicPr>
            <p:cNvPr id="10" name="Obrázek 9" descr="Obsah obrázku země, exteriér, rostlina, špína&#10;&#10;Popis byl vytvořen automaticky">
              <a:extLst>
                <a:ext uri="{FF2B5EF4-FFF2-40B4-BE49-F238E27FC236}">
                  <a16:creationId xmlns:a16="http://schemas.microsoft.com/office/drawing/2014/main" id="{9AF08B50-5AEE-8DBB-4380-1F823F635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978" y="2181927"/>
              <a:ext cx="2847109" cy="3796145"/>
            </a:xfrm>
            <a:prstGeom prst="rect">
              <a:avLst/>
            </a:prstGeom>
          </p:spPr>
        </p:pic>
        <p:pic>
          <p:nvPicPr>
            <p:cNvPr id="15" name="Obrázek 14" descr="Obsah obrázku červená&#10;&#10;Popis byl vytvořen automaticky">
              <a:extLst>
                <a:ext uri="{FF2B5EF4-FFF2-40B4-BE49-F238E27FC236}">
                  <a16:creationId xmlns:a16="http://schemas.microsoft.com/office/drawing/2014/main" id="{9D536BCA-93D3-7CB1-563F-6F6E436F9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2496" y="2181927"/>
              <a:ext cx="2649682" cy="3532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65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ezentace_MU_CZ">
  <a:themeElements>
    <a:clrScheme name="MUNI">
      <a:dk1>
        <a:srgbClr val="000000"/>
      </a:dk1>
      <a:lt1>
        <a:srgbClr val="FFFFFF"/>
      </a:lt1>
      <a:dk2>
        <a:srgbClr val="0000DC"/>
      </a:dk2>
      <a:lt2>
        <a:srgbClr val="FED141"/>
      </a:lt2>
      <a:accent1>
        <a:srgbClr val="008C78"/>
      </a:accent1>
      <a:accent2>
        <a:srgbClr val="FF7300"/>
      </a:accent2>
      <a:accent3>
        <a:srgbClr val="9100DC"/>
      </a:accent3>
      <a:accent4>
        <a:srgbClr val="5AC8AF"/>
      </a:accent4>
      <a:accent5>
        <a:srgbClr val="F01928"/>
      </a:accent5>
      <a:accent6>
        <a:srgbClr val="00AF3F"/>
      </a:accent6>
      <a:hlink>
        <a:srgbClr val="4BC8FF"/>
      </a:hlink>
      <a:folHlink>
        <a:srgbClr val="B9006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MUNI.pptx" id="{DC9E31B8-40F9-4507-8A5E-F584B5D50A9F}" vid="{D2106080-813D-4A23-BF51-F23FAE90D7A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Prezentace-FSS-CZ</Template>
  <TotalTime>19738</TotalTime>
  <Words>1365</Words>
  <Application>Microsoft Macintosh PowerPoint</Application>
  <PresentationFormat>Širokoúhlá obrazovka</PresentationFormat>
  <Paragraphs>132</Paragraphs>
  <Slides>20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Muni Bold</vt:lpstr>
      <vt:lpstr>Muni Light</vt:lpstr>
      <vt:lpstr>Neue Haas Unica Pro</vt:lpstr>
      <vt:lpstr>Tahoma</vt:lpstr>
      <vt:lpstr>Wingdings</vt:lpstr>
      <vt:lpstr>Prezentace_MU_CZ</vt:lpstr>
      <vt:lpstr>Prezentace aplikace PowerPoint</vt:lpstr>
      <vt:lpstr>Warm-up session:  What comes first to your mind when someone says Bosnia and Herzegovina?</vt:lpstr>
      <vt:lpstr>(Not that) Quick Wartime Excursus.</vt:lpstr>
      <vt:lpstr>Nož, Žica, Srebrenica: Genocide Denial in the Balkans</vt:lpstr>
      <vt:lpstr>Prezentace aplikace PowerPoint</vt:lpstr>
      <vt:lpstr>Museum of Torture and Genocide in Sarajevo</vt:lpstr>
      <vt:lpstr>Museum of Torture and Genocide in Sarajevo</vt:lpstr>
      <vt:lpstr>Museum of Torture and Genocide in Sarajevo</vt:lpstr>
      <vt:lpstr>Wartime Scars of Sarajevo</vt:lpstr>
      <vt:lpstr>Islamic Radicalism as a Bridge Between the Past and Present.</vt:lpstr>
      <vt:lpstr>Prezentace aplikace PowerPoint</vt:lpstr>
      <vt:lpstr>Prezentace aplikace PowerPoint</vt:lpstr>
      <vt:lpstr>Current Security Challenges for BiH: Demining (Enviro+EconSec).</vt:lpstr>
      <vt:lpstr>Current Security Challenges for BiH: Environmental Security.</vt:lpstr>
      <vt:lpstr>Current Security Challenges for BiH: Environmental Security.</vt:lpstr>
      <vt:lpstr>Current Security Challenges for BiH: Energy Security.</vt:lpstr>
      <vt:lpstr>Current Security Challenges for BiH: Remaining “New” Security.</vt:lpstr>
      <vt:lpstr>What More to Read, Watch or Listen?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Darwin and International Relations: On   the   Evolutionary   Origins   of   War   and   Ethnic   Conflict</dc:title>
  <dc:creator>Jiří Němec</dc:creator>
  <cp:lastModifiedBy>Jiří Němec</cp:lastModifiedBy>
  <cp:revision>89</cp:revision>
  <cp:lastPrinted>1601-01-01T00:00:00Z</cp:lastPrinted>
  <dcterms:created xsi:type="dcterms:W3CDTF">2018-11-06T10:57:55Z</dcterms:created>
  <dcterms:modified xsi:type="dcterms:W3CDTF">2022-10-27T10:32:33Z</dcterms:modified>
</cp:coreProperties>
</file>