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1"/>
  </p:notesMasterIdLst>
  <p:handoutMasterIdLst>
    <p:handoutMasterId r:id="rId22"/>
  </p:handoutMasterIdLst>
  <p:sldIdLst>
    <p:sldId id="261" r:id="rId2"/>
    <p:sldId id="436" r:id="rId3"/>
    <p:sldId id="437" r:id="rId4"/>
    <p:sldId id="303" r:id="rId5"/>
    <p:sldId id="431" r:id="rId6"/>
    <p:sldId id="444" r:id="rId7"/>
    <p:sldId id="432" r:id="rId8"/>
    <p:sldId id="433" r:id="rId9"/>
    <p:sldId id="434" r:id="rId10"/>
    <p:sldId id="435" r:id="rId11"/>
    <p:sldId id="438" r:id="rId12"/>
    <p:sldId id="443" r:id="rId13"/>
    <p:sldId id="308" r:id="rId14"/>
    <p:sldId id="439" r:id="rId15"/>
    <p:sldId id="440" r:id="rId16"/>
    <p:sldId id="441" r:id="rId17"/>
    <p:sldId id="430" r:id="rId18"/>
    <p:sldId id="442" r:id="rId19"/>
    <p:sldId id="300" r:id="rId2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ří Němec" initials="JN" lastIdx="1" clrIdx="0">
    <p:extLst>
      <p:ext uri="{19B8F6BF-5375-455C-9EA6-DF929625EA0E}">
        <p15:presenceInfo xmlns:p15="http://schemas.microsoft.com/office/powerpoint/2012/main" userId="S::420584@muni.cz::c775341a-1305-4f93-84c1-dd575b5b5b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0DD"/>
    <a:srgbClr val="0600DD"/>
    <a:srgbClr val="0000DC"/>
    <a:srgbClr val="008C78"/>
    <a:srgbClr val="FED141"/>
    <a:srgbClr val="B9006E"/>
    <a:srgbClr val="FF7300"/>
    <a:srgbClr val="4BC8FF"/>
    <a:srgbClr val="00AF3F"/>
    <a:srgbClr val="F01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autoAdjust="0"/>
    <p:restoredTop sz="78463" autoAdjust="0"/>
  </p:normalViewPr>
  <p:slideViewPr>
    <p:cSldViewPr snapToGrid="0">
      <p:cViewPr varScale="1">
        <p:scale>
          <a:sx n="87" d="100"/>
          <a:sy n="87" d="100"/>
        </p:scale>
        <p:origin x="1640" y="20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endParaRPr lang="en-GB" b="1" i="0" noProof="0" dirty="0">
              <a:latin typeface="Muni Bold" pitchFamily="2" charset="0"/>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253799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258235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3415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1987227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38767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536941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3859300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b="1" i="0" noProof="0" dirty="0">
                <a:latin typeface="Muni Bold" pitchFamily="2" charset="0"/>
              </a:rPr>
              <a:t>Serbia on High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33839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GB" b="1" i="0" noProof="0" dirty="0">
                <a:latin typeface="Muni Bold" pitchFamily="2" charset="0"/>
              </a:rPr>
              <a:t>Manoeuvre 22 , Drones, High Combat </a:t>
            </a:r>
            <a:r>
              <a:rPr lang="en-GB" b="1" i="0" noProof="0" dirty="0" err="1">
                <a:latin typeface="Muni Bold" pitchFamily="2" charset="0"/>
              </a:rPr>
              <a:t>Readinnes</a:t>
            </a:r>
            <a:r>
              <a:rPr lang="en-GB" b="1" i="0" noProof="0" dirty="0">
                <a:latin typeface="Muni Bold" pitchFamily="2" charset="0"/>
              </a:rPr>
              <a:t> in SRB, military concentrating on the Border.</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231069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endParaRPr lang="en-GB" b="1" i="0" noProof="0" dirty="0">
              <a:latin typeface="Muni Bold" pitchFamily="2" charset="0"/>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311968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7365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407926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300511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261060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364490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2908909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text - tři sloupce">
    <p:spTree>
      <p:nvGrpSpPr>
        <p:cNvPr id="1" name=""/>
        <p:cNvGrpSpPr/>
        <p:nvPr/>
      </p:nvGrpSpPr>
      <p:grpSpPr>
        <a:xfrm>
          <a:off x="0" y="0"/>
          <a:ext cx="0" cy="0"/>
          <a:chOff x="0" y="0"/>
          <a:chExt cx="0" cy="0"/>
        </a:xfrm>
      </p:grpSpPr>
      <p:sp>
        <p:nvSpPr>
          <p:cNvPr id="7"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tx2"/>
                </a:solidFill>
              </a:defRPr>
            </a:lvl1pPr>
          </a:lstStyle>
          <a:p>
            <a:r>
              <a:rPr lang="cs-CZ" dirty="0"/>
              <a:t>Definujte zápatí - název prezentace / pracoviště</a:t>
            </a:r>
          </a:p>
        </p:txBody>
      </p:sp>
      <p:sp>
        <p:nvSpPr>
          <p:cNvPr id="8" name="Rectangle 18"/>
          <p:cNvSpPr>
            <a:spLocks noGrp="1" noChangeArrowheads="1"/>
          </p:cNvSpPr>
          <p:nvPr>
            <p:ph type="sldNum" sz="quarter" idx="4"/>
          </p:nvPr>
        </p:nvSpPr>
        <p:spPr bwMode="auto">
          <a:xfrm>
            <a:off x="413999" y="6228000"/>
            <a:ext cx="304797"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1200" b="1">
                <a:solidFill>
                  <a:schemeClr val="tx2"/>
                </a:solidFill>
              </a:defRPr>
            </a:lvl1pPr>
          </a:lstStyle>
          <a:p>
            <a:pPr algn="l"/>
            <a:fld id="{0DE708CC-0C3F-4567-9698-B54C0F35BD31}" type="slidenum">
              <a:rPr lang="cs-CZ" altLang="cs-CZ" smtClean="0"/>
              <a:pPr algn="l"/>
              <a:t>‹#›</a:t>
            </a:fld>
            <a:endParaRPr lang="cs-CZ" altLang="cs-CZ" dirty="0"/>
          </a:p>
        </p:txBody>
      </p:sp>
      <p:sp>
        <p:nvSpPr>
          <p:cNvPr id="3" name="Zástupný symbol pro text 2">
            <a:extLst>
              <a:ext uri="{FF2B5EF4-FFF2-40B4-BE49-F238E27FC236}">
                <a16:creationId xmlns:a16="http://schemas.microsoft.com/office/drawing/2014/main" id="{14E9C526-F9E2-493E-8E4A-29B794863916}"/>
              </a:ext>
            </a:extLst>
          </p:cNvPr>
          <p:cNvSpPr>
            <a:spLocks noGrp="1"/>
          </p:cNvSpPr>
          <p:nvPr>
            <p:ph type="body" sz="quarter" idx="10"/>
          </p:nvPr>
        </p:nvSpPr>
        <p:spPr>
          <a:xfrm>
            <a:off x="718797" y="1871999"/>
            <a:ext cx="3312000" cy="3960000"/>
          </a:xfrm>
        </p:spPr>
        <p:txBody>
          <a:bodyPr/>
          <a:lstStyle>
            <a:lvl1pPr>
              <a:lnSpc>
                <a:spcPts val="2300"/>
              </a:lnSpc>
              <a:defRPr sz="2000">
                <a:solidFill>
                  <a:schemeClr val="tx2"/>
                </a:solidFill>
              </a:defRPr>
            </a:lvl1pPr>
            <a:lvl2pPr>
              <a:lnSpc>
                <a:spcPts val="2300"/>
              </a:lnSpc>
              <a:defRPr sz="2000">
                <a:solidFill>
                  <a:schemeClr val="tx2"/>
                </a:solidFill>
              </a:defRPr>
            </a:lvl2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Zástupný symbol pro text 8">
            <a:extLst>
              <a:ext uri="{FF2B5EF4-FFF2-40B4-BE49-F238E27FC236}">
                <a16:creationId xmlns:a16="http://schemas.microsoft.com/office/drawing/2014/main" id="{D9B1B16E-C592-4760-9D83-22FA9763E62B}"/>
              </a:ext>
            </a:extLst>
          </p:cNvPr>
          <p:cNvSpPr>
            <a:spLocks noGrp="1"/>
          </p:cNvSpPr>
          <p:nvPr>
            <p:ph type="body" sz="quarter" idx="11"/>
          </p:nvPr>
        </p:nvSpPr>
        <p:spPr>
          <a:xfrm>
            <a:off x="4320001" y="1872000"/>
            <a:ext cx="7153200" cy="3960000"/>
          </a:xfrm>
        </p:spPr>
        <p:txBody>
          <a:bodyPr numCol="2" spcCol="28800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Nadpis 9">
            <a:extLst>
              <a:ext uri="{FF2B5EF4-FFF2-40B4-BE49-F238E27FC236}">
                <a16:creationId xmlns:a16="http://schemas.microsoft.com/office/drawing/2014/main" id="{600FB58D-598D-4588-A1F6-D6BA04F897F5}"/>
              </a:ext>
            </a:extLst>
          </p:cNvPr>
          <p:cNvSpPr>
            <a:spLocks noGrp="1"/>
          </p:cNvSpPr>
          <p:nvPr>
            <p:ph type="title"/>
          </p:nvPr>
        </p:nvSpPr>
        <p:spPr/>
        <p:txBody>
          <a:bodyPr/>
          <a:lstStyle/>
          <a:p>
            <a:r>
              <a:rPr lang="cs-CZ"/>
              <a:t>Kliknutím lze upravit styl.</a:t>
            </a:r>
            <a:endParaRPr lang="cs-CZ" dirty="0"/>
          </a:p>
        </p:txBody>
      </p:sp>
      <p:sp>
        <p:nvSpPr>
          <p:cNvPr id="13" name="Zástupný symbol pro text 7">
            <a:extLst>
              <a:ext uri="{FF2B5EF4-FFF2-40B4-BE49-F238E27FC236}">
                <a16:creationId xmlns:a16="http://schemas.microsoft.com/office/drawing/2014/main" id="{052AF5FE-F020-4775-A5D1-07BD66BDF4D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pic>
        <p:nvPicPr>
          <p:cNvPr id="11" name="Obrázek 10">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142058"/>
            <a:ext cx="841913" cy="5809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í strana – poziti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414000" y="3005999"/>
            <a:ext cx="11361600" cy="1800000"/>
          </a:xfrm>
        </p:spPr>
        <p:txBody>
          <a:bodyPr/>
          <a:lstStyle>
            <a:lvl1pPr algn="ctr">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01591" cy="1036097"/>
          </a:xfrm>
          <a:prstGeom prst="rect">
            <a:avLst/>
          </a:prstGeom>
        </p:spPr>
      </p:pic>
    </p:spTree>
    <p:extLst>
      <p:ext uri="{BB962C8B-B14F-4D97-AF65-F5344CB8AC3E}">
        <p14:creationId xmlns:p14="http://schemas.microsoft.com/office/powerpoint/2010/main" val="9353841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trana – negativ">
    <p:bg>
      <p:bgPr>
        <a:solidFill>
          <a:srgbClr val="008C7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490962" cy="1028763"/>
          </a:xfrm>
          <a:prstGeom prst="rect">
            <a:avLst/>
          </a:prstGeom>
        </p:spPr>
      </p:pic>
    </p:spTree>
    <p:extLst>
      <p:ext uri="{BB962C8B-B14F-4D97-AF65-F5344CB8AC3E}">
        <p14:creationId xmlns:p14="http://schemas.microsoft.com/office/powerpoint/2010/main" val="18142583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trana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000" y="414000"/>
            <a:ext cx="1490962" cy="1028763"/>
          </a:xfrm>
          <a:prstGeom prst="rect">
            <a:avLst/>
          </a:prstGeom>
        </p:spPr>
      </p:pic>
    </p:spTree>
    <p:extLst>
      <p:ext uri="{BB962C8B-B14F-4D97-AF65-F5344CB8AC3E}">
        <p14:creationId xmlns:p14="http://schemas.microsoft.com/office/powerpoint/2010/main" val="34254025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
    <p:bg>
      <p:bgPr>
        <a:solidFill>
          <a:srgbClr val="008C78"/>
        </a:solidFill>
        <a:effectLst/>
      </p:bgPr>
    </p:b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solidFill>
                  <a:srgbClr val="008C78"/>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008C78"/>
                </a:solidFill>
              </a:defRPr>
            </a:lvl1pPr>
          </a:lstStyle>
          <a:p>
            <a:fld id="{0DE708CC-0C3F-4567-9698-B54C0F35BD31}" type="slidenum">
              <a:rPr lang="cs-CZ" altLang="cs-CZ" smtClean="0"/>
              <a:pPr/>
              <a:t>‹#›</a:t>
            </a:fld>
            <a:endParaRPr lang="cs-CZ" altLang="cs-CZ" dirty="0"/>
          </a:p>
        </p:txBody>
      </p:sp>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0635" y="2501099"/>
            <a:ext cx="2283108" cy="1575344"/>
          </a:xfrm>
          <a:prstGeom prst="rect">
            <a:avLst/>
          </a:prstGeom>
        </p:spPr>
      </p:pic>
    </p:spTree>
    <p:extLst>
      <p:ext uri="{BB962C8B-B14F-4D97-AF65-F5344CB8AC3E}">
        <p14:creationId xmlns:p14="http://schemas.microsoft.com/office/powerpoint/2010/main" val="22173078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 fakulta">
    <p:bg>
      <p:bgPr>
        <a:solidFill>
          <a:srgbClr val="008C7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468" y="2018623"/>
            <a:ext cx="4566442" cy="2520000"/>
          </a:xfrm>
          <a:prstGeom prst="rect">
            <a:avLst/>
          </a:prstGeom>
        </p:spPr>
      </p:pic>
      <p:sp>
        <p:nvSpPr>
          <p:cNvPr id="2" name="Zástupný symbol pro zápatí 1"/>
          <p:cNvSpPr>
            <a:spLocks noGrp="1"/>
          </p:cNvSpPr>
          <p:nvPr>
            <p:ph type="ftr" sz="quarter" idx="10"/>
          </p:nvPr>
        </p:nvSpPr>
        <p:spPr/>
        <p:txBody>
          <a:bodyPr/>
          <a:lstStyle>
            <a:lvl1pPr>
              <a:defRPr>
                <a:solidFill>
                  <a:srgbClr val="008C78"/>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008C78"/>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764295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ředěl MUNI">
    <p:bg>
      <p:bgPr>
        <a:solidFill>
          <a:srgbClr val="008C7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2" name="Zástupný symbol pro zápatí 1"/>
          <p:cNvSpPr>
            <a:spLocks noGrp="1"/>
          </p:cNvSpPr>
          <p:nvPr>
            <p:ph type="ftr" sz="quarter" idx="10"/>
          </p:nvPr>
        </p:nvSpPr>
        <p:spPr>
          <a:noFill/>
          <a:ln>
            <a:noFill/>
          </a:ln>
        </p:spPr>
        <p:txBody>
          <a:bodyPr/>
          <a:lstStyle>
            <a:lvl1pPr>
              <a:defRPr>
                <a:solidFill>
                  <a:srgbClr val="008C78"/>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008C78"/>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61323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1872000"/>
            <a:ext cx="10753200" cy="3960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142058"/>
            <a:ext cx="841913" cy="580919"/>
          </a:xfrm>
          <a:prstGeom prst="rect">
            <a:avLst/>
          </a:prstGeom>
        </p:spPr>
      </p:pic>
    </p:spTree>
    <p:extLst>
      <p:ext uri="{BB962C8B-B14F-4D97-AF65-F5344CB8AC3E}">
        <p14:creationId xmlns:p14="http://schemas.microsoft.com/office/powerpoint/2010/main" val="29540641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rázky text -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870713"/>
            <a:ext cx="3311525" cy="2052000"/>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500000"/>
            <a:ext cx="3312000" cy="1332001"/>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68000"/>
            <a:ext cx="3311525" cy="360000"/>
          </a:xfrm>
        </p:spPr>
        <p:txBody>
          <a:bodyPr/>
          <a:lstStyle>
            <a:lvl1pPr>
              <a:lnSpc>
                <a:spcPts val="1100"/>
              </a:lnSpc>
              <a:defRPr sz="900" b="1"/>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68000"/>
            <a:ext cx="3311525" cy="360000"/>
          </a:xfrm>
        </p:spPr>
        <p:txBody>
          <a:bodyPr/>
          <a:lstStyle>
            <a:lvl1pPr>
              <a:lnSpc>
                <a:spcPts val="1100"/>
              </a:lnSpc>
              <a:defRPr sz="900" b="1"/>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68000"/>
            <a:ext cx="3311525" cy="360000"/>
          </a:xfrm>
        </p:spPr>
        <p:txBody>
          <a:bodyPr/>
          <a:lstStyle>
            <a:lvl1pPr>
              <a:lnSpc>
                <a:spcPts val="1100"/>
              </a:lnSpc>
              <a:defRPr sz="900" b="1"/>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3"/>
            <a:ext cx="3311525" cy="2052000"/>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870713"/>
            <a:ext cx="3311525" cy="2052000"/>
          </a:xfrm>
        </p:spPr>
        <p:txBody>
          <a:bodyPr/>
          <a:lstStyle/>
          <a:p>
            <a:pPr lvl="0"/>
            <a:r>
              <a:rPr lang="cs-CZ"/>
              <a:t>Upravte styly předlohy textu.</a:t>
            </a:r>
          </a:p>
        </p:txBody>
      </p:sp>
      <p:pic>
        <p:nvPicPr>
          <p:cNvPr id="17" name="Obrázek 16">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142058"/>
            <a:ext cx="841913" cy="580919"/>
          </a:xfrm>
          <a:prstGeom prst="rect">
            <a:avLst/>
          </a:prstGeom>
        </p:spPr>
      </p:pic>
    </p:spTree>
    <p:extLst>
      <p:ext uri="{BB962C8B-B14F-4D97-AF65-F5344CB8AC3E}">
        <p14:creationId xmlns:p14="http://schemas.microsoft.com/office/powerpoint/2010/main" val="27137410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obrázky text - čtyři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2"/>
            <a:ext cx="2520000" cy="2500249"/>
          </a:xfrm>
        </p:spPr>
        <p:txBody>
          <a:bodyPr/>
          <a:lstStyle/>
          <a:p>
            <a:pPr lvl="0"/>
            <a:r>
              <a:rPr lang="cs-CZ"/>
              <a:t>Upravte styly předlohy textu.</a:t>
            </a:r>
          </a:p>
        </p:txBody>
      </p:sp>
      <p:sp>
        <p:nvSpPr>
          <p:cNvPr id="17" name="Zástupný symbol pro text 5">
            <a:extLst>
              <a:ext uri="{FF2B5EF4-FFF2-40B4-BE49-F238E27FC236}">
                <a16:creationId xmlns:a16="http://schemas.microsoft.com/office/drawing/2014/main" id="{9AA65E3F-0195-4D36-8526-0CE1096786E9}"/>
              </a:ext>
            </a:extLst>
          </p:cNvPr>
          <p:cNvSpPr>
            <a:spLocks noGrp="1"/>
          </p:cNvSpPr>
          <p:nvPr>
            <p:ph type="body" sz="quarter" idx="24"/>
          </p:nvPr>
        </p:nvSpPr>
        <p:spPr>
          <a:xfrm>
            <a:off x="8952003"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1" name="Zástupný symbol pro obsah 12">
            <a:extLst>
              <a:ext uri="{FF2B5EF4-FFF2-40B4-BE49-F238E27FC236}">
                <a16:creationId xmlns:a16="http://schemas.microsoft.com/office/drawing/2014/main" id="{838FFA5A-2B52-4640-999A-0FA707EA2135}"/>
              </a:ext>
            </a:extLst>
          </p:cNvPr>
          <p:cNvSpPr>
            <a:spLocks noGrp="1"/>
          </p:cNvSpPr>
          <p:nvPr>
            <p:ph sz="quarter" idx="25"/>
          </p:nvPr>
        </p:nvSpPr>
        <p:spPr>
          <a:xfrm>
            <a:off x="8952003" y="1870712"/>
            <a:ext cx="2520000" cy="2500249"/>
          </a:xfrm>
        </p:spPr>
        <p:txBody>
          <a:bodyPr/>
          <a:lstStyle/>
          <a:p>
            <a:pPr lvl="0"/>
            <a:r>
              <a:rPr lang="cs-CZ"/>
              <a:t>Upravte styly předlohy textu.</a:t>
            </a:r>
          </a:p>
        </p:txBody>
      </p:sp>
      <p:sp>
        <p:nvSpPr>
          <p:cNvPr id="22" name="Zástupný symbol pro text 5">
            <a:extLst>
              <a:ext uri="{FF2B5EF4-FFF2-40B4-BE49-F238E27FC236}">
                <a16:creationId xmlns:a16="http://schemas.microsoft.com/office/drawing/2014/main" id="{5C10658A-98D8-4556-87CE-64E54F171B34}"/>
              </a:ext>
            </a:extLst>
          </p:cNvPr>
          <p:cNvSpPr>
            <a:spLocks noGrp="1"/>
          </p:cNvSpPr>
          <p:nvPr>
            <p:ph type="body" sz="quarter" idx="26"/>
          </p:nvPr>
        </p:nvSpPr>
        <p:spPr>
          <a:xfrm>
            <a:off x="3459537"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3" name="Zástupný symbol pro obsah 12">
            <a:extLst>
              <a:ext uri="{FF2B5EF4-FFF2-40B4-BE49-F238E27FC236}">
                <a16:creationId xmlns:a16="http://schemas.microsoft.com/office/drawing/2014/main" id="{68E7CFC0-159E-4EF0-9E07-70CA5454E32D}"/>
              </a:ext>
            </a:extLst>
          </p:cNvPr>
          <p:cNvSpPr>
            <a:spLocks noGrp="1"/>
          </p:cNvSpPr>
          <p:nvPr>
            <p:ph sz="quarter" idx="27"/>
          </p:nvPr>
        </p:nvSpPr>
        <p:spPr>
          <a:xfrm>
            <a:off x="3459537" y="1870712"/>
            <a:ext cx="2520000" cy="2500249"/>
          </a:xfrm>
        </p:spPr>
        <p:txBody>
          <a:bodyPr/>
          <a:lstStyle/>
          <a:p>
            <a:pPr lvl="0"/>
            <a:r>
              <a:rPr lang="cs-CZ"/>
              <a:t>Upravte styly předlohy textu.</a:t>
            </a:r>
          </a:p>
        </p:txBody>
      </p:sp>
      <p:sp>
        <p:nvSpPr>
          <p:cNvPr id="24" name="Zástupný symbol pro text 5">
            <a:extLst>
              <a:ext uri="{FF2B5EF4-FFF2-40B4-BE49-F238E27FC236}">
                <a16:creationId xmlns:a16="http://schemas.microsoft.com/office/drawing/2014/main" id="{B0153366-7BB7-41A8-92B2-286A307A4C6D}"/>
              </a:ext>
            </a:extLst>
          </p:cNvPr>
          <p:cNvSpPr>
            <a:spLocks noGrp="1"/>
          </p:cNvSpPr>
          <p:nvPr>
            <p:ph type="body" sz="quarter" idx="28"/>
          </p:nvPr>
        </p:nvSpPr>
        <p:spPr>
          <a:xfrm>
            <a:off x="6212465"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25" name="Zástupný symbol pro obsah 12">
            <a:extLst>
              <a:ext uri="{FF2B5EF4-FFF2-40B4-BE49-F238E27FC236}">
                <a16:creationId xmlns:a16="http://schemas.microsoft.com/office/drawing/2014/main" id="{6206BCD2-CB4B-4872-B733-6E6D82EBEAF8}"/>
              </a:ext>
            </a:extLst>
          </p:cNvPr>
          <p:cNvSpPr>
            <a:spLocks noGrp="1"/>
          </p:cNvSpPr>
          <p:nvPr>
            <p:ph sz="quarter" idx="29"/>
          </p:nvPr>
        </p:nvSpPr>
        <p:spPr>
          <a:xfrm>
            <a:off x="6212465" y="1870712"/>
            <a:ext cx="2520000" cy="2500249"/>
          </a:xfrm>
        </p:spPr>
        <p:txBody>
          <a:bodyPr/>
          <a:lstStyle/>
          <a:p>
            <a:pPr lvl="0"/>
            <a:r>
              <a:rPr lang="cs-CZ"/>
              <a:t>Upravte styly předlohy textu.</a:t>
            </a:r>
          </a:p>
        </p:txBody>
      </p:sp>
      <p:pic>
        <p:nvPicPr>
          <p:cNvPr id="15" name="Obrázek 1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142058"/>
            <a:ext cx="841913" cy="580919"/>
          </a:xfrm>
          <a:prstGeom prst="rect">
            <a:avLst/>
          </a:prstGeom>
        </p:spPr>
      </p:pic>
    </p:spTree>
    <p:extLst>
      <p:ext uri="{BB962C8B-B14F-4D97-AF65-F5344CB8AC3E}">
        <p14:creationId xmlns:p14="http://schemas.microsoft.com/office/powerpoint/2010/main" val="42465075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rázek text - dva sloupce">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871999"/>
            <a:ext cx="5218413" cy="3690000"/>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6252863" y="1872000"/>
            <a:ext cx="5220000" cy="3960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Upravte styly předlohy textu.</a:t>
            </a:r>
          </a:p>
        </p:txBody>
      </p:sp>
      <p:pic>
        <p:nvPicPr>
          <p:cNvPr id="12" name="Obrázek 1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142058"/>
            <a:ext cx="841913" cy="580919"/>
          </a:xfrm>
          <a:prstGeom prst="rect">
            <a:avLst/>
          </a:prstGeom>
        </p:spPr>
      </p:pic>
    </p:spTree>
    <p:extLst>
      <p:ext uri="{BB962C8B-B14F-4D97-AF65-F5344CB8AC3E}">
        <p14:creationId xmlns:p14="http://schemas.microsoft.com/office/powerpoint/2010/main" val="29667395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720000"/>
            <a:ext cx="10753200" cy="5112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142058"/>
            <a:ext cx="841913" cy="580919"/>
          </a:xfrm>
          <a:prstGeom prst="rect">
            <a:avLst/>
          </a:prstGeom>
        </p:spPr>
      </p:pic>
    </p:spTree>
    <p:extLst>
      <p:ext uri="{BB962C8B-B14F-4D97-AF65-F5344CB8AC3E}">
        <p14:creationId xmlns:p14="http://schemas.microsoft.com/office/powerpoint/2010/main" val="2349755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text - dva sloupce">
    <p:spTree>
      <p:nvGrpSpPr>
        <p:cNvPr id="1" name=""/>
        <p:cNvGrpSpPr/>
        <p:nvPr/>
      </p:nvGrpSpPr>
      <p:grpSpPr>
        <a:xfrm>
          <a:off x="0" y="0"/>
          <a:ext cx="0" cy="0"/>
          <a:chOff x="0" y="0"/>
          <a:chExt cx="0" cy="0"/>
        </a:xfrm>
      </p:grpSpPr>
      <p:sp>
        <p:nvSpPr>
          <p:cNvPr id="10" name="Zástupný symbol pro obsah 12">
            <a:extLst>
              <a:ext uri="{FF2B5EF4-FFF2-40B4-BE49-F238E27FC236}">
                <a16:creationId xmlns:a16="http://schemas.microsoft.com/office/drawing/2014/main" id="{6AC77FAA-7A24-4042-9EC0-03189B9567D5}"/>
              </a:ext>
            </a:extLst>
          </p:cNvPr>
          <p:cNvSpPr>
            <a:spLocks noGrp="1"/>
          </p:cNvSpPr>
          <p:nvPr>
            <p:ph sz="quarter" idx="24"/>
          </p:nvPr>
        </p:nvSpPr>
        <p:spPr>
          <a:xfrm>
            <a:off x="719137" y="719999"/>
            <a:ext cx="5218413" cy="4824766"/>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5" name="Zástupný symbol pro text 5">
            <a:extLst>
              <a:ext uri="{FF2B5EF4-FFF2-40B4-BE49-F238E27FC236}">
                <a16:creationId xmlns:a16="http://schemas.microsoft.com/office/drawing/2014/main" id="{01B2AE5E-5079-489F-B918-D5D9F938E9AD}"/>
              </a:ext>
            </a:extLst>
          </p:cNvPr>
          <p:cNvSpPr>
            <a:spLocks noGrp="1"/>
          </p:cNvSpPr>
          <p:nvPr>
            <p:ph type="body" sz="quarter" idx="12"/>
          </p:nvPr>
        </p:nvSpPr>
        <p:spPr>
          <a:xfrm>
            <a:off x="6252863" y="719999"/>
            <a:ext cx="5220000" cy="5111999"/>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8" name="Zástupný symbol pro text 13">
            <a:extLst>
              <a:ext uri="{FF2B5EF4-FFF2-40B4-BE49-F238E27FC236}">
                <a16:creationId xmlns:a16="http://schemas.microsoft.com/office/drawing/2014/main" id="{56D7E9DF-7CA0-41ED-B50E-DAFFDA4ABC53}"/>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Upravte styly předlohy textu.</a:t>
            </a:r>
          </a:p>
        </p:txBody>
      </p:sp>
      <p:pic>
        <p:nvPicPr>
          <p:cNvPr id="11" name="Obrázek 10">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142058"/>
            <a:ext cx="841913" cy="580919"/>
          </a:xfrm>
          <a:prstGeom prst="rect">
            <a:avLst/>
          </a:prstGeom>
        </p:spPr>
      </p:pic>
    </p:spTree>
    <p:extLst>
      <p:ext uri="{BB962C8B-B14F-4D97-AF65-F5344CB8AC3E}">
        <p14:creationId xmlns:p14="http://schemas.microsoft.com/office/powerpoint/2010/main" val="21173837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142058"/>
            <a:ext cx="841913" cy="580919"/>
          </a:xfrm>
          <a:prstGeom prst="rect">
            <a:avLst/>
          </a:prstGeom>
        </p:spPr>
      </p:pic>
    </p:spTree>
    <p:extLst>
      <p:ext uri="{BB962C8B-B14F-4D97-AF65-F5344CB8AC3E}">
        <p14:creationId xmlns:p14="http://schemas.microsoft.com/office/powerpoint/2010/main" val="17229866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872000"/>
            <a:ext cx="10753200" cy="3960000"/>
          </a:xfrm>
          <a:prstGeom prst="rect">
            <a:avLst/>
          </a:prstGeom>
        </p:spPr>
        <p:txBody>
          <a:bodyPr/>
          <a:lstStyle>
            <a:lvl1pPr marL="252000" indent="-180000">
              <a:buClr>
                <a:schemeClr val="tx2"/>
              </a:buClr>
              <a:buSzPct val="100000"/>
              <a:buFont typeface="Arial" panose="020B0604020202020204" pitchFamily="34" charset="0"/>
              <a:buChar char="̶"/>
              <a:defRPr/>
            </a:lvl1pPr>
            <a:lvl2pPr marL="504000" indent="-180000">
              <a:buClr>
                <a:schemeClr val="tx2"/>
              </a:buClr>
              <a:buFont typeface="Arial" panose="020B0604020202020204" pitchFamily="34" charset="0"/>
              <a:buChar char="̶"/>
              <a:defRPr/>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142058"/>
            <a:ext cx="841913" cy="580919"/>
          </a:xfrm>
          <a:prstGeom prst="rect">
            <a:avLst/>
          </a:prstGeom>
        </p:spPr>
      </p:pic>
    </p:spTree>
    <p:extLst>
      <p:ext uri="{BB962C8B-B14F-4D97-AF65-F5344CB8AC3E}">
        <p14:creationId xmlns:p14="http://schemas.microsoft.com/office/powerpoint/2010/main" val="26860472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cs-CZ" altLang="cs-CZ" sz="10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30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defRPr sz="1200" b="1">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rm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73" r:id="rId3"/>
    <p:sldLayoutId id="2147483682" r:id="rId4"/>
    <p:sldLayoutId id="2147483674" r:id="rId5"/>
    <p:sldLayoutId id="2147483675" r:id="rId6"/>
    <p:sldLayoutId id="2147483676" r:id="rId7"/>
    <p:sldLayoutId id="2147483677" r:id="rId8"/>
    <p:sldLayoutId id="2147483661" r:id="rId9"/>
    <p:sldLayoutId id="2147483678" r:id="rId10"/>
    <p:sldLayoutId id="2147483679" r:id="rId11"/>
    <p:sldLayoutId id="2147483681" r:id="rId12"/>
    <p:sldLayoutId id="2147483680" r:id="rId13"/>
    <p:sldLayoutId id="2147483684" r:id="rId14"/>
    <p:sldLayoutId id="2147483683" r:id="rId15"/>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hf hdr="0" dt="0"/>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prishtinainsight.com/" TargetMode="External"/><Relationship Id="rId2" Type="http://schemas.openxmlformats.org/officeDocument/2006/relationships/hyperlink" Target="https://kosovotwopointzero.com/en/" TargetMode="External"/><Relationship Id="rId1" Type="http://schemas.openxmlformats.org/officeDocument/2006/relationships/slideLayout" Target="../slideLayouts/slideLayout10.xml"/><Relationship Id="rId5" Type="http://schemas.openxmlformats.org/officeDocument/2006/relationships/hyperlink" Target="https://podcasts.ox.ac.uk/keywords/kosovo" TargetMode="External"/><Relationship Id="rId4" Type="http://schemas.openxmlformats.org/officeDocument/2006/relationships/hyperlink" Target="https://doi.org/10.1080/10402659.2022.204817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DC"/>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a:xfrm>
            <a:off x="719999" y="6258296"/>
            <a:ext cx="11143449" cy="221704"/>
          </a:xfrm>
        </p:spPr>
        <p:txBody>
          <a:bodyPr/>
          <a:lstStyle/>
          <a:p>
            <a:r>
              <a:rPr lang="cs-CZ" dirty="0">
                <a:solidFill>
                  <a:schemeClr val="bg1"/>
                </a:solidFill>
              </a:rPr>
              <a:t>Mgr. Jiří Němec, Department </a:t>
            </a:r>
            <a:r>
              <a:rPr lang="cs-CZ" dirty="0" err="1">
                <a:solidFill>
                  <a:schemeClr val="bg1"/>
                </a:solidFill>
              </a:rPr>
              <a:t>of</a:t>
            </a:r>
            <a:r>
              <a:rPr lang="cs-CZ" dirty="0">
                <a:solidFill>
                  <a:schemeClr val="bg1"/>
                </a:solidFill>
              </a:rPr>
              <a:t> </a:t>
            </a:r>
            <a:r>
              <a:rPr lang="cs-CZ" dirty="0" err="1">
                <a:solidFill>
                  <a:schemeClr val="bg1"/>
                </a:solidFill>
              </a:rPr>
              <a:t>Political</a:t>
            </a:r>
            <a:r>
              <a:rPr lang="cs-CZ" dirty="0">
                <a:solidFill>
                  <a:schemeClr val="bg1"/>
                </a:solidFill>
              </a:rPr>
              <a:t> Science, </a:t>
            </a:r>
            <a:r>
              <a:rPr lang="cs-CZ" dirty="0" err="1">
                <a:solidFill>
                  <a:schemeClr val="bg1"/>
                </a:solidFill>
              </a:rPr>
              <a:t>Security</a:t>
            </a:r>
            <a:r>
              <a:rPr lang="cs-CZ" dirty="0">
                <a:solidFill>
                  <a:schemeClr val="bg1"/>
                </a:solidFill>
              </a:rPr>
              <a:t>  and </a:t>
            </a:r>
            <a:r>
              <a:rPr lang="cs-CZ" dirty="0" err="1">
                <a:solidFill>
                  <a:schemeClr val="bg1"/>
                </a:solidFill>
              </a:rPr>
              <a:t>Strategic</a:t>
            </a:r>
            <a:r>
              <a:rPr lang="cs-CZ" dirty="0">
                <a:solidFill>
                  <a:schemeClr val="bg1"/>
                </a:solidFill>
              </a:rPr>
              <a:t> </a:t>
            </a:r>
            <a:r>
              <a:rPr lang="cs-CZ" dirty="0" err="1">
                <a:solidFill>
                  <a:schemeClr val="bg1"/>
                </a:solidFill>
              </a:rPr>
              <a:t>Studies</a:t>
            </a:r>
            <a:r>
              <a:rPr lang="cs-CZ" dirty="0">
                <a:solidFill>
                  <a:schemeClr val="bg1"/>
                </a:solidFill>
              </a:rPr>
              <a:t> </a:t>
            </a:r>
            <a:r>
              <a:rPr lang="cs-CZ" dirty="0" err="1">
                <a:solidFill>
                  <a:schemeClr val="bg1"/>
                </a:solidFill>
              </a:rPr>
              <a:t>Section</a:t>
            </a:r>
            <a:r>
              <a:rPr lang="cs-CZ" dirty="0">
                <a:solidFill>
                  <a:schemeClr val="bg1"/>
                </a:solidFill>
              </a:rPr>
              <a:t>, </a:t>
            </a:r>
            <a:r>
              <a:rPr lang="cs-CZ" dirty="0" err="1">
                <a:solidFill>
                  <a:schemeClr val="bg1"/>
                </a:solidFill>
              </a:rPr>
              <a:t>course</a:t>
            </a:r>
            <a:r>
              <a:rPr lang="cs-CZ" dirty="0">
                <a:solidFill>
                  <a:schemeClr val="bg1"/>
                </a:solidFill>
              </a:rPr>
              <a:t> BSSb1200: </a:t>
            </a:r>
            <a:r>
              <a:rPr lang="cs-CZ" dirty="0" err="1">
                <a:solidFill>
                  <a:schemeClr val="bg1"/>
                </a:solidFill>
              </a:rPr>
              <a:t>Balkan</a:t>
            </a:r>
            <a:r>
              <a:rPr lang="cs-CZ" dirty="0">
                <a:solidFill>
                  <a:schemeClr val="bg1"/>
                </a:solidFill>
              </a:rPr>
              <a:t> </a:t>
            </a:r>
            <a:r>
              <a:rPr lang="cs-CZ" dirty="0" err="1">
                <a:solidFill>
                  <a:schemeClr val="bg1"/>
                </a:solidFill>
              </a:rPr>
              <a:t>Politics</a:t>
            </a:r>
            <a:r>
              <a:rPr lang="cs-CZ" dirty="0">
                <a:solidFill>
                  <a:schemeClr val="bg1"/>
                </a:solidFill>
              </a:rPr>
              <a:t> and </a:t>
            </a:r>
            <a:r>
              <a:rPr lang="cs-CZ" dirty="0" err="1">
                <a:solidFill>
                  <a:schemeClr val="bg1"/>
                </a:solidFill>
              </a:rPr>
              <a:t>Security</a:t>
            </a:r>
            <a:r>
              <a:rPr lang="cs-CZ" dirty="0">
                <a:solidFill>
                  <a:schemeClr val="bg1"/>
                </a:solidFill>
              </a:rPr>
              <a:t>, © MUNI 2022.</a:t>
            </a:r>
          </a:p>
        </p:txBody>
      </p:sp>
      <p:sp>
        <p:nvSpPr>
          <p:cNvPr id="5" name="TextovéPole 4">
            <a:extLst>
              <a:ext uri="{FF2B5EF4-FFF2-40B4-BE49-F238E27FC236}">
                <a16:creationId xmlns:a16="http://schemas.microsoft.com/office/drawing/2014/main" id="{DB683B4F-3684-EB48-9686-DCEDA5978274}"/>
              </a:ext>
            </a:extLst>
          </p:cNvPr>
          <p:cNvSpPr txBox="1"/>
          <p:nvPr/>
        </p:nvSpPr>
        <p:spPr>
          <a:xfrm>
            <a:off x="719999" y="378000"/>
            <a:ext cx="3645724" cy="2062103"/>
          </a:xfrm>
          <a:prstGeom prst="rect">
            <a:avLst/>
          </a:prstGeom>
          <a:noFill/>
        </p:spPr>
        <p:txBody>
          <a:bodyPr wrap="square" rtlCol="0">
            <a:spAutoFit/>
          </a:bodyPr>
          <a:lstStyle/>
          <a:p>
            <a:r>
              <a:rPr lang="en-GB" sz="3200" b="1" dirty="0">
                <a:solidFill>
                  <a:schemeClr val="bg1"/>
                </a:solidFill>
                <a:latin typeface="Muni Bold" pitchFamily="2" charset="0"/>
              </a:rPr>
              <a:t>MUNI</a:t>
            </a:r>
          </a:p>
          <a:p>
            <a:r>
              <a:rPr lang="en-GB" sz="3200" dirty="0">
                <a:solidFill>
                  <a:schemeClr val="bg1"/>
                </a:solidFill>
                <a:latin typeface="Muni Light" pitchFamily="2" charset="0"/>
              </a:rPr>
              <a:t>Faculty</a:t>
            </a:r>
          </a:p>
          <a:p>
            <a:r>
              <a:rPr lang="en-GB" sz="3200" dirty="0">
                <a:solidFill>
                  <a:schemeClr val="bg1"/>
                </a:solidFill>
                <a:latin typeface="Muni Light" pitchFamily="2" charset="0"/>
              </a:rPr>
              <a:t>Of Social</a:t>
            </a:r>
          </a:p>
          <a:p>
            <a:r>
              <a:rPr lang="en-GB" sz="3200" dirty="0">
                <a:solidFill>
                  <a:schemeClr val="bg1"/>
                </a:solidFill>
                <a:latin typeface="Muni Light" pitchFamily="2" charset="0"/>
              </a:rPr>
              <a:t>Studies</a:t>
            </a:r>
          </a:p>
        </p:txBody>
      </p:sp>
      <p:sp>
        <p:nvSpPr>
          <p:cNvPr id="7" name="TextovéPole 6">
            <a:extLst>
              <a:ext uri="{FF2B5EF4-FFF2-40B4-BE49-F238E27FC236}">
                <a16:creationId xmlns:a16="http://schemas.microsoft.com/office/drawing/2014/main" id="{9F297A4C-8141-6740-98D9-5F0CB7627056}"/>
              </a:ext>
            </a:extLst>
          </p:cNvPr>
          <p:cNvSpPr txBox="1"/>
          <p:nvPr/>
        </p:nvSpPr>
        <p:spPr>
          <a:xfrm>
            <a:off x="1836964" y="2692316"/>
            <a:ext cx="9678388" cy="2236510"/>
          </a:xfrm>
          <a:prstGeom prst="rect">
            <a:avLst/>
          </a:prstGeom>
          <a:noFill/>
        </p:spPr>
        <p:txBody>
          <a:bodyPr wrap="square" rtlCol="0">
            <a:spAutoFit/>
          </a:bodyPr>
          <a:lstStyle/>
          <a:p>
            <a:pPr algn="r">
              <a:lnSpc>
                <a:spcPct val="150000"/>
              </a:lnSpc>
            </a:pPr>
            <a:r>
              <a:rPr lang="en-GB" sz="4000" b="1" dirty="0">
                <a:solidFill>
                  <a:schemeClr val="bg1"/>
                </a:solidFill>
                <a:latin typeface="Muni Bold" pitchFamily="2" charset="0"/>
              </a:rPr>
              <a:t>Kosovo:</a:t>
            </a:r>
          </a:p>
          <a:p>
            <a:pPr algn="r">
              <a:lnSpc>
                <a:spcPct val="150000"/>
              </a:lnSpc>
            </a:pPr>
            <a:r>
              <a:rPr lang="en-GB" sz="2800" dirty="0">
                <a:solidFill>
                  <a:schemeClr val="bg1"/>
                </a:solidFill>
                <a:latin typeface="Muni Light" pitchFamily="2" charset="0"/>
              </a:rPr>
              <a:t>The Achilles’ Heel Of</a:t>
            </a:r>
          </a:p>
          <a:p>
            <a:pPr algn="r">
              <a:lnSpc>
                <a:spcPct val="150000"/>
              </a:lnSpc>
            </a:pPr>
            <a:r>
              <a:rPr lang="en-GB" sz="2800" dirty="0">
                <a:solidFill>
                  <a:schemeClr val="bg1"/>
                </a:solidFill>
                <a:latin typeface="Muni Light" pitchFamily="2" charset="0"/>
              </a:rPr>
              <a:t>Balkan Security</a:t>
            </a:r>
          </a:p>
        </p:txBody>
      </p:sp>
    </p:spTree>
    <p:extLst>
      <p:ext uri="{BB962C8B-B14F-4D97-AF65-F5344CB8AC3E}">
        <p14:creationId xmlns:p14="http://schemas.microsoft.com/office/powerpoint/2010/main" val="3610336174"/>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10;&#10;Popis byl vytvořen automaticky">
            <a:extLst>
              <a:ext uri="{FF2B5EF4-FFF2-40B4-BE49-F238E27FC236}">
                <a16:creationId xmlns:a16="http://schemas.microsoft.com/office/drawing/2014/main" id="{D6FAC7EA-F538-391A-F3FE-563144FA8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702" y="1872000"/>
            <a:ext cx="9717795" cy="3960000"/>
          </a:xfrm>
          <a:prstGeom prst="rect">
            <a:avLst/>
          </a:prstGeom>
          <a:noFill/>
        </p:spPr>
      </p:pic>
      <p:sp>
        <p:nvSpPr>
          <p:cNvPr id="3" name="Zástupný symbol pro číslo snímku 2">
            <a:extLst>
              <a:ext uri="{FF2B5EF4-FFF2-40B4-BE49-F238E27FC236}">
                <a16:creationId xmlns:a16="http://schemas.microsoft.com/office/drawing/2014/main" id="{14B99879-6DEE-8A98-6088-24F3AB90CE88}"/>
              </a:ext>
            </a:extLst>
          </p:cNvPr>
          <p:cNvSpPr>
            <a:spLocks noGrp="1"/>
          </p:cNvSpPr>
          <p:nvPr>
            <p:ph type="sldNum" sz="quarter" idx="11"/>
          </p:nvPr>
        </p:nvSpPr>
        <p:spPr>
          <a:xfrm>
            <a:off x="414000" y="6228000"/>
            <a:ext cx="306000" cy="252000"/>
          </a:xfrm>
        </p:spPr>
        <p:txBody>
          <a:bodyPr wrap="none" anchor="b">
            <a:normAutofit/>
          </a:bodyPr>
          <a:lstStyle/>
          <a:p>
            <a:pPr>
              <a:spcAft>
                <a:spcPts val="600"/>
              </a:spcAft>
            </a:pPr>
            <a:fld id="{0DE708CC-0C3F-4567-9698-B54C0F35BD31}" type="slidenum">
              <a:rPr lang="cs-CZ" altLang="cs-CZ" smtClean="0"/>
              <a:pPr>
                <a:spcAft>
                  <a:spcPts val="600"/>
                </a:spcAft>
              </a:pPr>
              <a:t>10</a:t>
            </a:fld>
            <a:endParaRPr lang="cs-CZ" altLang="cs-CZ"/>
          </a:p>
        </p:txBody>
      </p:sp>
      <p:sp>
        <p:nvSpPr>
          <p:cNvPr id="5" name="Obdélník 4">
            <a:extLst>
              <a:ext uri="{FF2B5EF4-FFF2-40B4-BE49-F238E27FC236}">
                <a16:creationId xmlns:a16="http://schemas.microsoft.com/office/drawing/2014/main" id="{4728FB92-9D38-AE85-426D-0903CD091087}"/>
              </a:ext>
            </a:extLst>
          </p:cNvPr>
          <p:cNvSpPr/>
          <p:nvPr/>
        </p:nvSpPr>
        <p:spPr bwMode="auto">
          <a:xfrm>
            <a:off x="9771226" y="5707626"/>
            <a:ext cx="2278206" cy="1150374"/>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595603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2E12E4-FF9E-0A71-EA05-8995502E0939}"/>
              </a:ext>
            </a:extLst>
          </p:cNvPr>
          <p:cNvSpPr>
            <a:spLocks noGrp="1"/>
          </p:cNvSpPr>
          <p:nvPr>
            <p:ph type="ftr" sz="quarter" idx="10"/>
          </p:nvPr>
        </p:nvSpPr>
        <p:spPr>
          <a:xfrm>
            <a:off x="720000" y="6228000"/>
            <a:ext cx="8617964"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9339AEBB-2A3A-262A-443D-E20BF0B7A426}"/>
              </a:ext>
            </a:extLst>
          </p:cNvPr>
          <p:cNvSpPr>
            <a:spLocks noGrp="1"/>
          </p:cNvSpPr>
          <p:nvPr>
            <p:ph type="sldNum" sz="quarter" idx="11"/>
          </p:nvPr>
        </p:nvSpPr>
        <p:spPr/>
        <p:txBody>
          <a:bodyPr/>
          <a:lstStyle/>
          <a:p>
            <a:fld id="{0DE708CC-0C3F-4567-9698-B54C0F35BD31}" type="slidenum">
              <a:rPr lang="cs-CZ" altLang="cs-CZ" smtClean="0"/>
              <a:pPr/>
              <a:t>11</a:t>
            </a:fld>
            <a:endParaRPr lang="cs-CZ" altLang="cs-CZ" dirty="0"/>
          </a:p>
        </p:txBody>
      </p:sp>
      <p:sp>
        <p:nvSpPr>
          <p:cNvPr id="4" name="Nadpis 3">
            <a:extLst>
              <a:ext uri="{FF2B5EF4-FFF2-40B4-BE49-F238E27FC236}">
                <a16:creationId xmlns:a16="http://schemas.microsoft.com/office/drawing/2014/main" id="{58D5643D-0E9E-2019-E207-A3EE44FAB123}"/>
              </a:ext>
            </a:extLst>
          </p:cNvPr>
          <p:cNvSpPr>
            <a:spLocks noGrp="1"/>
          </p:cNvSpPr>
          <p:nvPr>
            <p:ph type="title"/>
          </p:nvPr>
        </p:nvSpPr>
        <p:spPr>
          <a:xfrm>
            <a:off x="2358735" y="395782"/>
            <a:ext cx="7865919" cy="1800000"/>
          </a:xfrm>
        </p:spPr>
        <p:txBody>
          <a:bodyPr/>
          <a:lstStyle/>
          <a:p>
            <a:pPr algn="l"/>
            <a:r>
              <a:rPr lang="en-GB" dirty="0"/>
              <a:t>Kosovo’s Statehood and Territorial Integrity.</a:t>
            </a:r>
          </a:p>
        </p:txBody>
      </p:sp>
      <p:sp>
        <p:nvSpPr>
          <p:cNvPr id="5" name="TextovéPole 4">
            <a:extLst>
              <a:ext uri="{FF2B5EF4-FFF2-40B4-BE49-F238E27FC236}">
                <a16:creationId xmlns:a16="http://schemas.microsoft.com/office/drawing/2014/main" id="{84160443-87E4-94CC-1454-153BAE204484}"/>
              </a:ext>
            </a:extLst>
          </p:cNvPr>
          <p:cNvSpPr txBox="1"/>
          <p:nvPr/>
        </p:nvSpPr>
        <p:spPr>
          <a:xfrm>
            <a:off x="720000" y="1834765"/>
            <a:ext cx="11211445" cy="50232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dirty="0">
                <a:latin typeface="Neue Haas Unica Pro" panose="020B0504030206020203" pitchFamily="34" charset="0"/>
              </a:rPr>
              <a:t>UNSCR 1244/1999, ICJ Opinion on Declaration of Independence.</a:t>
            </a:r>
          </a:p>
          <a:p>
            <a:pPr marL="342900" indent="-342900">
              <a:lnSpc>
                <a:spcPct val="150000"/>
              </a:lnSpc>
              <a:buFont typeface="Arial" panose="020B0604020202020204" pitchFamily="34" charset="0"/>
              <a:buChar char="•"/>
            </a:pPr>
            <a:r>
              <a:rPr lang="en-GB" dirty="0">
                <a:latin typeface="Neue Haas Unica Pro" panose="020B0504030206020203" pitchFamily="34" charset="0"/>
              </a:rPr>
              <a:t>UNSC: Russia and China; EU: Cyprus, Greece, Romania, Slovakia, Spain.</a:t>
            </a:r>
          </a:p>
          <a:p>
            <a:pPr marL="342900" indent="-342900">
              <a:lnSpc>
                <a:spcPct val="150000"/>
              </a:lnSpc>
              <a:buFont typeface="Arial" panose="020B0604020202020204" pitchFamily="34" charset="0"/>
              <a:buChar char="•"/>
            </a:pPr>
            <a:r>
              <a:rPr lang="en-GB" i="1" dirty="0">
                <a:latin typeface="Neue Haas Unica Pro" panose="020B0504030206020203" pitchFamily="34" charset="0"/>
              </a:rPr>
              <a:t>Republic of Kosova</a:t>
            </a:r>
            <a:r>
              <a:rPr lang="en-GB" dirty="0">
                <a:latin typeface="Neue Haas Unica Pro" panose="020B0504030206020203" pitchFamily="34" charset="0"/>
              </a:rPr>
              <a:t>; </a:t>
            </a:r>
            <a:r>
              <a:rPr lang="en-GB" i="1" dirty="0">
                <a:latin typeface="Neue Haas Unica Pro" panose="020B0504030206020203" pitchFamily="34" charset="0"/>
              </a:rPr>
              <a:t>Republika e Kosovës</a:t>
            </a:r>
            <a:r>
              <a:rPr lang="en-GB" dirty="0">
                <a:latin typeface="Neue Haas Unica Pro" panose="020B0504030206020203" pitchFamily="34" charset="0"/>
              </a:rPr>
              <a:t>, RKS, </a:t>
            </a:r>
            <a:r>
              <a:rPr lang="en-GB" dirty="0" err="1">
                <a:latin typeface="Neue Haas Unica Pro" panose="020B0504030206020203" pitchFamily="34" charset="0"/>
              </a:rPr>
              <a:t>KiM</a:t>
            </a:r>
            <a:r>
              <a:rPr lang="en-GB" dirty="0">
                <a:latin typeface="Neue Haas Unica Pro" panose="020B0504030206020203" pitchFamily="34" charset="0"/>
              </a:rPr>
              <a:t>, “our southern province”.</a:t>
            </a:r>
          </a:p>
          <a:p>
            <a:pPr marL="342900" indent="-342900">
              <a:lnSpc>
                <a:spcPct val="150000"/>
              </a:lnSpc>
              <a:buFont typeface="Arial" panose="020B0604020202020204" pitchFamily="34" charset="0"/>
              <a:buChar char="•"/>
            </a:pPr>
            <a:r>
              <a:rPr lang="en-GB" dirty="0">
                <a:latin typeface="Neue Haas Unica Pro" panose="020B0504030206020203" pitchFamily="34" charset="0"/>
              </a:rPr>
              <a:t>Kosovo: 117; Serbia 92. Extensive un-recognition campaign.</a:t>
            </a:r>
          </a:p>
          <a:p>
            <a:pPr marL="342900" indent="-342900">
              <a:lnSpc>
                <a:spcPct val="150000"/>
              </a:lnSpc>
              <a:buFont typeface="Arial" panose="020B0604020202020204" pitchFamily="34" charset="0"/>
              <a:buChar char="•"/>
            </a:pPr>
            <a:r>
              <a:rPr lang="en-GB" i="1" dirty="0" err="1">
                <a:latin typeface="Neue Haas Unica Pro" panose="020B0504030206020203" pitchFamily="34" charset="0"/>
              </a:rPr>
              <a:t>Shqipëria</a:t>
            </a:r>
            <a:r>
              <a:rPr lang="en-GB" i="1" dirty="0">
                <a:latin typeface="Neue Haas Unica Pro" panose="020B0504030206020203" pitchFamily="34" charset="0"/>
              </a:rPr>
              <a:t> e </a:t>
            </a:r>
            <a:r>
              <a:rPr lang="en-GB" i="1" dirty="0" err="1">
                <a:latin typeface="Neue Haas Unica Pro" panose="020B0504030206020203" pitchFamily="34" charset="0"/>
              </a:rPr>
              <a:t>Madhe</a:t>
            </a:r>
            <a:r>
              <a:rPr lang="en-GB" i="1" dirty="0">
                <a:latin typeface="Neue Haas Unica Pro" panose="020B0504030206020203" pitchFamily="34" charset="0"/>
              </a:rPr>
              <a:t> </a:t>
            </a:r>
            <a:r>
              <a:rPr lang="en-GB" dirty="0">
                <a:latin typeface="Neue Haas Unica Pro" panose="020B0504030206020203" pitchFamily="34" charset="0"/>
              </a:rPr>
              <a:t>/ </a:t>
            </a:r>
            <a:r>
              <a:rPr lang="en-GB" i="1" dirty="0" err="1">
                <a:latin typeface="Neue Haas Unica Pro" panose="020B0504030206020203" pitchFamily="34" charset="0"/>
              </a:rPr>
              <a:t>Etnike</a:t>
            </a:r>
            <a:r>
              <a:rPr lang="en-GB" dirty="0">
                <a:latin typeface="Neue Haas Unica Pro" panose="020B0504030206020203" pitchFamily="34" charset="0"/>
              </a:rPr>
              <a:t>, </a:t>
            </a:r>
            <a:r>
              <a:rPr lang="en-GB" i="1" dirty="0" err="1">
                <a:latin typeface="Neue Haas Unica Pro" panose="020B0504030206020203" pitchFamily="34" charset="0"/>
              </a:rPr>
              <a:t>Lëvizja</a:t>
            </a:r>
            <a:r>
              <a:rPr lang="en-GB" i="1" dirty="0">
                <a:latin typeface="Neue Haas Unica Pro" panose="020B0504030206020203" pitchFamily="34" charset="0"/>
              </a:rPr>
              <a:t> </a:t>
            </a:r>
            <a:r>
              <a:rPr lang="en-GB" i="1" dirty="0" err="1">
                <a:latin typeface="Neue Haas Unica Pro" panose="020B0504030206020203" pitchFamily="34" charset="0"/>
              </a:rPr>
              <a:t>Vetëvendosje</a:t>
            </a:r>
            <a:r>
              <a:rPr lang="en-GB" dirty="0">
                <a:latin typeface="Neue Haas Unica Pro" panose="020B0504030206020203" pitchFamily="34" charset="0"/>
              </a:rPr>
              <a:t>.</a:t>
            </a:r>
          </a:p>
          <a:p>
            <a:pPr marL="342900" indent="-342900">
              <a:lnSpc>
                <a:spcPct val="150000"/>
              </a:lnSpc>
              <a:buFont typeface="Arial" panose="020B0604020202020204" pitchFamily="34" charset="0"/>
              <a:buChar char="•"/>
            </a:pPr>
            <a:r>
              <a:rPr lang="en-GB" dirty="0">
                <a:latin typeface="Neue Haas Unica Pro" panose="020B0504030206020203" pitchFamily="34" charset="0"/>
              </a:rPr>
              <a:t>Association/Community of Serb-Majority Municipalities.</a:t>
            </a:r>
          </a:p>
          <a:p>
            <a:pPr marL="342900" indent="-342900">
              <a:lnSpc>
                <a:spcPct val="150000"/>
              </a:lnSpc>
              <a:buFont typeface="Arial" panose="020B0604020202020204" pitchFamily="34" charset="0"/>
              <a:buChar char="•"/>
            </a:pPr>
            <a:r>
              <a:rPr lang="en-GB" dirty="0">
                <a:latin typeface="Neue Haas Unica Pro" panose="020B0504030206020203" pitchFamily="34" charset="0"/>
              </a:rPr>
              <a:t>“License Plates Dispute” (Sept. ‘21), Resignation of Serb Officials (Nov. ‘22).</a:t>
            </a:r>
          </a:p>
          <a:p>
            <a:pPr marL="342900" indent="-342900">
              <a:lnSpc>
                <a:spcPct val="150000"/>
              </a:lnSpc>
              <a:buFont typeface="Arial" panose="020B0604020202020204" pitchFamily="34" charset="0"/>
              <a:buChar char="•"/>
            </a:pPr>
            <a:endParaRPr lang="en-GB" dirty="0">
              <a:latin typeface="Neue Haas Unica Pro" panose="020B0504030206020203" pitchFamily="34" charset="0"/>
            </a:endParaRPr>
          </a:p>
          <a:p>
            <a:pPr marL="342900" indent="-342900">
              <a:lnSpc>
                <a:spcPct val="150000"/>
              </a:lnSpc>
              <a:buFont typeface="Arial" panose="020B0604020202020204" pitchFamily="34" charset="0"/>
              <a:buChar char="•"/>
            </a:pPr>
            <a:endParaRPr lang="en-GB" dirty="0">
              <a:latin typeface="Neue Haas Unica Pro" panose="020B0504030206020203" pitchFamily="34" charset="0"/>
            </a:endParaRPr>
          </a:p>
        </p:txBody>
      </p:sp>
    </p:spTree>
    <p:extLst>
      <p:ext uri="{BB962C8B-B14F-4D97-AF65-F5344CB8AC3E}">
        <p14:creationId xmlns:p14="http://schemas.microsoft.com/office/powerpoint/2010/main" val="9457462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2E12E4-FF9E-0A71-EA05-8995502E0939}"/>
              </a:ext>
            </a:extLst>
          </p:cNvPr>
          <p:cNvSpPr>
            <a:spLocks noGrp="1"/>
          </p:cNvSpPr>
          <p:nvPr>
            <p:ph type="ftr" sz="quarter" idx="10"/>
          </p:nvPr>
        </p:nvSpPr>
        <p:spPr>
          <a:xfrm>
            <a:off x="720000" y="6228000"/>
            <a:ext cx="8617964"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9339AEBB-2A3A-262A-443D-E20BF0B7A426}"/>
              </a:ext>
            </a:extLst>
          </p:cNvPr>
          <p:cNvSpPr>
            <a:spLocks noGrp="1"/>
          </p:cNvSpPr>
          <p:nvPr>
            <p:ph type="sldNum" sz="quarter" idx="11"/>
          </p:nvPr>
        </p:nvSpPr>
        <p:spPr/>
        <p:txBody>
          <a:bodyPr/>
          <a:lstStyle/>
          <a:p>
            <a:fld id="{0DE708CC-0C3F-4567-9698-B54C0F35BD31}" type="slidenum">
              <a:rPr lang="cs-CZ" altLang="cs-CZ" smtClean="0"/>
              <a:pPr/>
              <a:t>12</a:t>
            </a:fld>
            <a:endParaRPr lang="cs-CZ" altLang="cs-CZ" dirty="0"/>
          </a:p>
        </p:txBody>
      </p:sp>
      <p:pic>
        <p:nvPicPr>
          <p:cNvPr id="9" name="Obrázek 8" descr="Obsah obrázku osoba, země, strop, stojící&#10;&#10;Popis byl vytvořen automaticky">
            <a:extLst>
              <a:ext uri="{FF2B5EF4-FFF2-40B4-BE49-F238E27FC236}">
                <a16:creationId xmlns:a16="http://schemas.microsoft.com/office/drawing/2014/main" id="{1C7708A3-C464-5297-5552-3BE04C221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9" y="1802068"/>
            <a:ext cx="4338483" cy="3253862"/>
          </a:xfrm>
          <a:prstGeom prst="rect">
            <a:avLst/>
          </a:prstGeom>
        </p:spPr>
      </p:pic>
      <p:pic>
        <p:nvPicPr>
          <p:cNvPr id="11" name="Obrázek 10" descr="Obsah obrázku osoba, interiér, patro, strop&#10;&#10;Popis byl vytvořen automaticky">
            <a:extLst>
              <a:ext uri="{FF2B5EF4-FFF2-40B4-BE49-F238E27FC236}">
                <a16:creationId xmlns:a16="http://schemas.microsoft.com/office/drawing/2014/main" id="{8D793237-0E3E-4323-83DC-7864508C1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8390" y="1255925"/>
            <a:ext cx="3259611" cy="4346148"/>
          </a:xfrm>
          <a:prstGeom prst="rect">
            <a:avLst/>
          </a:prstGeom>
        </p:spPr>
      </p:pic>
      <p:pic>
        <p:nvPicPr>
          <p:cNvPr id="13" name="Obrázek 12" descr="Obsah obrázku text, okno, interiér, kartotéka&#10;&#10;Popis byl vytvořen automaticky">
            <a:extLst>
              <a:ext uri="{FF2B5EF4-FFF2-40B4-BE49-F238E27FC236}">
                <a16:creationId xmlns:a16="http://schemas.microsoft.com/office/drawing/2014/main" id="{E6E5B983-582F-D571-2729-FCD135B62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629" y="1255925"/>
            <a:ext cx="3259612" cy="4346149"/>
          </a:xfrm>
          <a:prstGeom prst="rect">
            <a:avLst/>
          </a:prstGeom>
        </p:spPr>
      </p:pic>
    </p:spTree>
    <p:extLst>
      <p:ext uri="{BB962C8B-B14F-4D97-AF65-F5344CB8AC3E}">
        <p14:creationId xmlns:p14="http://schemas.microsoft.com/office/powerpoint/2010/main" val="11408785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F05397F-4FF4-1E4A-0794-58F675A37951}"/>
              </a:ext>
            </a:extLst>
          </p:cNvPr>
          <p:cNvSpPr>
            <a:spLocks noGrp="1"/>
          </p:cNvSpPr>
          <p:nvPr>
            <p:ph type="ftr" sz="quarter" idx="10"/>
          </p:nvPr>
        </p:nvSpPr>
        <p:spPr>
          <a:xfrm>
            <a:off x="719999" y="6228000"/>
            <a:ext cx="8853491"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6DB2E120-4857-4496-8D6E-F752D94BCCAD}"/>
              </a:ext>
            </a:extLst>
          </p:cNvPr>
          <p:cNvSpPr>
            <a:spLocks noGrp="1"/>
          </p:cNvSpPr>
          <p:nvPr>
            <p:ph type="sldNum" sz="quarter" idx="11"/>
          </p:nvPr>
        </p:nvSpPr>
        <p:spPr/>
        <p:txBody>
          <a:bodyPr/>
          <a:lstStyle/>
          <a:p>
            <a:fld id="{0DE708CC-0C3F-4567-9698-B54C0F35BD31}" type="slidenum">
              <a:rPr lang="cs-CZ" altLang="cs-CZ" smtClean="0"/>
              <a:pPr/>
              <a:t>13</a:t>
            </a:fld>
            <a:endParaRPr lang="cs-CZ" altLang="cs-CZ" dirty="0"/>
          </a:p>
        </p:txBody>
      </p:sp>
      <p:sp>
        <p:nvSpPr>
          <p:cNvPr id="4" name="Nadpis 3">
            <a:extLst>
              <a:ext uri="{FF2B5EF4-FFF2-40B4-BE49-F238E27FC236}">
                <a16:creationId xmlns:a16="http://schemas.microsoft.com/office/drawing/2014/main" id="{C3D24CCA-6422-F2A8-984F-D892E2956B35}"/>
              </a:ext>
            </a:extLst>
          </p:cNvPr>
          <p:cNvSpPr>
            <a:spLocks noGrp="1"/>
          </p:cNvSpPr>
          <p:nvPr>
            <p:ph type="title"/>
          </p:nvPr>
        </p:nvSpPr>
        <p:spPr>
          <a:xfrm>
            <a:off x="2548035" y="378000"/>
            <a:ext cx="7995273" cy="1800000"/>
          </a:xfrm>
        </p:spPr>
        <p:txBody>
          <a:bodyPr/>
          <a:lstStyle/>
          <a:p>
            <a:pPr algn="l"/>
            <a:r>
              <a:rPr lang="en-GB" b="0" dirty="0"/>
              <a:t>Current Security Challenges in Kosovo:</a:t>
            </a:r>
            <a:br>
              <a:rPr lang="en-GB" dirty="0"/>
            </a:br>
            <a:r>
              <a:rPr lang="en-GB" dirty="0"/>
              <a:t>Cyber Security.</a:t>
            </a:r>
          </a:p>
        </p:txBody>
      </p:sp>
      <p:sp>
        <p:nvSpPr>
          <p:cNvPr id="5" name="TextovéPole 4">
            <a:extLst>
              <a:ext uri="{FF2B5EF4-FFF2-40B4-BE49-F238E27FC236}">
                <a16:creationId xmlns:a16="http://schemas.microsoft.com/office/drawing/2014/main" id="{3EF10D1E-B4AC-C555-0D08-AB4284B014F0}"/>
              </a:ext>
            </a:extLst>
          </p:cNvPr>
          <p:cNvSpPr txBox="1"/>
          <p:nvPr/>
        </p:nvSpPr>
        <p:spPr>
          <a:xfrm>
            <a:off x="719999" y="1758763"/>
            <a:ext cx="11167200" cy="446923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dirty="0">
                <a:latin typeface="Neue Haas Unica Pro" panose="020B0504030206020203" pitchFamily="34" charset="0"/>
              </a:rPr>
              <a:t>One of the first conflicts witnessing heavy cyber warfare.</a:t>
            </a:r>
          </a:p>
          <a:p>
            <a:pPr marL="342900" indent="-342900">
              <a:lnSpc>
                <a:spcPct val="150000"/>
              </a:lnSpc>
              <a:buFont typeface="Arial" panose="020B0604020202020204" pitchFamily="34" charset="0"/>
              <a:buChar char="•"/>
            </a:pPr>
            <a:r>
              <a:rPr lang="en-GB" dirty="0">
                <a:latin typeface="Neue Haas Unica Pro" panose="020B0504030206020203" pitchFamily="34" charset="0"/>
              </a:rPr>
              <a:t>Serbia–NATO –&gt; China–US –&gt; US–Serbia.</a:t>
            </a:r>
          </a:p>
          <a:p>
            <a:pPr marL="342900" indent="-342900">
              <a:lnSpc>
                <a:spcPct val="150000"/>
              </a:lnSpc>
              <a:buFont typeface="Arial" panose="020B0604020202020204" pitchFamily="34" charset="0"/>
              <a:buChar char="•"/>
            </a:pPr>
            <a:r>
              <a:rPr lang="en-GB" i="1" dirty="0" err="1">
                <a:effectLst/>
                <a:latin typeface="Neue Haas Unica Pro" panose="020B0504030206020203" pitchFamily="34" charset="0"/>
              </a:rPr>
              <a:t>Njësia</a:t>
            </a:r>
            <a:r>
              <a:rPr lang="en-GB" i="1" dirty="0">
                <a:effectLst/>
                <a:latin typeface="Neue Haas Unica Pro" panose="020B0504030206020203" pitchFamily="34" charset="0"/>
              </a:rPr>
              <a:t> </a:t>
            </a:r>
            <a:r>
              <a:rPr lang="en-GB" i="1" dirty="0" err="1">
                <a:effectLst/>
                <a:latin typeface="Neue Haas Unica Pro" panose="020B0504030206020203" pitchFamily="34" charset="0"/>
              </a:rPr>
              <a:t>Nacionale</a:t>
            </a:r>
            <a:r>
              <a:rPr lang="en-GB" i="1" dirty="0">
                <a:effectLst/>
                <a:latin typeface="Neue Haas Unica Pro" panose="020B0504030206020203" pitchFamily="34" charset="0"/>
              </a:rPr>
              <a:t> </a:t>
            </a:r>
            <a:r>
              <a:rPr lang="en-GB" i="1" dirty="0" err="1">
                <a:effectLst/>
                <a:latin typeface="Neue Haas Unica Pro" panose="020B0504030206020203" pitchFamily="34" charset="0"/>
              </a:rPr>
              <a:t>për</a:t>
            </a:r>
            <a:r>
              <a:rPr lang="en-GB" i="1" dirty="0">
                <a:effectLst/>
                <a:latin typeface="Neue Haas Unica Pro" panose="020B0504030206020203" pitchFamily="34" charset="0"/>
              </a:rPr>
              <a:t> </a:t>
            </a:r>
            <a:r>
              <a:rPr lang="en-GB" i="1" dirty="0" err="1">
                <a:effectLst/>
                <a:latin typeface="Neue Haas Unica Pro" panose="020B0504030206020203" pitchFamily="34" charset="0"/>
              </a:rPr>
              <a:t>Siguri</a:t>
            </a:r>
            <a:r>
              <a:rPr lang="en-GB" i="1" dirty="0">
                <a:effectLst/>
                <a:latin typeface="Neue Haas Unica Pro" panose="020B0504030206020203" pitchFamily="34" charset="0"/>
              </a:rPr>
              <a:t> </a:t>
            </a:r>
            <a:r>
              <a:rPr lang="en-GB" i="1" dirty="0" err="1">
                <a:effectLst/>
                <a:latin typeface="Neue Haas Unica Pro" panose="020B0504030206020203" pitchFamily="34" charset="0"/>
              </a:rPr>
              <a:t>Kibernetike</a:t>
            </a:r>
            <a:r>
              <a:rPr lang="en-GB" i="1" dirty="0">
                <a:effectLst/>
                <a:latin typeface="Neue Haas Unica Pro" panose="020B0504030206020203" pitchFamily="34" charset="0"/>
              </a:rPr>
              <a:t> </a:t>
            </a:r>
            <a:r>
              <a:rPr lang="en-GB" dirty="0">
                <a:effectLst/>
                <a:latin typeface="Neue Haas Unica Pro" panose="020B0504030206020203" pitchFamily="34" charset="0"/>
              </a:rPr>
              <a:t>: in 2016 + NCS;</a:t>
            </a:r>
          </a:p>
          <a:p>
            <a:pPr marL="342900" indent="-342900">
              <a:lnSpc>
                <a:spcPct val="150000"/>
              </a:lnSpc>
              <a:buFont typeface="Arial" panose="020B0604020202020204" pitchFamily="34" charset="0"/>
              <a:buChar char="•"/>
            </a:pPr>
            <a:r>
              <a:rPr lang="en-GB" dirty="0">
                <a:effectLst/>
                <a:latin typeface="Neue Haas Unica Pro" panose="020B0504030206020203" pitchFamily="34" charset="0"/>
              </a:rPr>
              <a:t>2 people </a:t>
            </a:r>
            <a:r>
              <a:rPr lang="en-GB" dirty="0">
                <a:latin typeface="Neue Haas Unica Pro" panose="020B0504030206020203" pitchFamily="34" charset="0"/>
              </a:rPr>
              <a:t>KOS-CERT and 3 people KSF CERT in 2020</a:t>
            </a:r>
          </a:p>
          <a:p>
            <a:pPr marL="342900" indent="-342900">
              <a:lnSpc>
                <a:spcPct val="150000"/>
              </a:lnSpc>
              <a:buFont typeface="Arial" panose="020B0604020202020204" pitchFamily="34" charset="0"/>
              <a:buChar char="•"/>
            </a:pPr>
            <a:r>
              <a:rPr lang="en-GB" dirty="0">
                <a:latin typeface="Neue Haas Unica Pro" panose="020B0504030206020203" pitchFamily="34" charset="0"/>
              </a:rPr>
              <a:t>National Cyber Security Council: main body but no mandate.</a:t>
            </a:r>
          </a:p>
          <a:p>
            <a:pPr marL="342900" indent="-342900">
              <a:lnSpc>
                <a:spcPct val="150000"/>
              </a:lnSpc>
              <a:buFont typeface="Arial" panose="020B0604020202020204" pitchFamily="34" charset="0"/>
              <a:buChar char="•"/>
            </a:pPr>
            <a:r>
              <a:rPr lang="en-GB" dirty="0">
                <a:effectLst/>
                <a:latin typeface="Neue Haas Unica Pro" panose="020B0504030206020203" pitchFamily="34" charset="0"/>
              </a:rPr>
              <a:t>Scant cyber threat knowledge and awareness.</a:t>
            </a:r>
          </a:p>
          <a:p>
            <a:pPr marL="342900" indent="-342900">
              <a:lnSpc>
                <a:spcPct val="150000"/>
              </a:lnSpc>
              <a:buFont typeface="Arial" panose="020B0604020202020204" pitchFamily="34" charset="0"/>
              <a:buChar char="•"/>
            </a:pPr>
            <a:r>
              <a:rPr lang="en-GB" dirty="0">
                <a:latin typeface="Neue Haas Unica Pro" panose="020B0504030206020203" pitchFamily="34" charset="0"/>
              </a:rPr>
              <a:t>Lack of legal framework for Info &amp; Comm Tech.</a:t>
            </a:r>
          </a:p>
          <a:p>
            <a:pPr>
              <a:lnSpc>
                <a:spcPct val="150000"/>
              </a:lnSpc>
            </a:pPr>
            <a:endParaRPr lang="en-GB" dirty="0">
              <a:latin typeface="Neue Haas Unica Pro" panose="020B0504030206020203" pitchFamily="34" charset="0"/>
            </a:endParaRPr>
          </a:p>
        </p:txBody>
      </p:sp>
    </p:spTree>
    <p:extLst>
      <p:ext uri="{BB962C8B-B14F-4D97-AF65-F5344CB8AC3E}">
        <p14:creationId xmlns:p14="http://schemas.microsoft.com/office/powerpoint/2010/main" val="25027563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F05397F-4FF4-1E4A-0794-58F675A37951}"/>
              </a:ext>
            </a:extLst>
          </p:cNvPr>
          <p:cNvSpPr>
            <a:spLocks noGrp="1"/>
          </p:cNvSpPr>
          <p:nvPr>
            <p:ph type="ftr" sz="quarter" idx="10"/>
          </p:nvPr>
        </p:nvSpPr>
        <p:spPr>
          <a:xfrm>
            <a:off x="719999" y="6228000"/>
            <a:ext cx="8853491"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6DB2E120-4857-4496-8D6E-F752D94BCCAD}"/>
              </a:ext>
            </a:extLst>
          </p:cNvPr>
          <p:cNvSpPr>
            <a:spLocks noGrp="1"/>
          </p:cNvSpPr>
          <p:nvPr>
            <p:ph type="sldNum" sz="quarter" idx="11"/>
          </p:nvPr>
        </p:nvSpPr>
        <p:spPr/>
        <p:txBody>
          <a:bodyPr/>
          <a:lstStyle/>
          <a:p>
            <a:fld id="{0DE708CC-0C3F-4567-9698-B54C0F35BD31}" type="slidenum">
              <a:rPr lang="cs-CZ" altLang="cs-CZ" smtClean="0"/>
              <a:pPr/>
              <a:t>14</a:t>
            </a:fld>
            <a:endParaRPr lang="cs-CZ" altLang="cs-CZ" dirty="0"/>
          </a:p>
        </p:txBody>
      </p:sp>
      <p:sp>
        <p:nvSpPr>
          <p:cNvPr id="4" name="Nadpis 3">
            <a:extLst>
              <a:ext uri="{FF2B5EF4-FFF2-40B4-BE49-F238E27FC236}">
                <a16:creationId xmlns:a16="http://schemas.microsoft.com/office/drawing/2014/main" id="{C3D24CCA-6422-F2A8-984F-D892E2956B35}"/>
              </a:ext>
            </a:extLst>
          </p:cNvPr>
          <p:cNvSpPr>
            <a:spLocks noGrp="1"/>
          </p:cNvSpPr>
          <p:nvPr>
            <p:ph type="title"/>
          </p:nvPr>
        </p:nvSpPr>
        <p:spPr>
          <a:xfrm>
            <a:off x="2548035" y="378000"/>
            <a:ext cx="7995273" cy="1800000"/>
          </a:xfrm>
        </p:spPr>
        <p:txBody>
          <a:bodyPr/>
          <a:lstStyle/>
          <a:p>
            <a:pPr algn="l"/>
            <a:r>
              <a:rPr lang="en-GB" b="0" dirty="0"/>
              <a:t>Current Security Challenges in Kosovo:</a:t>
            </a:r>
            <a:br>
              <a:rPr lang="en-GB" dirty="0"/>
            </a:br>
            <a:r>
              <a:rPr lang="en-GB" dirty="0"/>
              <a:t>Environmental Security.</a:t>
            </a:r>
          </a:p>
        </p:txBody>
      </p:sp>
      <p:sp>
        <p:nvSpPr>
          <p:cNvPr id="5" name="TextovéPole 4">
            <a:extLst>
              <a:ext uri="{FF2B5EF4-FFF2-40B4-BE49-F238E27FC236}">
                <a16:creationId xmlns:a16="http://schemas.microsoft.com/office/drawing/2014/main" id="{3EF10D1E-B4AC-C555-0D08-AB4284B014F0}"/>
              </a:ext>
            </a:extLst>
          </p:cNvPr>
          <p:cNvSpPr txBox="1"/>
          <p:nvPr/>
        </p:nvSpPr>
        <p:spPr>
          <a:xfrm>
            <a:off x="719999" y="2302377"/>
            <a:ext cx="11167200" cy="280724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dirty="0">
                <a:latin typeface="Neue Haas Unica Pro" panose="020B0504030206020203" pitchFamily="34" charset="0"/>
              </a:rPr>
              <a:t>Air pollution, land degradation, water pollution and scarcity.</a:t>
            </a:r>
          </a:p>
          <a:p>
            <a:pPr marL="342900" indent="-342900">
              <a:lnSpc>
                <a:spcPct val="150000"/>
              </a:lnSpc>
              <a:buFont typeface="Arial" panose="020B0604020202020204" pitchFamily="34" charset="0"/>
              <a:buChar char="•"/>
            </a:pPr>
            <a:r>
              <a:rPr lang="en-GB" dirty="0">
                <a:latin typeface="Neue Haas Unica Pro" panose="020B0504030206020203" pitchFamily="34" charset="0"/>
              </a:rPr>
              <a:t>Lake </a:t>
            </a:r>
            <a:r>
              <a:rPr lang="en-GB" dirty="0" err="1">
                <a:latin typeface="Neue Haas Unica Pro" panose="020B0504030206020203" pitchFamily="34" charset="0"/>
              </a:rPr>
              <a:t>Gazivode</a:t>
            </a:r>
            <a:r>
              <a:rPr lang="en-GB" dirty="0">
                <a:latin typeface="Neue Haas Unica Pro" panose="020B0504030206020203" pitchFamily="34" charset="0"/>
              </a:rPr>
              <a:t>/</a:t>
            </a:r>
            <a:r>
              <a:rPr lang="en-GB" dirty="0" err="1">
                <a:latin typeface="Neue Haas Unica Pro" panose="020B0504030206020203" pitchFamily="34" charset="0"/>
              </a:rPr>
              <a:t>Ujmani</a:t>
            </a:r>
            <a:r>
              <a:rPr lang="en-GB" dirty="0">
                <a:latin typeface="Neue Haas Unica Pro" panose="020B0504030206020203" pitchFamily="34" charset="0"/>
              </a:rPr>
              <a:t> (</a:t>
            </a:r>
            <a:r>
              <a:rPr lang="en-GB" baseline="30000" dirty="0">
                <a:latin typeface="Neue Haas Unica Pro" panose="020B0504030206020203" pitchFamily="34" charset="0"/>
              </a:rPr>
              <a:t>1</a:t>
            </a:r>
            <a:r>
              <a:rPr lang="en-GB" dirty="0">
                <a:latin typeface="Neue Haas Unica Pro" panose="020B0504030206020203" pitchFamily="34" charset="0"/>
              </a:rPr>
              <a:t>/</a:t>
            </a:r>
            <a:r>
              <a:rPr lang="en-GB" baseline="-25000" dirty="0">
                <a:latin typeface="Neue Haas Unica Pro" panose="020B0504030206020203" pitchFamily="34" charset="0"/>
              </a:rPr>
              <a:t>3 </a:t>
            </a:r>
            <a:r>
              <a:rPr lang="en-GB" dirty="0">
                <a:latin typeface="Neue Haas Unica Pro" panose="020B0504030206020203" pitchFamily="34" charset="0"/>
              </a:rPr>
              <a:t>in Serbia, rest in Serb-dominated north).</a:t>
            </a:r>
          </a:p>
          <a:p>
            <a:pPr marL="342900" indent="-342900">
              <a:lnSpc>
                <a:spcPct val="150000"/>
              </a:lnSpc>
              <a:buFont typeface="Arial" panose="020B0604020202020204" pitchFamily="34" charset="0"/>
              <a:buChar char="•"/>
            </a:pPr>
            <a:r>
              <a:rPr lang="en-GB" baseline="30000" dirty="0">
                <a:latin typeface="Neue Haas Unica Pro" panose="020B0504030206020203" pitchFamily="34" charset="0"/>
              </a:rPr>
              <a:t>1</a:t>
            </a:r>
            <a:r>
              <a:rPr lang="en-GB" dirty="0">
                <a:latin typeface="Neue Haas Unica Pro" panose="020B0504030206020203" pitchFamily="34" charset="0"/>
              </a:rPr>
              <a:t>/</a:t>
            </a:r>
            <a:r>
              <a:rPr lang="en-GB" baseline="-25000" dirty="0">
                <a:latin typeface="Neue Haas Unica Pro" panose="020B0504030206020203" pitchFamily="34" charset="0"/>
              </a:rPr>
              <a:t>3</a:t>
            </a:r>
            <a:r>
              <a:rPr lang="en-GB" dirty="0">
                <a:latin typeface="Neue Haas Unica Pro" panose="020B0504030206020203" pitchFamily="34" charset="0"/>
              </a:rPr>
              <a:t> of population supply + TPPs</a:t>
            </a:r>
          </a:p>
          <a:p>
            <a:pPr marL="342900" indent="-342900">
              <a:lnSpc>
                <a:spcPct val="150000"/>
              </a:lnSpc>
              <a:buFont typeface="Arial" panose="020B0604020202020204" pitchFamily="34" charset="0"/>
              <a:buChar char="•"/>
            </a:pPr>
            <a:r>
              <a:rPr lang="en-GB" dirty="0">
                <a:latin typeface="Neue Haas Unica Pro" panose="020B0504030206020203" pitchFamily="34" charset="0"/>
              </a:rPr>
              <a:t>Mitrovica/</a:t>
            </a:r>
            <a:r>
              <a:rPr lang="en-GB" dirty="0" err="1">
                <a:latin typeface="Neue Haas Unica Pro" panose="020B0504030206020203" pitchFamily="34" charset="0"/>
              </a:rPr>
              <a:t>Mitrovicë</a:t>
            </a:r>
            <a:r>
              <a:rPr lang="en-GB" dirty="0">
                <a:latin typeface="Neue Haas Unica Pro" panose="020B0504030206020203" pitchFamily="34" charset="0"/>
              </a:rPr>
              <a:t>, tradition of waste burning, open mine pits.</a:t>
            </a:r>
          </a:p>
          <a:p>
            <a:pPr marL="342900" indent="-342900">
              <a:lnSpc>
                <a:spcPct val="150000"/>
              </a:lnSpc>
              <a:buFont typeface="Arial" panose="020B0604020202020204" pitchFamily="34" charset="0"/>
              <a:buChar char="•"/>
            </a:pPr>
            <a:r>
              <a:rPr lang="en-GB" dirty="0">
                <a:latin typeface="Neue Haas Unica Pro" panose="020B0504030206020203" pitchFamily="34" charset="0"/>
              </a:rPr>
              <a:t>General similarity to pan-Balkan situation</a:t>
            </a:r>
          </a:p>
        </p:txBody>
      </p:sp>
    </p:spTree>
    <p:extLst>
      <p:ext uri="{BB962C8B-B14F-4D97-AF65-F5344CB8AC3E}">
        <p14:creationId xmlns:p14="http://schemas.microsoft.com/office/powerpoint/2010/main" val="10349562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F05397F-4FF4-1E4A-0794-58F675A37951}"/>
              </a:ext>
            </a:extLst>
          </p:cNvPr>
          <p:cNvSpPr>
            <a:spLocks noGrp="1"/>
          </p:cNvSpPr>
          <p:nvPr>
            <p:ph type="ftr" sz="quarter" idx="10"/>
          </p:nvPr>
        </p:nvSpPr>
        <p:spPr>
          <a:xfrm>
            <a:off x="719999" y="6228000"/>
            <a:ext cx="8853491"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6DB2E120-4857-4496-8D6E-F752D94BCCAD}"/>
              </a:ext>
            </a:extLst>
          </p:cNvPr>
          <p:cNvSpPr>
            <a:spLocks noGrp="1"/>
          </p:cNvSpPr>
          <p:nvPr>
            <p:ph type="sldNum" sz="quarter" idx="11"/>
          </p:nvPr>
        </p:nvSpPr>
        <p:spPr/>
        <p:txBody>
          <a:bodyPr/>
          <a:lstStyle/>
          <a:p>
            <a:fld id="{0DE708CC-0C3F-4567-9698-B54C0F35BD31}" type="slidenum">
              <a:rPr lang="cs-CZ" altLang="cs-CZ" smtClean="0"/>
              <a:pPr/>
              <a:t>15</a:t>
            </a:fld>
            <a:endParaRPr lang="cs-CZ" altLang="cs-CZ" dirty="0"/>
          </a:p>
        </p:txBody>
      </p:sp>
      <p:sp>
        <p:nvSpPr>
          <p:cNvPr id="4" name="Nadpis 3">
            <a:extLst>
              <a:ext uri="{FF2B5EF4-FFF2-40B4-BE49-F238E27FC236}">
                <a16:creationId xmlns:a16="http://schemas.microsoft.com/office/drawing/2014/main" id="{C3D24CCA-6422-F2A8-984F-D892E2956B35}"/>
              </a:ext>
            </a:extLst>
          </p:cNvPr>
          <p:cNvSpPr>
            <a:spLocks noGrp="1"/>
          </p:cNvSpPr>
          <p:nvPr>
            <p:ph type="title"/>
          </p:nvPr>
        </p:nvSpPr>
        <p:spPr>
          <a:xfrm>
            <a:off x="2548035" y="378000"/>
            <a:ext cx="7995273" cy="1800000"/>
          </a:xfrm>
        </p:spPr>
        <p:txBody>
          <a:bodyPr/>
          <a:lstStyle/>
          <a:p>
            <a:pPr algn="l"/>
            <a:r>
              <a:rPr lang="en-GB" b="0" dirty="0"/>
              <a:t>Current Security Challenges in Kosovo:</a:t>
            </a:r>
            <a:br>
              <a:rPr lang="en-GB" dirty="0"/>
            </a:br>
            <a:r>
              <a:rPr lang="en-GB" dirty="0"/>
              <a:t>Energy Security.</a:t>
            </a:r>
          </a:p>
        </p:txBody>
      </p:sp>
      <p:sp>
        <p:nvSpPr>
          <p:cNvPr id="5" name="TextovéPole 4">
            <a:extLst>
              <a:ext uri="{FF2B5EF4-FFF2-40B4-BE49-F238E27FC236}">
                <a16:creationId xmlns:a16="http://schemas.microsoft.com/office/drawing/2014/main" id="{3EF10D1E-B4AC-C555-0D08-AB4284B014F0}"/>
              </a:ext>
            </a:extLst>
          </p:cNvPr>
          <p:cNvSpPr txBox="1"/>
          <p:nvPr/>
        </p:nvSpPr>
        <p:spPr>
          <a:xfrm>
            <a:off x="719999" y="1884763"/>
            <a:ext cx="11167200" cy="446923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dirty="0">
                <a:latin typeface="Neue Haas Unica Pro" panose="020B0504030206020203" pitchFamily="34" charset="0"/>
              </a:rPr>
              <a:t>Interconnectedness of Enviro &amp; Energy Security.</a:t>
            </a:r>
          </a:p>
          <a:p>
            <a:pPr marL="342900" indent="-342900">
              <a:lnSpc>
                <a:spcPct val="150000"/>
              </a:lnSpc>
              <a:buFont typeface="Arial" panose="020B0604020202020204" pitchFamily="34" charset="0"/>
              <a:buChar char="•"/>
            </a:pPr>
            <a:r>
              <a:rPr lang="en-GB" dirty="0">
                <a:latin typeface="Neue Haas Unica Pro" panose="020B0504030206020203" pitchFamily="34" charset="0"/>
              </a:rPr>
              <a:t>Lake </a:t>
            </a:r>
            <a:r>
              <a:rPr lang="en-GB" dirty="0" err="1">
                <a:latin typeface="Neue Haas Unica Pro" panose="020B0504030206020203" pitchFamily="34" charset="0"/>
              </a:rPr>
              <a:t>Gazivode</a:t>
            </a:r>
            <a:r>
              <a:rPr lang="en-GB" dirty="0">
                <a:latin typeface="Neue Haas Unica Pro" panose="020B0504030206020203" pitchFamily="34" charset="0"/>
              </a:rPr>
              <a:t>/</a:t>
            </a:r>
            <a:r>
              <a:rPr lang="en-GB" dirty="0" err="1">
                <a:latin typeface="Neue Haas Unica Pro" panose="020B0504030206020203" pitchFamily="34" charset="0"/>
              </a:rPr>
              <a:t>Ujmani</a:t>
            </a:r>
            <a:r>
              <a:rPr lang="en-GB" dirty="0">
                <a:latin typeface="Neue Haas Unica Pro" panose="020B0504030206020203" pitchFamily="34" charset="0"/>
              </a:rPr>
              <a:t> once again –&gt; Kosovo A (1962) </a:t>
            </a:r>
            <a:r>
              <a:rPr lang="en-GB" i="1" dirty="0" err="1">
                <a:latin typeface="Neue Haas Unica Pro" panose="020B0504030206020203" pitchFamily="34" charset="0"/>
              </a:rPr>
              <a:t>dhe</a:t>
            </a:r>
            <a:r>
              <a:rPr lang="en-GB" dirty="0">
                <a:latin typeface="Neue Haas Unica Pro" panose="020B0504030206020203" pitchFamily="34" charset="0"/>
              </a:rPr>
              <a:t> Kosovo B (1983).</a:t>
            </a:r>
          </a:p>
          <a:p>
            <a:pPr marL="342900" indent="-342900">
              <a:lnSpc>
                <a:spcPct val="150000"/>
              </a:lnSpc>
              <a:buFont typeface="Arial" panose="020B0604020202020204" pitchFamily="34" charset="0"/>
              <a:buChar char="•"/>
            </a:pPr>
            <a:r>
              <a:rPr lang="en-GB" i="1" dirty="0">
                <a:latin typeface="Neue Haas Unica Pro" panose="020B0504030206020203" pitchFamily="34" charset="0"/>
              </a:rPr>
              <a:t>Kosova e Re </a:t>
            </a:r>
            <a:r>
              <a:rPr lang="en-GB" dirty="0">
                <a:latin typeface="Neue Haas Unica Pro" panose="020B0504030206020203" pitchFamily="34" charset="0"/>
              </a:rPr>
              <a:t>…–&gt; when? </a:t>
            </a:r>
            <a:r>
              <a:rPr lang="en-GB" dirty="0">
                <a:latin typeface="Neue Haas Unica Pro" panose="020B0504030206020203" pitchFamily="34" charset="0"/>
                <a:sym typeface="Wingdings" pitchFamily="2" charset="2"/>
              </a:rPr>
              <a:t> </a:t>
            </a:r>
            <a:endParaRPr lang="en-GB" dirty="0">
              <a:latin typeface="Neue Haas Unica Pro" panose="020B0504030206020203" pitchFamily="34" charset="0"/>
            </a:endParaRPr>
          </a:p>
          <a:p>
            <a:pPr marL="342900" indent="-342900">
              <a:lnSpc>
                <a:spcPct val="150000"/>
              </a:lnSpc>
              <a:buFont typeface="Arial" panose="020B0604020202020204" pitchFamily="34" charset="0"/>
              <a:buChar char="•"/>
            </a:pPr>
            <a:r>
              <a:rPr lang="en-GB" dirty="0">
                <a:latin typeface="Neue Haas Unica Pro" panose="020B0504030206020203" pitchFamily="34" charset="0"/>
              </a:rPr>
              <a:t>World’s 5</a:t>
            </a:r>
            <a:r>
              <a:rPr lang="en-GB" baseline="30000" dirty="0">
                <a:latin typeface="Neue Haas Unica Pro" panose="020B0504030206020203" pitchFamily="34" charset="0"/>
              </a:rPr>
              <a:t>th</a:t>
            </a:r>
            <a:r>
              <a:rPr lang="en-GB" dirty="0">
                <a:latin typeface="Neue Haas Unica Pro" panose="020B0504030206020203" pitchFamily="34" charset="0"/>
              </a:rPr>
              <a:t> largest lignite reserves –&gt; self-sufficiency.</a:t>
            </a:r>
          </a:p>
          <a:p>
            <a:pPr marL="342900" indent="-342900">
              <a:lnSpc>
                <a:spcPct val="150000"/>
              </a:lnSpc>
              <a:buFont typeface="Arial" panose="020B0604020202020204" pitchFamily="34" charset="0"/>
              <a:buChar char="•"/>
            </a:pPr>
            <a:r>
              <a:rPr lang="en-GB" dirty="0">
                <a:latin typeface="Neue Haas Unica Pro" panose="020B0504030206020203" pitchFamily="34" charset="0"/>
              </a:rPr>
              <a:t>28 % grid losses, insufficient production reserves, no flexibility.</a:t>
            </a:r>
          </a:p>
          <a:p>
            <a:pPr marL="342900" indent="-342900">
              <a:lnSpc>
                <a:spcPct val="150000"/>
              </a:lnSpc>
              <a:buFont typeface="Arial" panose="020B0604020202020204" pitchFamily="34" charset="0"/>
              <a:buChar char="•"/>
            </a:pPr>
            <a:r>
              <a:rPr lang="en-GB" dirty="0">
                <a:latin typeface="Neue Haas Unica Pro" panose="020B0504030206020203" pitchFamily="34" charset="0"/>
              </a:rPr>
              <a:t>New TPP and HPP by 2028 + smaller renewables to cover flexibility.</a:t>
            </a:r>
          </a:p>
          <a:p>
            <a:pPr marL="342900" indent="-342900">
              <a:lnSpc>
                <a:spcPct val="150000"/>
              </a:lnSpc>
              <a:buFont typeface="Arial" panose="020B0604020202020204" pitchFamily="34" charset="0"/>
              <a:buChar char="•"/>
            </a:pPr>
            <a:r>
              <a:rPr lang="en-GB" dirty="0">
                <a:latin typeface="Neue Haas Unica Pro" panose="020B0504030206020203" pitchFamily="34" charset="0"/>
              </a:rPr>
              <a:t>Energy is also an “independence issue”.</a:t>
            </a:r>
          </a:p>
          <a:p>
            <a:pPr marL="342900" indent="-342900">
              <a:lnSpc>
                <a:spcPct val="150000"/>
              </a:lnSpc>
              <a:buFont typeface="Arial" panose="020B0604020202020204" pitchFamily="34" charset="0"/>
              <a:buChar char="•"/>
            </a:pPr>
            <a:endParaRPr lang="en-GB" dirty="0">
              <a:latin typeface="Neue Haas Unica Pro" panose="020B0504030206020203" pitchFamily="34" charset="0"/>
            </a:endParaRPr>
          </a:p>
        </p:txBody>
      </p:sp>
    </p:spTree>
    <p:extLst>
      <p:ext uri="{BB962C8B-B14F-4D97-AF65-F5344CB8AC3E}">
        <p14:creationId xmlns:p14="http://schemas.microsoft.com/office/powerpoint/2010/main" val="11228311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F05397F-4FF4-1E4A-0794-58F675A37951}"/>
              </a:ext>
            </a:extLst>
          </p:cNvPr>
          <p:cNvSpPr>
            <a:spLocks noGrp="1"/>
          </p:cNvSpPr>
          <p:nvPr>
            <p:ph type="ftr" sz="quarter" idx="10"/>
          </p:nvPr>
        </p:nvSpPr>
        <p:spPr>
          <a:xfrm>
            <a:off x="719999" y="6228000"/>
            <a:ext cx="8853491"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6DB2E120-4857-4496-8D6E-F752D94BCCAD}"/>
              </a:ext>
            </a:extLst>
          </p:cNvPr>
          <p:cNvSpPr>
            <a:spLocks noGrp="1"/>
          </p:cNvSpPr>
          <p:nvPr>
            <p:ph type="sldNum" sz="quarter" idx="11"/>
          </p:nvPr>
        </p:nvSpPr>
        <p:spPr/>
        <p:txBody>
          <a:bodyPr/>
          <a:lstStyle/>
          <a:p>
            <a:fld id="{0DE708CC-0C3F-4567-9698-B54C0F35BD31}" type="slidenum">
              <a:rPr lang="cs-CZ" altLang="cs-CZ" smtClean="0"/>
              <a:pPr/>
              <a:t>16</a:t>
            </a:fld>
            <a:endParaRPr lang="cs-CZ" altLang="cs-CZ" dirty="0"/>
          </a:p>
        </p:txBody>
      </p:sp>
      <p:sp>
        <p:nvSpPr>
          <p:cNvPr id="4" name="Nadpis 3">
            <a:extLst>
              <a:ext uri="{FF2B5EF4-FFF2-40B4-BE49-F238E27FC236}">
                <a16:creationId xmlns:a16="http://schemas.microsoft.com/office/drawing/2014/main" id="{C3D24CCA-6422-F2A8-984F-D892E2956B35}"/>
              </a:ext>
            </a:extLst>
          </p:cNvPr>
          <p:cNvSpPr>
            <a:spLocks noGrp="1"/>
          </p:cNvSpPr>
          <p:nvPr>
            <p:ph type="title"/>
          </p:nvPr>
        </p:nvSpPr>
        <p:spPr>
          <a:xfrm>
            <a:off x="2548035" y="378000"/>
            <a:ext cx="7995273" cy="1800000"/>
          </a:xfrm>
        </p:spPr>
        <p:txBody>
          <a:bodyPr/>
          <a:lstStyle/>
          <a:p>
            <a:pPr algn="l"/>
            <a:r>
              <a:rPr lang="en-GB" dirty="0"/>
              <a:t>This Month’s Events (So Far).</a:t>
            </a:r>
          </a:p>
        </p:txBody>
      </p:sp>
      <p:sp>
        <p:nvSpPr>
          <p:cNvPr id="5" name="TextovéPole 4">
            <a:extLst>
              <a:ext uri="{FF2B5EF4-FFF2-40B4-BE49-F238E27FC236}">
                <a16:creationId xmlns:a16="http://schemas.microsoft.com/office/drawing/2014/main" id="{3EF10D1E-B4AC-C555-0D08-AB4284B014F0}"/>
              </a:ext>
            </a:extLst>
          </p:cNvPr>
          <p:cNvSpPr txBox="1"/>
          <p:nvPr/>
        </p:nvSpPr>
        <p:spPr>
          <a:xfrm>
            <a:off x="719999" y="2178000"/>
            <a:ext cx="11167200" cy="336124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dirty="0">
                <a:latin typeface="Neue Haas Unica Pro" panose="020B0504030206020203" pitchFamily="34" charset="0"/>
              </a:rPr>
              <a:t>“High Combat Readiness” in Serbia due to alleged drone infiltration.</a:t>
            </a:r>
          </a:p>
          <a:p>
            <a:pPr marL="342900" indent="-342900">
              <a:lnSpc>
                <a:spcPct val="150000"/>
              </a:lnSpc>
              <a:buFont typeface="Arial" panose="020B0604020202020204" pitchFamily="34" charset="0"/>
              <a:buChar char="•"/>
            </a:pPr>
            <a:r>
              <a:rPr lang="en-GB" dirty="0">
                <a:latin typeface="Neue Haas Unica Pro" panose="020B0504030206020203" pitchFamily="34" charset="0"/>
              </a:rPr>
              <a:t>Manoeuvre 22 and increased army presence along the border.</a:t>
            </a:r>
          </a:p>
          <a:p>
            <a:pPr marL="342900" indent="-342900">
              <a:lnSpc>
                <a:spcPct val="150000"/>
              </a:lnSpc>
              <a:buFont typeface="Arial" panose="020B0604020202020204" pitchFamily="34" charset="0"/>
              <a:buChar char="•"/>
            </a:pPr>
            <a:r>
              <a:rPr lang="en-GB" dirty="0">
                <a:latin typeface="Neue Haas Unica Pro" panose="020B0504030206020203" pitchFamily="34" charset="0"/>
              </a:rPr>
              <a:t>Mass Serb resignation from state institutions –&gt; 10 MPs, 4 Mayors, judiciary and police officers (Car Plates Dispute).</a:t>
            </a:r>
          </a:p>
          <a:p>
            <a:pPr marL="342900" indent="-342900">
              <a:lnSpc>
                <a:spcPct val="150000"/>
              </a:lnSpc>
              <a:buFont typeface="Arial" panose="020B0604020202020204" pitchFamily="34" charset="0"/>
              <a:buChar char="•"/>
            </a:pPr>
            <a:r>
              <a:rPr lang="en-GB" dirty="0">
                <a:latin typeface="Neue Haas Unica Pro" panose="020B0504030206020203" pitchFamily="34" charset="0"/>
              </a:rPr>
              <a:t>Serbian rally in Mitrovica.</a:t>
            </a:r>
          </a:p>
          <a:p>
            <a:pPr marL="342900" indent="-342900">
              <a:lnSpc>
                <a:spcPct val="150000"/>
              </a:lnSpc>
              <a:buFont typeface="Arial" panose="020B0604020202020204" pitchFamily="34" charset="0"/>
              <a:buChar char="•"/>
            </a:pPr>
            <a:r>
              <a:rPr lang="en-GB" dirty="0">
                <a:latin typeface="Neue Haas Unica Pro" panose="020B0504030206020203" pitchFamily="34" charset="0"/>
              </a:rPr>
              <a:t>Today night: Arrival </a:t>
            </a:r>
            <a:r>
              <a:rPr lang="en-GB">
                <a:latin typeface="Neue Haas Unica Pro" panose="020B0504030206020203" pitchFamily="34" charset="0"/>
              </a:rPr>
              <a:t>of Carabinieri. </a:t>
            </a:r>
            <a:endParaRPr lang="en-GB" dirty="0">
              <a:latin typeface="Neue Haas Unica Pro" panose="020B0504030206020203" pitchFamily="34" charset="0"/>
            </a:endParaRPr>
          </a:p>
        </p:txBody>
      </p:sp>
    </p:spTree>
    <p:extLst>
      <p:ext uri="{BB962C8B-B14F-4D97-AF65-F5344CB8AC3E}">
        <p14:creationId xmlns:p14="http://schemas.microsoft.com/office/powerpoint/2010/main" val="23199809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5C5D1EB-325F-74AC-76BE-BA9EF4E825B7}"/>
              </a:ext>
            </a:extLst>
          </p:cNvPr>
          <p:cNvSpPr>
            <a:spLocks noGrp="1"/>
          </p:cNvSpPr>
          <p:nvPr>
            <p:ph type="ftr" sz="quarter" idx="10"/>
          </p:nvPr>
        </p:nvSpPr>
        <p:spPr>
          <a:xfrm>
            <a:off x="719999" y="6228000"/>
            <a:ext cx="8704219"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670BE5CA-C1C1-8801-20F9-D5104307A5A0}"/>
              </a:ext>
            </a:extLst>
          </p:cNvPr>
          <p:cNvSpPr>
            <a:spLocks noGrp="1"/>
          </p:cNvSpPr>
          <p:nvPr>
            <p:ph type="sldNum" sz="quarter" idx="11"/>
          </p:nvPr>
        </p:nvSpPr>
        <p:spPr/>
        <p:txBody>
          <a:bodyPr/>
          <a:lstStyle/>
          <a:p>
            <a:fld id="{0DE708CC-0C3F-4567-9698-B54C0F35BD31}" type="slidenum">
              <a:rPr lang="cs-CZ" altLang="cs-CZ" smtClean="0"/>
              <a:pPr/>
              <a:t>17</a:t>
            </a:fld>
            <a:endParaRPr lang="cs-CZ" altLang="cs-CZ" dirty="0"/>
          </a:p>
        </p:txBody>
      </p:sp>
      <p:sp>
        <p:nvSpPr>
          <p:cNvPr id="4" name="Nadpis 3">
            <a:extLst>
              <a:ext uri="{FF2B5EF4-FFF2-40B4-BE49-F238E27FC236}">
                <a16:creationId xmlns:a16="http://schemas.microsoft.com/office/drawing/2014/main" id="{2A4C49B0-4533-0B53-A630-FB979DC11928}"/>
              </a:ext>
            </a:extLst>
          </p:cNvPr>
          <p:cNvSpPr>
            <a:spLocks noGrp="1"/>
          </p:cNvSpPr>
          <p:nvPr>
            <p:ph type="title"/>
          </p:nvPr>
        </p:nvSpPr>
        <p:spPr>
          <a:xfrm>
            <a:off x="2507225" y="378000"/>
            <a:ext cx="8309729" cy="1841573"/>
          </a:xfrm>
        </p:spPr>
        <p:txBody>
          <a:bodyPr/>
          <a:lstStyle/>
          <a:p>
            <a:r>
              <a:rPr lang="en-GB" dirty="0"/>
              <a:t>What More to Read, Watch or Listen?</a:t>
            </a:r>
          </a:p>
        </p:txBody>
      </p:sp>
      <p:sp>
        <p:nvSpPr>
          <p:cNvPr id="5" name="TextovéPole 4">
            <a:extLst>
              <a:ext uri="{FF2B5EF4-FFF2-40B4-BE49-F238E27FC236}">
                <a16:creationId xmlns:a16="http://schemas.microsoft.com/office/drawing/2014/main" id="{02646B3D-0B0C-EB9D-773F-7EB4C803932A}"/>
              </a:ext>
            </a:extLst>
          </p:cNvPr>
          <p:cNvSpPr txBox="1"/>
          <p:nvPr/>
        </p:nvSpPr>
        <p:spPr>
          <a:xfrm>
            <a:off x="720000" y="1758510"/>
            <a:ext cx="11078710" cy="391235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dirty="0">
                <a:latin typeface="Neue Haas Unica Pro" panose="020B0504030206020203" pitchFamily="34" charset="0"/>
              </a:rPr>
              <a:t>Independent investigative journalism page </a:t>
            </a:r>
            <a:r>
              <a:rPr lang="en-GB" dirty="0">
                <a:latin typeface="Neue Haas Unica Pro" panose="020B0504030206020203" pitchFamily="34" charset="0"/>
                <a:hlinkClick r:id="rId2"/>
              </a:rPr>
              <a:t>Kosovo 2.0</a:t>
            </a:r>
            <a:r>
              <a:rPr lang="en-GB" dirty="0">
                <a:latin typeface="Neue Haas Unica Pro" panose="020B0504030206020203" pitchFamily="34" charset="0"/>
              </a:rPr>
              <a:t>, or alternatively </a:t>
            </a:r>
            <a:r>
              <a:rPr lang="en-GB" dirty="0">
                <a:latin typeface="Neue Haas Unica Pro" panose="020B0504030206020203" pitchFamily="34" charset="0"/>
                <a:hlinkClick r:id="rId3"/>
              </a:rPr>
              <a:t>Prishtina Insight </a:t>
            </a:r>
            <a:r>
              <a:rPr lang="en-GB" dirty="0">
                <a:latin typeface="Neue Haas Unica Pro" panose="020B0504030206020203" pitchFamily="34" charset="0"/>
              </a:rPr>
              <a:t>(Balkan Insight’s Kosovo Branch) for current updates.</a:t>
            </a:r>
          </a:p>
          <a:p>
            <a:pPr marL="342900" indent="-342900">
              <a:lnSpc>
                <a:spcPct val="150000"/>
              </a:lnSpc>
              <a:buFont typeface="Arial" panose="020B0604020202020204" pitchFamily="34" charset="0"/>
              <a:buChar char="•"/>
            </a:pPr>
            <a:r>
              <a:rPr lang="en-GB" dirty="0">
                <a:latin typeface="Neue Haas Unica Pro" panose="020B0504030206020203" pitchFamily="34" charset="0"/>
              </a:rPr>
              <a:t>Němec, Jiří. 2022. “Socio-Legal Aspects of Sexual and Gender-Based Violence Survivors’ Victimization in Kosovo.” In </a:t>
            </a:r>
            <a:r>
              <a:rPr lang="en-GB" i="1" dirty="0">
                <a:latin typeface="Neue Haas Unica Pro" panose="020B0504030206020203" pitchFamily="34" charset="0"/>
              </a:rPr>
              <a:t>Peace Review: Journal of Social Justice</a:t>
            </a:r>
            <a:r>
              <a:rPr lang="en-GB" dirty="0">
                <a:latin typeface="Neue Haas Unica Pro" panose="020B0504030206020203" pitchFamily="34" charset="0"/>
              </a:rPr>
              <a:t>, 34: 140–150. </a:t>
            </a:r>
            <a:r>
              <a:rPr lang="en-GB" dirty="0">
                <a:latin typeface="Neue Haas Unica Pro" panose="020B0504030206020203" pitchFamily="34" charset="0"/>
                <a:hlinkClick r:id="rId4"/>
              </a:rPr>
              <a:t>Here</a:t>
            </a:r>
            <a:r>
              <a:rPr lang="en-GB" dirty="0">
                <a:latin typeface="Neue Haas Unica Pro" panose="020B0504030206020203" pitchFamily="34" charset="0"/>
              </a:rPr>
              <a:t> (MUNI login needed).</a:t>
            </a:r>
          </a:p>
          <a:p>
            <a:pPr marL="342900" indent="-342900">
              <a:lnSpc>
                <a:spcPct val="150000"/>
              </a:lnSpc>
              <a:buFont typeface="Arial" panose="020B0604020202020204" pitchFamily="34" charset="0"/>
              <a:buChar char="•"/>
            </a:pPr>
            <a:r>
              <a:rPr lang="en-GB" dirty="0">
                <a:latin typeface="Neue Haas Unica Pro" panose="020B0504030206020203" pitchFamily="34" charset="0"/>
              </a:rPr>
              <a:t>Oxford University’s </a:t>
            </a:r>
            <a:r>
              <a:rPr lang="en-GB" dirty="0">
                <a:latin typeface="Neue Haas Unica Pro" panose="020B0504030206020203" pitchFamily="34" charset="0"/>
                <a:hlinkClick r:id="rId5"/>
              </a:rPr>
              <a:t>podcasts</a:t>
            </a:r>
            <a:r>
              <a:rPr lang="en-GB" dirty="0">
                <a:latin typeface="Neue Haas Unica Pro" panose="020B0504030206020203" pitchFamily="34" charset="0"/>
              </a:rPr>
              <a:t> on Kosovo.</a:t>
            </a:r>
          </a:p>
          <a:p>
            <a:pPr marL="342900" indent="-342900">
              <a:lnSpc>
                <a:spcPct val="150000"/>
              </a:lnSpc>
              <a:buFont typeface="Arial" panose="020B0604020202020204" pitchFamily="34" charset="0"/>
              <a:buChar char="•"/>
            </a:pPr>
            <a:r>
              <a:rPr lang="en-GB" dirty="0">
                <a:latin typeface="Neue Haas Unica Pro" panose="020B0504030206020203" pitchFamily="34" charset="0"/>
              </a:rPr>
              <a:t>And of course our chapter from the book! </a:t>
            </a:r>
            <a:r>
              <a:rPr lang="en-GB" dirty="0">
                <a:latin typeface="Neue Haas Unica Pro" panose="020B0504030206020203" pitchFamily="34" charset="0"/>
                <a:sym typeface="Wingdings" pitchFamily="2" charset="2"/>
              </a:rPr>
              <a:t></a:t>
            </a:r>
            <a:endParaRPr lang="en-GB" dirty="0">
              <a:latin typeface="Neue Haas Unica Pro" panose="020B0504030206020203" pitchFamily="34" charset="0"/>
            </a:endParaRPr>
          </a:p>
        </p:txBody>
      </p:sp>
    </p:spTree>
    <p:extLst>
      <p:ext uri="{BB962C8B-B14F-4D97-AF65-F5344CB8AC3E}">
        <p14:creationId xmlns:p14="http://schemas.microsoft.com/office/powerpoint/2010/main" val="34383400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DB2E120-4857-4496-8D6E-F752D94BCCAD}"/>
              </a:ext>
            </a:extLst>
          </p:cNvPr>
          <p:cNvSpPr>
            <a:spLocks noGrp="1"/>
          </p:cNvSpPr>
          <p:nvPr>
            <p:ph type="sldNum" sz="quarter" idx="11"/>
          </p:nvPr>
        </p:nvSpPr>
        <p:spPr/>
        <p:txBody>
          <a:bodyPr/>
          <a:lstStyle/>
          <a:p>
            <a:fld id="{0DE708CC-0C3F-4567-9698-B54C0F35BD31}" type="slidenum">
              <a:rPr lang="cs-CZ" altLang="cs-CZ" smtClean="0"/>
              <a:pPr/>
              <a:t>18</a:t>
            </a:fld>
            <a:endParaRPr lang="cs-CZ" altLang="cs-CZ" dirty="0"/>
          </a:p>
        </p:txBody>
      </p:sp>
      <p:sp>
        <p:nvSpPr>
          <p:cNvPr id="8" name="Obdélník 7">
            <a:extLst>
              <a:ext uri="{FF2B5EF4-FFF2-40B4-BE49-F238E27FC236}">
                <a16:creationId xmlns:a16="http://schemas.microsoft.com/office/drawing/2014/main" id="{37DDFF29-DFAB-1BF2-C53C-4F8363E925A8}"/>
              </a:ext>
            </a:extLst>
          </p:cNvPr>
          <p:cNvSpPr/>
          <p:nvPr/>
        </p:nvSpPr>
        <p:spPr bwMode="auto">
          <a:xfrm>
            <a:off x="265471" y="309716"/>
            <a:ext cx="2123768" cy="13716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pic>
        <p:nvPicPr>
          <p:cNvPr id="16" name="Obrázek 15" descr="Obsah obrázku strom, exteriér, tráva, obloha&#10;&#10;Popis byl vytvořen automaticky">
            <a:extLst>
              <a:ext uri="{FF2B5EF4-FFF2-40B4-BE49-F238E27FC236}">
                <a16:creationId xmlns:a16="http://schemas.microsoft.com/office/drawing/2014/main" id="{52B2C895-F8B9-4C63-38F3-2E821992E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826" y="309716"/>
            <a:ext cx="4048529" cy="3036397"/>
          </a:xfrm>
          <a:prstGeom prst="rect">
            <a:avLst/>
          </a:prstGeom>
        </p:spPr>
      </p:pic>
      <p:pic>
        <p:nvPicPr>
          <p:cNvPr id="12" name="Obrázek 11" descr="Obsah obrázku skála, příroda, exteriér, hora&#10;&#10;Popis byl vytvořen automaticky">
            <a:extLst>
              <a:ext uri="{FF2B5EF4-FFF2-40B4-BE49-F238E27FC236}">
                <a16:creationId xmlns:a16="http://schemas.microsoft.com/office/drawing/2014/main" id="{A613D16B-3E61-170D-EDBB-B955DAB19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274" y="1003246"/>
            <a:ext cx="4014840" cy="5017284"/>
          </a:xfrm>
          <a:prstGeom prst="rect">
            <a:avLst/>
          </a:prstGeom>
        </p:spPr>
      </p:pic>
      <p:pic>
        <p:nvPicPr>
          <p:cNvPr id="18" name="Obrázek 17" descr="Obsah obrázku kámen, nábytek, oltář&#10;&#10;Popis byl vytvořen automaticky">
            <a:extLst>
              <a:ext uri="{FF2B5EF4-FFF2-40B4-BE49-F238E27FC236}">
                <a16:creationId xmlns:a16="http://schemas.microsoft.com/office/drawing/2014/main" id="{5A8EFA8F-36BB-66BD-DC41-5A95765901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1402" y="2683929"/>
            <a:ext cx="2847053" cy="3796071"/>
          </a:xfrm>
          <a:prstGeom prst="rect">
            <a:avLst/>
          </a:prstGeom>
        </p:spPr>
      </p:pic>
      <p:pic>
        <p:nvPicPr>
          <p:cNvPr id="14" name="Obrázek 13" descr="Obsah obrázku text&#10;&#10;Popis byl vytvořen automaticky">
            <a:extLst>
              <a:ext uri="{FF2B5EF4-FFF2-40B4-BE49-F238E27FC236}">
                <a16:creationId xmlns:a16="http://schemas.microsoft.com/office/drawing/2014/main" id="{8FC8A3A9-43A0-2DEF-D795-1E4AC2BFA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545" y="309716"/>
            <a:ext cx="3046368" cy="3807000"/>
          </a:xfrm>
          <a:prstGeom prst="rect">
            <a:avLst/>
          </a:prstGeom>
        </p:spPr>
      </p:pic>
      <p:pic>
        <p:nvPicPr>
          <p:cNvPr id="10" name="Obrázek 9" descr="Obsah obrázku obloha, exteriér&#10;&#10;Popis byl vytvořen automaticky">
            <a:extLst>
              <a:ext uri="{FF2B5EF4-FFF2-40B4-BE49-F238E27FC236}">
                <a16:creationId xmlns:a16="http://schemas.microsoft.com/office/drawing/2014/main" id="{0B655287-98A6-B02E-DE5E-B6A4A97FD5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00" y="3429000"/>
            <a:ext cx="4264839" cy="3198629"/>
          </a:xfrm>
          <a:prstGeom prst="rect">
            <a:avLst/>
          </a:prstGeom>
        </p:spPr>
      </p:pic>
    </p:spTree>
    <p:extLst>
      <p:ext uri="{BB962C8B-B14F-4D97-AF65-F5344CB8AC3E}">
        <p14:creationId xmlns:p14="http://schemas.microsoft.com/office/powerpoint/2010/main" val="34640675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500DD"/>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a:xfrm>
            <a:off x="719999" y="6258296"/>
            <a:ext cx="11143449" cy="221704"/>
          </a:xfrm>
        </p:spPr>
        <p:txBody>
          <a:bodyPr/>
          <a:lstStyle/>
          <a:p>
            <a:r>
              <a:rPr lang="cs-CZ" dirty="0">
                <a:solidFill>
                  <a:schemeClr val="bg1"/>
                </a:solidFill>
              </a:rPr>
              <a:t>Mgr. Jiří Němec, Department </a:t>
            </a:r>
            <a:r>
              <a:rPr lang="cs-CZ" dirty="0" err="1">
                <a:solidFill>
                  <a:schemeClr val="bg1"/>
                </a:solidFill>
              </a:rPr>
              <a:t>of</a:t>
            </a:r>
            <a:r>
              <a:rPr lang="cs-CZ" dirty="0">
                <a:solidFill>
                  <a:schemeClr val="bg1"/>
                </a:solidFill>
              </a:rPr>
              <a:t> </a:t>
            </a:r>
            <a:r>
              <a:rPr lang="cs-CZ" dirty="0" err="1">
                <a:solidFill>
                  <a:schemeClr val="bg1"/>
                </a:solidFill>
              </a:rPr>
              <a:t>Political</a:t>
            </a:r>
            <a:r>
              <a:rPr lang="cs-CZ" dirty="0">
                <a:solidFill>
                  <a:schemeClr val="bg1"/>
                </a:solidFill>
              </a:rPr>
              <a:t> Science, </a:t>
            </a:r>
            <a:r>
              <a:rPr lang="cs-CZ" dirty="0" err="1">
                <a:solidFill>
                  <a:schemeClr val="bg1"/>
                </a:solidFill>
              </a:rPr>
              <a:t>Security</a:t>
            </a:r>
            <a:r>
              <a:rPr lang="cs-CZ" dirty="0">
                <a:solidFill>
                  <a:schemeClr val="bg1"/>
                </a:solidFill>
              </a:rPr>
              <a:t>  and </a:t>
            </a:r>
            <a:r>
              <a:rPr lang="cs-CZ" dirty="0" err="1">
                <a:solidFill>
                  <a:schemeClr val="bg1"/>
                </a:solidFill>
              </a:rPr>
              <a:t>Strategic</a:t>
            </a:r>
            <a:r>
              <a:rPr lang="cs-CZ" dirty="0">
                <a:solidFill>
                  <a:schemeClr val="bg1"/>
                </a:solidFill>
              </a:rPr>
              <a:t> </a:t>
            </a:r>
            <a:r>
              <a:rPr lang="cs-CZ" dirty="0" err="1">
                <a:solidFill>
                  <a:schemeClr val="bg1"/>
                </a:solidFill>
              </a:rPr>
              <a:t>Studies</a:t>
            </a:r>
            <a:r>
              <a:rPr lang="cs-CZ" dirty="0">
                <a:solidFill>
                  <a:schemeClr val="bg1"/>
                </a:solidFill>
              </a:rPr>
              <a:t> </a:t>
            </a:r>
            <a:r>
              <a:rPr lang="cs-CZ" dirty="0" err="1">
                <a:solidFill>
                  <a:schemeClr val="bg1"/>
                </a:solidFill>
              </a:rPr>
              <a:t>Section</a:t>
            </a:r>
            <a:r>
              <a:rPr lang="cs-CZ" dirty="0">
                <a:solidFill>
                  <a:schemeClr val="bg1"/>
                </a:solidFill>
              </a:rPr>
              <a:t>, </a:t>
            </a:r>
            <a:r>
              <a:rPr lang="cs-CZ" dirty="0" err="1">
                <a:solidFill>
                  <a:schemeClr val="bg1"/>
                </a:solidFill>
              </a:rPr>
              <a:t>course</a:t>
            </a:r>
            <a:r>
              <a:rPr lang="cs-CZ" dirty="0">
                <a:solidFill>
                  <a:schemeClr val="bg1"/>
                </a:solidFill>
              </a:rPr>
              <a:t> BSSb1200: </a:t>
            </a:r>
            <a:r>
              <a:rPr lang="cs-CZ" dirty="0" err="1">
                <a:solidFill>
                  <a:schemeClr val="bg1"/>
                </a:solidFill>
              </a:rPr>
              <a:t>Balkan</a:t>
            </a:r>
            <a:r>
              <a:rPr lang="cs-CZ" dirty="0">
                <a:solidFill>
                  <a:schemeClr val="bg1"/>
                </a:solidFill>
              </a:rPr>
              <a:t> </a:t>
            </a:r>
            <a:r>
              <a:rPr lang="cs-CZ" dirty="0" err="1">
                <a:solidFill>
                  <a:schemeClr val="bg1"/>
                </a:solidFill>
              </a:rPr>
              <a:t>Politics</a:t>
            </a:r>
            <a:r>
              <a:rPr lang="cs-CZ" dirty="0">
                <a:solidFill>
                  <a:schemeClr val="bg1"/>
                </a:solidFill>
              </a:rPr>
              <a:t> and </a:t>
            </a:r>
            <a:r>
              <a:rPr lang="cs-CZ" dirty="0" err="1">
                <a:solidFill>
                  <a:schemeClr val="bg1"/>
                </a:solidFill>
              </a:rPr>
              <a:t>Security</a:t>
            </a:r>
            <a:r>
              <a:rPr lang="cs-CZ" dirty="0">
                <a:solidFill>
                  <a:schemeClr val="bg1"/>
                </a:solidFill>
              </a:rPr>
              <a:t>, © MUNI 2022.</a:t>
            </a:r>
          </a:p>
        </p:txBody>
      </p:sp>
      <p:sp>
        <p:nvSpPr>
          <p:cNvPr id="5" name="TextovéPole 4">
            <a:extLst>
              <a:ext uri="{FF2B5EF4-FFF2-40B4-BE49-F238E27FC236}">
                <a16:creationId xmlns:a16="http://schemas.microsoft.com/office/drawing/2014/main" id="{DB683B4F-3684-EB48-9686-DCEDA5978274}"/>
              </a:ext>
            </a:extLst>
          </p:cNvPr>
          <p:cNvSpPr txBox="1"/>
          <p:nvPr/>
        </p:nvSpPr>
        <p:spPr>
          <a:xfrm>
            <a:off x="719999" y="378000"/>
            <a:ext cx="3645724" cy="2062103"/>
          </a:xfrm>
          <a:prstGeom prst="rect">
            <a:avLst/>
          </a:prstGeom>
          <a:noFill/>
        </p:spPr>
        <p:txBody>
          <a:bodyPr wrap="square" rtlCol="0">
            <a:spAutoFit/>
          </a:bodyPr>
          <a:lstStyle/>
          <a:p>
            <a:r>
              <a:rPr lang="en-GB" sz="3200" b="1" dirty="0">
                <a:solidFill>
                  <a:schemeClr val="bg1"/>
                </a:solidFill>
                <a:latin typeface="Muni Bold" pitchFamily="2" charset="0"/>
              </a:rPr>
              <a:t>MUNI</a:t>
            </a:r>
          </a:p>
          <a:p>
            <a:r>
              <a:rPr lang="en-GB" sz="3200" dirty="0">
                <a:solidFill>
                  <a:schemeClr val="bg1"/>
                </a:solidFill>
                <a:latin typeface="Muni Light" pitchFamily="2" charset="0"/>
              </a:rPr>
              <a:t>Faculty</a:t>
            </a:r>
          </a:p>
          <a:p>
            <a:r>
              <a:rPr lang="en-GB" sz="3200" dirty="0">
                <a:solidFill>
                  <a:schemeClr val="bg1"/>
                </a:solidFill>
                <a:latin typeface="Muni Light" pitchFamily="2" charset="0"/>
              </a:rPr>
              <a:t>Of Social</a:t>
            </a:r>
          </a:p>
          <a:p>
            <a:r>
              <a:rPr lang="en-GB" sz="3200" dirty="0">
                <a:solidFill>
                  <a:schemeClr val="bg1"/>
                </a:solidFill>
                <a:latin typeface="Muni Light" pitchFamily="2" charset="0"/>
              </a:rPr>
              <a:t>Studies</a:t>
            </a:r>
          </a:p>
        </p:txBody>
      </p:sp>
      <p:sp>
        <p:nvSpPr>
          <p:cNvPr id="7" name="TextovéPole 6">
            <a:extLst>
              <a:ext uri="{FF2B5EF4-FFF2-40B4-BE49-F238E27FC236}">
                <a16:creationId xmlns:a16="http://schemas.microsoft.com/office/drawing/2014/main" id="{9F297A4C-8141-6740-98D9-5F0CB7627056}"/>
              </a:ext>
            </a:extLst>
          </p:cNvPr>
          <p:cNvSpPr txBox="1"/>
          <p:nvPr/>
        </p:nvSpPr>
        <p:spPr>
          <a:xfrm>
            <a:off x="1793613" y="3429000"/>
            <a:ext cx="9678388" cy="523220"/>
          </a:xfrm>
          <a:prstGeom prst="rect">
            <a:avLst/>
          </a:prstGeom>
          <a:noFill/>
        </p:spPr>
        <p:txBody>
          <a:bodyPr wrap="square" rtlCol="0">
            <a:spAutoFit/>
          </a:bodyPr>
          <a:lstStyle/>
          <a:p>
            <a:pPr algn="r"/>
            <a:r>
              <a:rPr lang="cs-CZ" sz="2800" b="1" dirty="0" err="1">
                <a:solidFill>
                  <a:schemeClr val="bg1"/>
                </a:solidFill>
                <a:latin typeface="Muni Bold" pitchFamily="2" charset="0"/>
              </a:rPr>
              <a:t>Faleminderit</a:t>
            </a:r>
            <a:r>
              <a:rPr lang="cs-CZ" sz="2800" b="1" dirty="0">
                <a:solidFill>
                  <a:schemeClr val="bg1"/>
                </a:solidFill>
                <a:latin typeface="Muni Bold" pitchFamily="2" charset="0"/>
              </a:rPr>
              <a:t> </a:t>
            </a:r>
            <a:r>
              <a:rPr lang="cs-CZ" sz="2800" b="1" dirty="0" err="1">
                <a:solidFill>
                  <a:schemeClr val="bg1"/>
                </a:solidFill>
                <a:latin typeface="Muni Bold" pitchFamily="2" charset="0"/>
              </a:rPr>
              <a:t>shume</a:t>
            </a:r>
            <a:r>
              <a:rPr lang="cs-CZ" sz="2800" b="1" dirty="0">
                <a:solidFill>
                  <a:schemeClr val="bg1"/>
                </a:solidFill>
                <a:latin typeface="Muni Bold" pitchFamily="2" charset="0"/>
              </a:rPr>
              <a:t> per </a:t>
            </a:r>
            <a:r>
              <a:rPr lang="cs-CZ" sz="2800" b="1" dirty="0" err="1">
                <a:solidFill>
                  <a:schemeClr val="bg1"/>
                </a:solidFill>
                <a:latin typeface="Muni Bold" pitchFamily="2" charset="0"/>
              </a:rPr>
              <a:t>vemendjen</a:t>
            </a:r>
            <a:r>
              <a:rPr lang="cs-CZ" sz="2800" b="1" dirty="0">
                <a:solidFill>
                  <a:schemeClr val="bg1"/>
                </a:solidFill>
                <a:latin typeface="Muni Bold" pitchFamily="2" charset="0"/>
              </a:rPr>
              <a:t> </a:t>
            </a:r>
            <a:r>
              <a:rPr lang="cs-CZ" sz="2800" b="1" dirty="0" err="1">
                <a:solidFill>
                  <a:schemeClr val="bg1"/>
                </a:solidFill>
                <a:latin typeface="Muni Bold" pitchFamily="2" charset="0"/>
              </a:rPr>
              <a:t>tuaj</a:t>
            </a:r>
            <a:endParaRPr lang="cs-CZ" sz="2800" b="1" dirty="0">
              <a:solidFill>
                <a:schemeClr val="bg1"/>
              </a:solidFill>
              <a:latin typeface="Muni Bold" pitchFamily="2" charset="0"/>
            </a:endParaRPr>
          </a:p>
        </p:txBody>
      </p:sp>
    </p:spTree>
    <p:extLst>
      <p:ext uri="{BB962C8B-B14F-4D97-AF65-F5344CB8AC3E}">
        <p14:creationId xmlns:p14="http://schemas.microsoft.com/office/powerpoint/2010/main" val="514843959"/>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00DD"/>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a:xfrm>
            <a:off x="719999" y="6258296"/>
            <a:ext cx="11143449" cy="221704"/>
          </a:xfrm>
        </p:spPr>
        <p:txBody>
          <a:bodyPr/>
          <a:lstStyle/>
          <a:p>
            <a:r>
              <a:rPr lang="cs-CZ" dirty="0">
                <a:solidFill>
                  <a:schemeClr val="bg1"/>
                </a:solidFill>
              </a:rPr>
              <a:t>Mgr. Jiří Němec, Department </a:t>
            </a:r>
            <a:r>
              <a:rPr lang="cs-CZ" dirty="0" err="1">
                <a:solidFill>
                  <a:schemeClr val="bg1"/>
                </a:solidFill>
              </a:rPr>
              <a:t>of</a:t>
            </a:r>
            <a:r>
              <a:rPr lang="cs-CZ" dirty="0">
                <a:solidFill>
                  <a:schemeClr val="bg1"/>
                </a:solidFill>
              </a:rPr>
              <a:t> </a:t>
            </a:r>
            <a:r>
              <a:rPr lang="cs-CZ" dirty="0" err="1">
                <a:solidFill>
                  <a:schemeClr val="bg1"/>
                </a:solidFill>
              </a:rPr>
              <a:t>Political</a:t>
            </a:r>
            <a:r>
              <a:rPr lang="cs-CZ" dirty="0">
                <a:solidFill>
                  <a:schemeClr val="bg1"/>
                </a:solidFill>
              </a:rPr>
              <a:t> Science, </a:t>
            </a:r>
            <a:r>
              <a:rPr lang="cs-CZ" dirty="0" err="1">
                <a:solidFill>
                  <a:schemeClr val="bg1"/>
                </a:solidFill>
              </a:rPr>
              <a:t>Security</a:t>
            </a:r>
            <a:r>
              <a:rPr lang="cs-CZ" dirty="0">
                <a:solidFill>
                  <a:schemeClr val="bg1"/>
                </a:solidFill>
              </a:rPr>
              <a:t>  and </a:t>
            </a:r>
            <a:r>
              <a:rPr lang="cs-CZ" dirty="0" err="1">
                <a:solidFill>
                  <a:schemeClr val="bg1"/>
                </a:solidFill>
              </a:rPr>
              <a:t>Strategic</a:t>
            </a:r>
            <a:r>
              <a:rPr lang="cs-CZ" dirty="0">
                <a:solidFill>
                  <a:schemeClr val="bg1"/>
                </a:solidFill>
              </a:rPr>
              <a:t> </a:t>
            </a:r>
            <a:r>
              <a:rPr lang="cs-CZ" dirty="0" err="1">
                <a:solidFill>
                  <a:schemeClr val="bg1"/>
                </a:solidFill>
              </a:rPr>
              <a:t>Studies</a:t>
            </a:r>
            <a:r>
              <a:rPr lang="cs-CZ" dirty="0">
                <a:solidFill>
                  <a:schemeClr val="bg1"/>
                </a:solidFill>
              </a:rPr>
              <a:t> </a:t>
            </a:r>
            <a:r>
              <a:rPr lang="cs-CZ" dirty="0" err="1">
                <a:solidFill>
                  <a:schemeClr val="bg1"/>
                </a:solidFill>
              </a:rPr>
              <a:t>Section</a:t>
            </a:r>
            <a:r>
              <a:rPr lang="cs-CZ" dirty="0">
                <a:solidFill>
                  <a:schemeClr val="bg1"/>
                </a:solidFill>
              </a:rPr>
              <a:t>, </a:t>
            </a:r>
            <a:r>
              <a:rPr lang="cs-CZ" dirty="0" err="1">
                <a:solidFill>
                  <a:schemeClr val="bg1"/>
                </a:solidFill>
              </a:rPr>
              <a:t>course</a:t>
            </a:r>
            <a:r>
              <a:rPr lang="cs-CZ" dirty="0">
                <a:solidFill>
                  <a:schemeClr val="bg1"/>
                </a:solidFill>
              </a:rPr>
              <a:t> BSSb1200: </a:t>
            </a:r>
            <a:r>
              <a:rPr lang="cs-CZ" dirty="0" err="1">
                <a:solidFill>
                  <a:schemeClr val="bg1"/>
                </a:solidFill>
              </a:rPr>
              <a:t>Balkan</a:t>
            </a:r>
            <a:r>
              <a:rPr lang="cs-CZ" dirty="0">
                <a:solidFill>
                  <a:schemeClr val="bg1"/>
                </a:solidFill>
              </a:rPr>
              <a:t> </a:t>
            </a:r>
            <a:r>
              <a:rPr lang="cs-CZ" dirty="0" err="1">
                <a:solidFill>
                  <a:schemeClr val="bg1"/>
                </a:solidFill>
              </a:rPr>
              <a:t>Politics</a:t>
            </a:r>
            <a:r>
              <a:rPr lang="cs-CZ" dirty="0">
                <a:solidFill>
                  <a:schemeClr val="bg1"/>
                </a:solidFill>
              </a:rPr>
              <a:t> and </a:t>
            </a:r>
            <a:r>
              <a:rPr lang="cs-CZ" dirty="0" err="1">
                <a:solidFill>
                  <a:schemeClr val="bg1"/>
                </a:solidFill>
              </a:rPr>
              <a:t>Security</a:t>
            </a:r>
            <a:r>
              <a:rPr lang="cs-CZ" dirty="0">
                <a:solidFill>
                  <a:schemeClr val="bg1"/>
                </a:solidFill>
              </a:rPr>
              <a:t>, © MUNI 2022.</a:t>
            </a:r>
          </a:p>
        </p:txBody>
      </p:sp>
      <p:sp>
        <p:nvSpPr>
          <p:cNvPr id="5" name="TextovéPole 4">
            <a:extLst>
              <a:ext uri="{FF2B5EF4-FFF2-40B4-BE49-F238E27FC236}">
                <a16:creationId xmlns:a16="http://schemas.microsoft.com/office/drawing/2014/main" id="{DB683B4F-3684-EB48-9686-DCEDA5978274}"/>
              </a:ext>
            </a:extLst>
          </p:cNvPr>
          <p:cNvSpPr txBox="1"/>
          <p:nvPr/>
        </p:nvSpPr>
        <p:spPr>
          <a:xfrm>
            <a:off x="719999" y="378000"/>
            <a:ext cx="3645724" cy="2062103"/>
          </a:xfrm>
          <a:prstGeom prst="rect">
            <a:avLst/>
          </a:prstGeom>
          <a:noFill/>
        </p:spPr>
        <p:txBody>
          <a:bodyPr wrap="square" rtlCol="0">
            <a:spAutoFit/>
          </a:bodyPr>
          <a:lstStyle/>
          <a:p>
            <a:r>
              <a:rPr lang="en-GB" sz="3200" b="1" dirty="0">
                <a:solidFill>
                  <a:schemeClr val="bg1"/>
                </a:solidFill>
                <a:latin typeface="Muni Bold" pitchFamily="2" charset="0"/>
              </a:rPr>
              <a:t>MUNI</a:t>
            </a:r>
          </a:p>
          <a:p>
            <a:r>
              <a:rPr lang="en-GB" sz="3200" dirty="0">
                <a:solidFill>
                  <a:schemeClr val="bg1"/>
                </a:solidFill>
                <a:latin typeface="Muni Light" pitchFamily="2" charset="0"/>
              </a:rPr>
              <a:t>Faculty</a:t>
            </a:r>
          </a:p>
          <a:p>
            <a:r>
              <a:rPr lang="en-GB" sz="3200" dirty="0">
                <a:solidFill>
                  <a:schemeClr val="bg1"/>
                </a:solidFill>
                <a:latin typeface="Muni Light" pitchFamily="2" charset="0"/>
              </a:rPr>
              <a:t>Of Social</a:t>
            </a:r>
          </a:p>
          <a:p>
            <a:r>
              <a:rPr lang="en-GB" sz="3200" dirty="0">
                <a:solidFill>
                  <a:schemeClr val="bg1"/>
                </a:solidFill>
                <a:latin typeface="Muni Light" pitchFamily="2" charset="0"/>
              </a:rPr>
              <a:t>Studies</a:t>
            </a:r>
          </a:p>
        </p:txBody>
      </p:sp>
      <p:sp>
        <p:nvSpPr>
          <p:cNvPr id="7" name="TextovéPole 6">
            <a:extLst>
              <a:ext uri="{FF2B5EF4-FFF2-40B4-BE49-F238E27FC236}">
                <a16:creationId xmlns:a16="http://schemas.microsoft.com/office/drawing/2014/main" id="{9F297A4C-8141-6740-98D9-5F0CB7627056}"/>
              </a:ext>
            </a:extLst>
          </p:cNvPr>
          <p:cNvSpPr txBox="1"/>
          <p:nvPr/>
        </p:nvSpPr>
        <p:spPr>
          <a:xfrm>
            <a:off x="1836964" y="2692316"/>
            <a:ext cx="9678388" cy="3278077"/>
          </a:xfrm>
          <a:prstGeom prst="rect">
            <a:avLst/>
          </a:prstGeom>
          <a:noFill/>
        </p:spPr>
        <p:txBody>
          <a:bodyPr wrap="square" rtlCol="0">
            <a:spAutoFit/>
          </a:bodyPr>
          <a:lstStyle/>
          <a:p>
            <a:pPr algn="r">
              <a:lnSpc>
                <a:spcPct val="150000"/>
              </a:lnSpc>
            </a:pPr>
            <a:r>
              <a:rPr lang="en-GB" sz="4000" b="1" dirty="0">
                <a:solidFill>
                  <a:schemeClr val="bg1"/>
                </a:solidFill>
                <a:latin typeface="Muni Bold" pitchFamily="2" charset="0"/>
              </a:rPr>
              <a:t>Disclaimer</a:t>
            </a:r>
          </a:p>
          <a:p>
            <a:pPr algn="r">
              <a:lnSpc>
                <a:spcPct val="150000"/>
              </a:lnSpc>
            </a:pPr>
            <a:r>
              <a:rPr lang="en-GB" sz="2000" dirty="0">
                <a:solidFill>
                  <a:schemeClr val="bg1"/>
                </a:solidFill>
                <a:effectLst/>
                <a:latin typeface="Neue Haas Unica Pro" panose="020B0504030206020203" pitchFamily="34" charset="0"/>
              </a:rPr>
              <a:t>All references to Kosovo should be understood in terms of the United Nations Security Council Resolution 1244 (1999) and the International Court of Justice opinion on the Kosovo Declaration of Independence. This designation is without prejudice to the various positions on the status of this territory. </a:t>
            </a:r>
            <a:endParaRPr lang="en-GB" sz="2000" dirty="0">
              <a:solidFill>
                <a:schemeClr val="bg1"/>
              </a:solidFill>
              <a:latin typeface="Neue Haas Unica Pro" panose="020B0504030206020203" pitchFamily="34" charset="0"/>
            </a:endParaRPr>
          </a:p>
          <a:p>
            <a:pPr algn="r">
              <a:lnSpc>
                <a:spcPct val="150000"/>
              </a:lnSpc>
            </a:pPr>
            <a:endParaRPr lang="en-GB" sz="2000" b="1" dirty="0">
              <a:solidFill>
                <a:schemeClr val="bg1"/>
              </a:solidFill>
              <a:latin typeface="Neue Haas Unica Pro" panose="020B0504030206020203" pitchFamily="34" charset="0"/>
            </a:endParaRPr>
          </a:p>
        </p:txBody>
      </p:sp>
    </p:spTree>
    <p:extLst>
      <p:ext uri="{BB962C8B-B14F-4D97-AF65-F5344CB8AC3E}">
        <p14:creationId xmlns:p14="http://schemas.microsoft.com/office/powerpoint/2010/main" val="2421608045"/>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00DD"/>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a:xfrm>
            <a:off x="719999" y="6258296"/>
            <a:ext cx="11143449" cy="221704"/>
          </a:xfrm>
        </p:spPr>
        <p:txBody>
          <a:bodyPr/>
          <a:lstStyle/>
          <a:p>
            <a:r>
              <a:rPr lang="cs-CZ" dirty="0">
                <a:solidFill>
                  <a:schemeClr val="bg1"/>
                </a:solidFill>
              </a:rPr>
              <a:t>Mgr. Jiří Němec, Department </a:t>
            </a:r>
            <a:r>
              <a:rPr lang="cs-CZ" dirty="0" err="1">
                <a:solidFill>
                  <a:schemeClr val="bg1"/>
                </a:solidFill>
              </a:rPr>
              <a:t>of</a:t>
            </a:r>
            <a:r>
              <a:rPr lang="cs-CZ" dirty="0">
                <a:solidFill>
                  <a:schemeClr val="bg1"/>
                </a:solidFill>
              </a:rPr>
              <a:t> </a:t>
            </a:r>
            <a:r>
              <a:rPr lang="cs-CZ" dirty="0" err="1">
                <a:solidFill>
                  <a:schemeClr val="bg1"/>
                </a:solidFill>
              </a:rPr>
              <a:t>Political</a:t>
            </a:r>
            <a:r>
              <a:rPr lang="cs-CZ" dirty="0">
                <a:solidFill>
                  <a:schemeClr val="bg1"/>
                </a:solidFill>
              </a:rPr>
              <a:t> Science, </a:t>
            </a:r>
            <a:r>
              <a:rPr lang="cs-CZ" dirty="0" err="1">
                <a:solidFill>
                  <a:schemeClr val="bg1"/>
                </a:solidFill>
              </a:rPr>
              <a:t>Security</a:t>
            </a:r>
            <a:r>
              <a:rPr lang="cs-CZ" dirty="0">
                <a:solidFill>
                  <a:schemeClr val="bg1"/>
                </a:solidFill>
              </a:rPr>
              <a:t>  and </a:t>
            </a:r>
            <a:r>
              <a:rPr lang="cs-CZ" dirty="0" err="1">
                <a:solidFill>
                  <a:schemeClr val="bg1"/>
                </a:solidFill>
              </a:rPr>
              <a:t>Strategic</a:t>
            </a:r>
            <a:r>
              <a:rPr lang="cs-CZ" dirty="0">
                <a:solidFill>
                  <a:schemeClr val="bg1"/>
                </a:solidFill>
              </a:rPr>
              <a:t> </a:t>
            </a:r>
            <a:r>
              <a:rPr lang="cs-CZ" dirty="0" err="1">
                <a:solidFill>
                  <a:schemeClr val="bg1"/>
                </a:solidFill>
              </a:rPr>
              <a:t>Studies</a:t>
            </a:r>
            <a:r>
              <a:rPr lang="cs-CZ" dirty="0">
                <a:solidFill>
                  <a:schemeClr val="bg1"/>
                </a:solidFill>
              </a:rPr>
              <a:t> </a:t>
            </a:r>
            <a:r>
              <a:rPr lang="cs-CZ" dirty="0" err="1">
                <a:solidFill>
                  <a:schemeClr val="bg1"/>
                </a:solidFill>
              </a:rPr>
              <a:t>Section</a:t>
            </a:r>
            <a:r>
              <a:rPr lang="cs-CZ" dirty="0">
                <a:solidFill>
                  <a:schemeClr val="bg1"/>
                </a:solidFill>
              </a:rPr>
              <a:t>, </a:t>
            </a:r>
            <a:r>
              <a:rPr lang="cs-CZ" dirty="0" err="1">
                <a:solidFill>
                  <a:schemeClr val="bg1"/>
                </a:solidFill>
              </a:rPr>
              <a:t>course</a:t>
            </a:r>
            <a:r>
              <a:rPr lang="cs-CZ" dirty="0">
                <a:solidFill>
                  <a:schemeClr val="bg1"/>
                </a:solidFill>
              </a:rPr>
              <a:t> BSSb1200: </a:t>
            </a:r>
            <a:r>
              <a:rPr lang="cs-CZ" dirty="0" err="1">
                <a:solidFill>
                  <a:schemeClr val="bg1"/>
                </a:solidFill>
              </a:rPr>
              <a:t>Balkan</a:t>
            </a:r>
            <a:r>
              <a:rPr lang="cs-CZ" dirty="0">
                <a:solidFill>
                  <a:schemeClr val="bg1"/>
                </a:solidFill>
              </a:rPr>
              <a:t> </a:t>
            </a:r>
            <a:r>
              <a:rPr lang="cs-CZ" dirty="0" err="1">
                <a:solidFill>
                  <a:schemeClr val="bg1"/>
                </a:solidFill>
              </a:rPr>
              <a:t>Politics</a:t>
            </a:r>
            <a:r>
              <a:rPr lang="cs-CZ" dirty="0">
                <a:solidFill>
                  <a:schemeClr val="bg1"/>
                </a:solidFill>
              </a:rPr>
              <a:t> and </a:t>
            </a:r>
            <a:r>
              <a:rPr lang="cs-CZ" dirty="0" err="1">
                <a:solidFill>
                  <a:schemeClr val="bg1"/>
                </a:solidFill>
              </a:rPr>
              <a:t>Security</a:t>
            </a:r>
            <a:r>
              <a:rPr lang="cs-CZ" dirty="0">
                <a:solidFill>
                  <a:schemeClr val="bg1"/>
                </a:solidFill>
              </a:rPr>
              <a:t>, © MUNI 2022.</a:t>
            </a:r>
          </a:p>
        </p:txBody>
      </p:sp>
      <p:sp>
        <p:nvSpPr>
          <p:cNvPr id="5" name="TextovéPole 4">
            <a:extLst>
              <a:ext uri="{FF2B5EF4-FFF2-40B4-BE49-F238E27FC236}">
                <a16:creationId xmlns:a16="http://schemas.microsoft.com/office/drawing/2014/main" id="{DB683B4F-3684-EB48-9686-DCEDA5978274}"/>
              </a:ext>
            </a:extLst>
          </p:cNvPr>
          <p:cNvSpPr txBox="1"/>
          <p:nvPr/>
        </p:nvSpPr>
        <p:spPr>
          <a:xfrm>
            <a:off x="719999" y="378000"/>
            <a:ext cx="3645724" cy="2062103"/>
          </a:xfrm>
          <a:prstGeom prst="rect">
            <a:avLst/>
          </a:prstGeom>
          <a:noFill/>
        </p:spPr>
        <p:txBody>
          <a:bodyPr wrap="square" rtlCol="0">
            <a:spAutoFit/>
          </a:bodyPr>
          <a:lstStyle/>
          <a:p>
            <a:r>
              <a:rPr lang="en-GB" sz="3200" b="1" dirty="0">
                <a:solidFill>
                  <a:schemeClr val="bg1"/>
                </a:solidFill>
                <a:latin typeface="Muni Bold" pitchFamily="2" charset="0"/>
              </a:rPr>
              <a:t>MUNI</a:t>
            </a:r>
          </a:p>
          <a:p>
            <a:r>
              <a:rPr lang="en-GB" sz="3200" dirty="0">
                <a:solidFill>
                  <a:schemeClr val="bg1"/>
                </a:solidFill>
                <a:latin typeface="Muni Light" pitchFamily="2" charset="0"/>
              </a:rPr>
              <a:t>Faculty</a:t>
            </a:r>
          </a:p>
          <a:p>
            <a:r>
              <a:rPr lang="en-GB" sz="3200" dirty="0">
                <a:solidFill>
                  <a:schemeClr val="bg1"/>
                </a:solidFill>
                <a:latin typeface="Muni Light" pitchFamily="2" charset="0"/>
              </a:rPr>
              <a:t>Of Social</a:t>
            </a:r>
          </a:p>
          <a:p>
            <a:r>
              <a:rPr lang="en-GB" sz="3200" dirty="0">
                <a:solidFill>
                  <a:schemeClr val="bg1"/>
                </a:solidFill>
                <a:latin typeface="Muni Light" pitchFamily="2" charset="0"/>
              </a:rPr>
              <a:t>Studies</a:t>
            </a:r>
          </a:p>
        </p:txBody>
      </p:sp>
      <p:sp>
        <p:nvSpPr>
          <p:cNvPr id="7" name="TextovéPole 6">
            <a:extLst>
              <a:ext uri="{FF2B5EF4-FFF2-40B4-BE49-F238E27FC236}">
                <a16:creationId xmlns:a16="http://schemas.microsoft.com/office/drawing/2014/main" id="{9F297A4C-8141-6740-98D9-5F0CB7627056}"/>
              </a:ext>
            </a:extLst>
          </p:cNvPr>
          <p:cNvSpPr txBox="1"/>
          <p:nvPr/>
        </p:nvSpPr>
        <p:spPr>
          <a:xfrm>
            <a:off x="1836964" y="2692316"/>
            <a:ext cx="9678388" cy="2816412"/>
          </a:xfrm>
          <a:prstGeom prst="rect">
            <a:avLst/>
          </a:prstGeom>
          <a:noFill/>
        </p:spPr>
        <p:txBody>
          <a:bodyPr wrap="square" rtlCol="0">
            <a:spAutoFit/>
          </a:bodyPr>
          <a:lstStyle/>
          <a:p>
            <a:pPr algn="r">
              <a:lnSpc>
                <a:spcPct val="150000"/>
              </a:lnSpc>
            </a:pPr>
            <a:r>
              <a:rPr lang="en-GB" sz="4000" b="1" dirty="0">
                <a:solidFill>
                  <a:schemeClr val="bg1"/>
                </a:solidFill>
                <a:latin typeface="Muni Bold" pitchFamily="2" charset="0"/>
              </a:rPr>
              <a:t>Trigger Warning</a:t>
            </a:r>
          </a:p>
          <a:p>
            <a:pPr algn="r">
              <a:lnSpc>
                <a:spcPct val="150000"/>
              </a:lnSpc>
            </a:pPr>
            <a:r>
              <a:rPr lang="en-GB" sz="2000" dirty="0">
                <a:solidFill>
                  <a:schemeClr val="bg1"/>
                </a:solidFill>
                <a:latin typeface="Neue Haas Unica Pro" panose="020B0504030206020203" pitchFamily="34" charset="0"/>
              </a:rPr>
              <a:t>This presentation contains excerpts from direct testimonies of survivors of</a:t>
            </a:r>
          </a:p>
          <a:p>
            <a:pPr algn="r">
              <a:lnSpc>
                <a:spcPct val="150000"/>
              </a:lnSpc>
            </a:pPr>
            <a:r>
              <a:rPr lang="en-GB" sz="2000" dirty="0">
                <a:solidFill>
                  <a:schemeClr val="bg1"/>
                </a:solidFill>
                <a:latin typeface="Neue Haas Unica Pro" panose="020B0504030206020203" pitchFamily="34" charset="0"/>
              </a:rPr>
              <a:t>Conflict-Related Sexual Violence from 1998–1999 Kosovo war</a:t>
            </a:r>
            <a:r>
              <a:rPr lang="en-GB" sz="2000" dirty="0">
                <a:solidFill>
                  <a:schemeClr val="bg1"/>
                </a:solidFill>
                <a:effectLst/>
                <a:latin typeface="Neue Haas Unica Pro" panose="020B0504030206020203" pitchFamily="34" charset="0"/>
              </a:rPr>
              <a:t>. </a:t>
            </a:r>
            <a:r>
              <a:rPr lang="en-GB" sz="2000" dirty="0">
                <a:solidFill>
                  <a:schemeClr val="bg1"/>
                </a:solidFill>
                <a:latin typeface="Neue Haas Unica Pro" panose="020B0504030206020203" pitchFamily="34" charset="0"/>
              </a:rPr>
              <a:t>Although quotations do not include suggestive details, s</a:t>
            </a:r>
            <a:r>
              <a:rPr lang="en-GB" sz="2000" dirty="0">
                <a:solidFill>
                  <a:schemeClr val="bg1"/>
                </a:solidFill>
                <a:effectLst/>
                <a:latin typeface="Neue Haas Unica Pro" panose="020B0504030206020203" pitchFamily="34" charset="0"/>
              </a:rPr>
              <a:t>ensitive persons should skip slides 8–10. </a:t>
            </a:r>
            <a:endParaRPr lang="en-GB" sz="2000" dirty="0">
              <a:solidFill>
                <a:schemeClr val="bg1"/>
              </a:solidFill>
              <a:latin typeface="Neue Haas Unica Pro" panose="020B0504030206020203" pitchFamily="34" charset="0"/>
            </a:endParaRPr>
          </a:p>
          <a:p>
            <a:pPr algn="r">
              <a:lnSpc>
                <a:spcPct val="150000"/>
              </a:lnSpc>
            </a:pPr>
            <a:endParaRPr lang="en-GB" sz="2000" b="1" dirty="0">
              <a:solidFill>
                <a:schemeClr val="bg1"/>
              </a:solidFill>
              <a:latin typeface="Neue Haas Unica Pro" panose="020B0504030206020203" pitchFamily="34" charset="0"/>
            </a:endParaRPr>
          </a:p>
        </p:txBody>
      </p:sp>
    </p:spTree>
    <p:extLst>
      <p:ext uri="{BB962C8B-B14F-4D97-AF65-F5344CB8AC3E}">
        <p14:creationId xmlns:p14="http://schemas.microsoft.com/office/powerpoint/2010/main" val="3367985931"/>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2E12E4-FF9E-0A71-EA05-8995502E0939}"/>
              </a:ext>
            </a:extLst>
          </p:cNvPr>
          <p:cNvSpPr>
            <a:spLocks noGrp="1"/>
          </p:cNvSpPr>
          <p:nvPr>
            <p:ph type="ftr" sz="quarter" idx="10"/>
          </p:nvPr>
        </p:nvSpPr>
        <p:spPr>
          <a:xfrm>
            <a:off x="720000" y="6228000"/>
            <a:ext cx="8617964"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9339AEBB-2A3A-262A-443D-E20BF0B7A426}"/>
              </a:ext>
            </a:extLst>
          </p:cNvPr>
          <p:cNvSpPr>
            <a:spLocks noGrp="1"/>
          </p:cNvSpPr>
          <p:nvPr>
            <p:ph type="sldNum" sz="quarter" idx="11"/>
          </p:nvPr>
        </p:nvSpPr>
        <p:spPr/>
        <p:txBody>
          <a:bodyPr/>
          <a:lstStyle/>
          <a:p>
            <a:fld id="{0DE708CC-0C3F-4567-9698-B54C0F35BD31}" type="slidenum">
              <a:rPr lang="cs-CZ" altLang="cs-CZ" smtClean="0"/>
              <a:pPr/>
              <a:t>4</a:t>
            </a:fld>
            <a:endParaRPr lang="cs-CZ" altLang="cs-CZ" dirty="0"/>
          </a:p>
        </p:txBody>
      </p:sp>
      <p:sp>
        <p:nvSpPr>
          <p:cNvPr id="4" name="Nadpis 3">
            <a:extLst>
              <a:ext uri="{FF2B5EF4-FFF2-40B4-BE49-F238E27FC236}">
                <a16:creationId xmlns:a16="http://schemas.microsoft.com/office/drawing/2014/main" id="{58D5643D-0E9E-2019-E207-A3EE44FAB123}"/>
              </a:ext>
            </a:extLst>
          </p:cNvPr>
          <p:cNvSpPr>
            <a:spLocks noGrp="1"/>
          </p:cNvSpPr>
          <p:nvPr>
            <p:ph type="title"/>
          </p:nvPr>
        </p:nvSpPr>
        <p:spPr>
          <a:xfrm>
            <a:off x="2358735" y="395782"/>
            <a:ext cx="7865919" cy="1800000"/>
          </a:xfrm>
        </p:spPr>
        <p:txBody>
          <a:bodyPr/>
          <a:lstStyle/>
          <a:p>
            <a:pPr algn="l"/>
            <a:r>
              <a:rPr lang="en-GB" dirty="0"/>
              <a:t>A Bit of History I.</a:t>
            </a:r>
          </a:p>
        </p:txBody>
      </p:sp>
      <p:sp>
        <p:nvSpPr>
          <p:cNvPr id="5" name="TextovéPole 4">
            <a:extLst>
              <a:ext uri="{FF2B5EF4-FFF2-40B4-BE49-F238E27FC236}">
                <a16:creationId xmlns:a16="http://schemas.microsoft.com/office/drawing/2014/main" id="{84160443-87E4-94CC-1454-153BAE204484}"/>
              </a:ext>
            </a:extLst>
          </p:cNvPr>
          <p:cNvSpPr txBox="1"/>
          <p:nvPr/>
        </p:nvSpPr>
        <p:spPr>
          <a:xfrm>
            <a:off x="719999" y="1456765"/>
            <a:ext cx="9920291" cy="50232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dirty="0">
                <a:latin typeface="Neue Haas Unica Pro" panose="020B0504030206020203" pitchFamily="34" charset="0"/>
              </a:rPr>
              <a:t>Double-sided coin of the ”Kosovo Myth”:</a:t>
            </a:r>
          </a:p>
          <a:p>
            <a:pPr marL="800100" lvl="1" indent="-342900">
              <a:lnSpc>
                <a:spcPct val="150000"/>
              </a:lnSpc>
              <a:buFont typeface="Arial" panose="020B0604020202020204" pitchFamily="34" charset="0"/>
              <a:buChar char="•"/>
            </a:pPr>
            <a:r>
              <a:rPr lang="en-GB" dirty="0">
                <a:latin typeface="Neue Haas Unica Pro" panose="020B0504030206020203" pitchFamily="34" charset="0"/>
              </a:rPr>
              <a:t>Lazar and Murad I. on Kosovo Polje/</a:t>
            </a:r>
            <a:r>
              <a:rPr lang="en-GB" dirty="0" err="1">
                <a:latin typeface="Neue Haas Unica Pro" panose="020B0504030206020203" pitchFamily="34" charset="0"/>
              </a:rPr>
              <a:t>Fushë</a:t>
            </a:r>
            <a:r>
              <a:rPr lang="en-GB" dirty="0">
                <a:latin typeface="Neue Haas Unica Pro" panose="020B0504030206020203" pitchFamily="34" charset="0"/>
              </a:rPr>
              <a:t> </a:t>
            </a:r>
            <a:r>
              <a:rPr lang="en-GB" dirty="0" err="1">
                <a:latin typeface="Neue Haas Unica Pro" panose="020B0504030206020203" pitchFamily="34" charset="0"/>
              </a:rPr>
              <a:t>Kosovë</a:t>
            </a:r>
            <a:r>
              <a:rPr lang="en-GB" dirty="0">
                <a:latin typeface="Neue Haas Unica Pro" panose="020B0504030206020203" pitchFamily="34" charset="0"/>
              </a:rPr>
              <a:t>, 1389.</a:t>
            </a:r>
          </a:p>
          <a:p>
            <a:pPr marL="800100" lvl="1" indent="-342900">
              <a:lnSpc>
                <a:spcPct val="150000"/>
              </a:lnSpc>
              <a:buFont typeface="Arial" panose="020B0604020202020204" pitchFamily="34" charset="0"/>
              <a:buChar char="•"/>
            </a:pPr>
            <a:r>
              <a:rPr lang="en-GB" dirty="0" err="1">
                <a:latin typeface="Neue Haas Unica Pro" panose="020B0504030206020203" pitchFamily="34" charset="0"/>
              </a:rPr>
              <a:t>Besëlidhja</a:t>
            </a:r>
            <a:r>
              <a:rPr lang="en-GB" dirty="0">
                <a:latin typeface="Neue Haas Unica Pro" panose="020B0504030206020203" pitchFamily="34" charset="0"/>
              </a:rPr>
              <a:t> e </a:t>
            </a:r>
            <a:r>
              <a:rPr lang="en-GB" dirty="0" err="1">
                <a:latin typeface="Neue Haas Unica Pro" panose="020B0504030206020203" pitchFamily="34" charset="0"/>
              </a:rPr>
              <a:t>Prizrenit</a:t>
            </a:r>
            <a:r>
              <a:rPr lang="en-GB" dirty="0">
                <a:latin typeface="Neue Haas Unica Pro" panose="020B0504030206020203" pitchFamily="34" charset="0"/>
              </a:rPr>
              <a:t>, 1878.</a:t>
            </a:r>
          </a:p>
          <a:p>
            <a:pPr marL="342900" indent="-342900">
              <a:lnSpc>
                <a:spcPct val="150000"/>
              </a:lnSpc>
              <a:buFont typeface="Arial" panose="020B0604020202020204" pitchFamily="34" charset="0"/>
              <a:buChar char="•"/>
            </a:pPr>
            <a:endParaRPr lang="en-GB" dirty="0">
              <a:latin typeface="Neue Haas Unica Pro" panose="020B0504030206020203" pitchFamily="34" charset="0"/>
            </a:endParaRPr>
          </a:p>
          <a:p>
            <a:pPr marL="342900" indent="-342900">
              <a:lnSpc>
                <a:spcPct val="150000"/>
              </a:lnSpc>
              <a:buFont typeface="Arial" panose="020B0604020202020204" pitchFamily="34" charset="0"/>
              <a:buChar char="•"/>
            </a:pPr>
            <a:endParaRPr lang="en-GB" dirty="0">
              <a:latin typeface="Neue Haas Unica Pro" panose="020B0504030206020203" pitchFamily="34" charset="0"/>
            </a:endParaRPr>
          </a:p>
          <a:p>
            <a:pPr marL="342900" indent="-342900">
              <a:lnSpc>
                <a:spcPct val="150000"/>
              </a:lnSpc>
              <a:buFont typeface="Arial" panose="020B0604020202020204" pitchFamily="34" charset="0"/>
              <a:buChar char="•"/>
            </a:pPr>
            <a:r>
              <a:rPr lang="en-GB" dirty="0">
                <a:latin typeface="Neue Haas Unica Pro" panose="020B0504030206020203" pitchFamily="34" charset="0"/>
              </a:rPr>
              <a:t>Yugoslav Constitution, 1974.</a:t>
            </a:r>
          </a:p>
          <a:p>
            <a:pPr marL="342900" indent="-342900">
              <a:lnSpc>
                <a:spcPct val="150000"/>
              </a:lnSpc>
              <a:buFont typeface="Arial" panose="020B0604020202020204" pitchFamily="34" charset="0"/>
              <a:buChar char="•"/>
            </a:pPr>
            <a:r>
              <a:rPr lang="en-GB" dirty="0" err="1">
                <a:latin typeface="Neue Haas Unica Pro" panose="020B0504030206020203" pitchFamily="34" charset="0"/>
              </a:rPr>
              <a:t>Gazimestan</a:t>
            </a:r>
            <a:r>
              <a:rPr lang="en-GB" dirty="0">
                <a:latin typeface="Neue Haas Unica Pro" panose="020B0504030206020203" pitchFamily="34" charset="0"/>
              </a:rPr>
              <a:t>, 28. June 1989.</a:t>
            </a:r>
          </a:p>
          <a:p>
            <a:pPr marL="342900" indent="-342900">
              <a:lnSpc>
                <a:spcPct val="150000"/>
              </a:lnSpc>
              <a:buFont typeface="Arial" panose="020B0604020202020204" pitchFamily="34" charset="0"/>
              <a:buChar char="•"/>
            </a:pPr>
            <a:endParaRPr lang="en-GB" dirty="0">
              <a:latin typeface="Neue Haas Unica Pro" panose="020B0504030206020203" pitchFamily="34" charset="0"/>
            </a:endParaRPr>
          </a:p>
          <a:p>
            <a:pPr marL="800100" lvl="1" indent="-342900">
              <a:lnSpc>
                <a:spcPct val="150000"/>
              </a:lnSpc>
              <a:buFont typeface="Arial" panose="020B0604020202020204" pitchFamily="34" charset="0"/>
              <a:buChar char="•"/>
            </a:pPr>
            <a:endParaRPr lang="en-GB" dirty="0">
              <a:latin typeface="Neue Haas Unica Pro" panose="020B0504030206020203" pitchFamily="34" charset="0"/>
            </a:endParaRPr>
          </a:p>
        </p:txBody>
      </p:sp>
      <p:pic>
        <p:nvPicPr>
          <p:cNvPr id="7" name="Obrázek 6" descr="Obsah obrázku text, obloha, exteriér, savci&#10;&#10;Popis byl vytvořen automaticky">
            <a:extLst>
              <a:ext uri="{FF2B5EF4-FFF2-40B4-BE49-F238E27FC236}">
                <a16:creationId xmlns:a16="http://schemas.microsoft.com/office/drawing/2014/main" id="{78B46858-D122-27BA-A23A-0BB985003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144" y="2838214"/>
            <a:ext cx="5791855" cy="2999353"/>
          </a:xfrm>
          <a:prstGeom prst="rect">
            <a:avLst/>
          </a:prstGeom>
        </p:spPr>
      </p:pic>
    </p:spTree>
    <p:extLst>
      <p:ext uri="{BB962C8B-B14F-4D97-AF65-F5344CB8AC3E}">
        <p14:creationId xmlns:p14="http://schemas.microsoft.com/office/powerpoint/2010/main" val="17909206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2E12E4-FF9E-0A71-EA05-8995502E0939}"/>
              </a:ext>
            </a:extLst>
          </p:cNvPr>
          <p:cNvSpPr>
            <a:spLocks noGrp="1"/>
          </p:cNvSpPr>
          <p:nvPr>
            <p:ph type="ftr" sz="quarter" idx="10"/>
          </p:nvPr>
        </p:nvSpPr>
        <p:spPr>
          <a:xfrm>
            <a:off x="720000" y="6228000"/>
            <a:ext cx="8617964"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9339AEBB-2A3A-262A-443D-E20BF0B7A426}"/>
              </a:ext>
            </a:extLst>
          </p:cNvPr>
          <p:cNvSpPr>
            <a:spLocks noGrp="1"/>
          </p:cNvSpPr>
          <p:nvPr>
            <p:ph type="sldNum" sz="quarter" idx="11"/>
          </p:nvPr>
        </p:nvSpPr>
        <p:spPr/>
        <p:txBody>
          <a:bodyPr/>
          <a:lstStyle/>
          <a:p>
            <a:fld id="{0DE708CC-0C3F-4567-9698-B54C0F35BD31}" type="slidenum">
              <a:rPr lang="cs-CZ" altLang="cs-CZ" smtClean="0"/>
              <a:pPr/>
              <a:t>5</a:t>
            </a:fld>
            <a:endParaRPr lang="cs-CZ" altLang="cs-CZ" dirty="0"/>
          </a:p>
        </p:txBody>
      </p:sp>
      <p:sp>
        <p:nvSpPr>
          <p:cNvPr id="4" name="Nadpis 3">
            <a:extLst>
              <a:ext uri="{FF2B5EF4-FFF2-40B4-BE49-F238E27FC236}">
                <a16:creationId xmlns:a16="http://schemas.microsoft.com/office/drawing/2014/main" id="{58D5643D-0E9E-2019-E207-A3EE44FAB123}"/>
              </a:ext>
            </a:extLst>
          </p:cNvPr>
          <p:cNvSpPr>
            <a:spLocks noGrp="1"/>
          </p:cNvSpPr>
          <p:nvPr>
            <p:ph type="title"/>
          </p:nvPr>
        </p:nvSpPr>
        <p:spPr>
          <a:xfrm>
            <a:off x="2358735" y="395782"/>
            <a:ext cx="7865919" cy="1800000"/>
          </a:xfrm>
        </p:spPr>
        <p:txBody>
          <a:bodyPr/>
          <a:lstStyle/>
          <a:p>
            <a:pPr algn="l"/>
            <a:r>
              <a:rPr lang="en-GB" dirty="0"/>
              <a:t>A Bit of History II.</a:t>
            </a:r>
          </a:p>
        </p:txBody>
      </p:sp>
      <p:sp>
        <p:nvSpPr>
          <p:cNvPr id="5" name="TextovéPole 4">
            <a:extLst>
              <a:ext uri="{FF2B5EF4-FFF2-40B4-BE49-F238E27FC236}">
                <a16:creationId xmlns:a16="http://schemas.microsoft.com/office/drawing/2014/main" id="{84160443-87E4-94CC-1454-153BAE204484}"/>
              </a:ext>
            </a:extLst>
          </p:cNvPr>
          <p:cNvSpPr txBox="1"/>
          <p:nvPr/>
        </p:nvSpPr>
        <p:spPr>
          <a:xfrm>
            <a:off x="720000" y="1700274"/>
            <a:ext cx="9920291" cy="50232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dirty="0">
                <a:latin typeface="Neue Haas Unica Pro" panose="020B0504030206020203" pitchFamily="34" charset="0"/>
              </a:rPr>
              <a:t>Lidhja Demokratike e Kosovës.</a:t>
            </a:r>
          </a:p>
          <a:p>
            <a:pPr marL="342900" indent="-342900">
              <a:lnSpc>
                <a:spcPct val="150000"/>
              </a:lnSpc>
              <a:buFont typeface="Arial" panose="020B0604020202020204" pitchFamily="34" charset="0"/>
              <a:buChar char="•"/>
            </a:pPr>
            <a:r>
              <a:rPr lang="en-GB" dirty="0" err="1">
                <a:latin typeface="Neue Haas Unica Pro" panose="020B0504030206020203" pitchFamily="34" charset="0"/>
              </a:rPr>
              <a:t>Gándhí</a:t>
            </a:r>
            <a:r>
              <a:rPr lang="en-GB" dirty="0">
                <a:latin typeface="Neue Haas Unica Pro" panose="020B0504030206020203" pitchFamily="34" charset="0"/>
              </a:rPr>
              <a:t> of the Balkans, Father of the Nation.</a:t>
            </a:r>
          </a:p>
          <a:p>
            <a:pPr marL="342900" indent="-342900">
              <a:lnSpc>
                <a:spcPct val="150000"/>
              </a:lnSpc>
              <a:buFont typeface="Arial" panose="020B0604020202020204" pitchFamily="34" charset="0"/>
              <a:buChar char="•"/>
            </a:pPr>
            <a:r>
              <a:rPr lang="en-GB" dirty="0" err="1">
                <a:latin typeface="Neue Haas Unica Pro" panose="020B0504030206020203" pitchFamily="34" charset="0"/>
              </a:rPr>
              <a:t>Ushtria</a:t>
            </a:r>
            <a:r>
              <a:rPr lang="en-GB" dirty="0">
                <a:latin typeface="Neue Haas Unica Pro" panose="020B0504030206020203" pitchFamily="34" charset="0"/>
              </a:rPr>
              <a:t> </a:t>
            </a:r>
            <a:r>
              <a:rPr lang="en-GB" dirty="0" err="1">
                <a:latin typeface="Neue Haas Unica Pro" panose="020B0504030206020203" pitchFamily="34" charset="0"/>
              </a:rPr>
              <a:t>Çlirimtare</a:t>
            </a:r>
            <a:r>
              <a:rPr lang="en-GB" dirty="0">
                <a:latin typeface="Neue Haas Unica Pro" panose="020B0504030206020203" pitchFamily="34" charset="0"/>
              </a:rPr>
              <a:t> e Kosovës.</a:t>
            </a:r>
          </a:p>
          <a:p>
            <a:pPr marL="342900" indent="-342900">
              <a:lnSpc>
                <a:spcPct val="150000"/>
              </a:lnSpc>
              <a:buFont typeface="Arial" panose="020B0604020202020204" pitchFamily="34" charset="0"/>
              <a:buChar char="•"/>
            </a:pPr>
            <a:r>
              <a:rPr lang="en-GB" dirty="0">
                <a:latin typeface="Neue Haas Unica Pro" panose="020B0504030206020203" pitchFamily="34" charset="0"/>
              </a:rPr>
              <a:t>DPA 1995 and Albanian pyramids 1997.</a:t>
            </a:r>
          </a:p>
          <a:p>
            <a:pPr marL="342900" indent="-342900">
              <a:lnSpc>
                <a:spcPct val="150000"/>
              </a:lnSpc>
              <a:buFont typeface="Arial" panose="020B0604020202020204" pitchFamily="34" charset="0"/>
              <a:buChar char="•"/>
            </a:pPr>
            <a:r>
              <a:rPr lang="en-GB" dirty="0">
                <a:latin typeface="Neue Haas Unica Pro" panose="020B0504030206020203" pitchFamily="34" charset="0"/>
              </a:rPr>
              <a:t>28. February 1998 – 24. March 1999 – 11. June 1999.</a:t>
            </a:r>
          </a:p>
          <a:p>
            <a:pPr marL="342900" indent="-342900">
              <a:lnSpc>
                <a:spcPct val="150000"/>
              </a:lnSpc>
              <a:buFont typeface="Arial" panose="020B0604020202020204" pitchFamily="34" charset="0"/>
              <a:buChar char="•"/>
            </a:pPr>
            <a:r>
              <a:rPr lang="en-GB" dirty="0" err="1">
                <a:latin typeface="Neue Haas Unica Pro" panose="020B0504030206020203" pitchFamily="34" charset="0"/>
              </a:rPr>
              <a:t>Račak</a:t>
            </a:r>
            <a:r>
              <a:rPr lang="en-GB" dirty="0">
                <a:latin typeface="Neue Haas Unica Pro" panose="020B0504030206020203" pitchFamily="34" charset="0"/>
              </a:rPr>
              <a:t>/</a:t>
            </a:r>
            <a:r>
              <a:rPr lang="en-GB" dirty="0" err="1">
                <a:latin typeface="Neue Haas Unica Pro" panose="020B0504030206020203" pitchFamily="34" charset="0"/>
              </a:rPr>
              <a:t>Reçak</a:t>
            </a:r>
            <a:r>
              <a:rPr lang="en-GB" dirty="0">
                <a:latin typeface="Neue Haas Unica Pro" panose="020B0504030206020203" pitchFamily="34" charset="0"/>
              </a:rPr>
              <a:t> January 1999 and the “hot phase” of war.</a:t>
            </a:r>
          </a:p>
          <a:p>
            <a:pPr marL="342900" indent="-342900">
              <a:lnSpc>
                <a:spcPct val="150000"/>
              </a:lnSpc>
              <a:buFont typeface="Arial" panose="020B0604020202020204" pitchFamily="34" charset="0"/>
              <a:buChar char="•"/>
            </a:pPr>
            <a:r>
              <a:rPr lang="en-GB" dirty="0">
                <a:latin typeface="Neue Haas Unica Pro" panose="020B0504030206020203" pitchFamily="34" charset="0"/>
              </a:rPr>
              <a:t>17. February 2008.</a:t>
            </a:r>
          </a:p>
          <a:p>
            <a:pPr marL="342900" indent="-342900">
              <a:lnSpc>
                <a:spcPct val="150000"/>
              </a:lnSpc>
              <a:buFont typeface="Arial" panose="020B0604020202020204" pitchFamily="34" charset="0"/>
              <a:buChar char="•"/>
            </a:pPr>
            <a:r>
              <a:rPr lang="en-GB" dirty="0">
                <a:latin typeface="Neue Haas Unica Pro" panose="020B0504030206020203" pitchFamily="34" charset="0"/>
              </a:rPr>
              <a:t>CRSV, paramilitaries, mass graves, IDPs and other war crimes.</a:t>
            </a:r>
          </a:p>
          <a:p>
            <a:pPr marL="800100" lvl="1" indent="-342900">
              <a:lnSpc>
                <a:spcPct val="150000"/>
              </a:lnSpc>
              <a:buFont typeface="Arial" panose="020B0604020202020204" pitchFamily="34" charset="0"/>
              <a:buChar char="•"/>
            </a:pPr>
            <a:endParaRPr lang="en-GB" dirty="0">
              <a:latin typeface="Neue Haas Unica Pro" panose="020B0504030206020203" pitchFamily="34" charset="0"/>
            </a:endParaRPr>
          </a:p>
        </p:txBody>
      </p:sp>
    </p:spTree>
    <p:extLst>
      <p:ext uri="{BB962C8B-B14F-4D97-AF65-F5344CB8AC3E}">
        <p14:creationId xmlns:p14="http://schemas.microsoft.com/office/powerpoint/2010/main" val="11649686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2E12E4-FF9E-0A71-EA05-8995502E0939}"/>
              </a:ext>
            </a:extLst>
          </p:cNvPr>
          <p:cNvSpPr>
            <a:spLocks noGrp="1"/>
          </p:cNvSpPr>
          <p:nvPr>
            <p:ph type="ftr" sz="quarter" idx="10"/>
          </p:nvPr>
        </p:nvSpPr>
        <p:spPr>
          <a:xfrm>
            <a:off x="720000" y="6228000"/>
            <a:ext cx="8617964"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9339AEBB-2A3A-262A-443D-E20BF0B7A426}"/>
              </a:ext>
            </a:extLst>
          </p:cNvPr>
          <p:cNvSpPr>
            <a:spLocks noGrp="1"/>
          </p:cNvSpPr>
          <p:nvPr>
            <p:ph type="sldNum" sz="quarter" idx="11"/>
          </p:nvPr>
        </p:nvSpPr>
        <p:spPr/>
        <p:txBody>
          <a:bodyPr/>
          <a:lstStyle/>
          <a:p>
            <a:fld id="{0DE708CC-0C3F-4567-9698-B54C0F35BD31}" type="slidenum">
              <a:rPr lang="cs-CZ" altLang="cs-CZ" smtClean="0"/>
              <a:pPr/>
              <a:t>6</a:t>
            </a:fld>
            <a:endParaRPr lang="cs-CZ" altLang="cs-CZ" dirty="0"/>
          </a:p>
        </p:txBody>
      </p:sp>
      <p:pic>
        <p:nvPicPr>
          <p:cNvPr id="16" name="Obrázek 15" descr="Obsah obrázku text&#10;&#10;Popis byl vytvořen automaticky">
            <a:extLst>
              <a:ext uri="{FF2B5EF4-FFF2-40B4-BE49-F238E27FC236}">
                <a16:creationId xmlns:a16="http://schemas.microsoft.com/office/drawing/2014/main" id="{164B92AB-D150-66E5-AC12-E4CF9471D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12" y="3000697"/>
            <a:ext cx="2310823" cy="3081097"/>
          </a:xfrm>
          <a:prstGeom prst="rect">
            <a:avLst/>
          </a:prstGeom>
        </p:spPr>
      </p:pic>
      <p:pic>
        <p:nvPicPr>
          <p:cNvPr id="10" name="Obrázek 9" descr="Obsah obrázku budova, střecha&#10;&#10;Popis byl vytvořen automaticky">
            <a:extLst>
              <a:ext uri="{FF2B5EF4-FFF2-40B4-BE49-F238E27FC236}">
                <a16:creationId xmlns:a16="http://schemas.microsoft.com/office/drawing/2014/main" id="{2176E6AF-AF35-D050-10F9-0B9461D84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00" y="1626009"/>
            <a:ext cx="2704486" cy="3605981"/>
          </a:xfrm>
          <a:prstGeom prst="rect">
            <a:avLst/>
          </a:prstGeom>
        </p:spPr>
      </p:pic>
      <p:pic>
        <p:nvPicPr>
          <p:cNvPr id="18" name="Obrázek 17" descr="Obsah obrázku text, obloha, exteriér, silnice&#10;&#10;Popis byl vytvořen automaticky">
            <a:extLst>
              <a:ext uri="{FF2B5EF4-FFF2-40B4-BE49-F238E27FC236}">
                <a16:creationId xmlns:a16="http://schemas.microsoft.com/office/drawing/2014/main" id="{14F1E394-C14A-C7BF-2383-AD3A5F586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7586" y="834417"/>
            <a:ext cx="4729316" cy="3546987"/>
          </a:xfrm>
          <a:prstGeom prst="rect">
            <a:avLst/>
          </a:prstGeom>
        </p:spPr>
      </p:pic>
      <p:pic>
        <p:nvPicPr>
          <p:cNvPr id="12" name="Obrázek 11" descr="Obsah obrázku text, tráva, exteriér, obloha&#10;&#10;Popis byl vytvořen automaticky">
            <a:extLst>
              <a:ext uri="{FF2B5EF4-FFF2-40B4-BE49-F238E27FC236}">
                <a16:creationId xmlns:a16="http://schemas.microsoft.com/office/drawing/2014/main" id="{1E09C768-59D0-879F-64A6-2A18BB7ABF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5767" y="1812208"/>
            <a:ext cx="2938340" cy="3917787"/>
          </a:xfrm>
          <a:prstGeom prst="rect">
            <a:avLst/>
          </a:prstGeom>
        </p:spPr>
      </p:pic>
    </p:spTree>
    <p:extLst>
      <p:ext uri="{BB962C8B-B14F-4D97-AF65-F5344CB8AC3E}">
        <p14:creationId xmlns:p14="http://schemas.microsoft.com/office/powerpoint/2010/main" val="21017169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2E12E4-FF9E-0A71-EA05-8995502E0939}"/>
              </a:ext>
            </a:extLst>
          </p:cNvPr>
          <p:cNvSpPr>
            <a:spLocks noGrp="1"/>
          </p:cNvSpPr>
          <p:nvPr>
            <p:ph type="ftr" sz="quarter" idx="10"/>
          </p:nvPr>
        </p:nvSpPr>
        <p:spPr>
          <a:xfrm>
            <a:off x="720000" y="6228000"/>
            <a:ext cx="8617964" cy="252000"/>
          </a:xfrm>
        </p:spPr>
        <p:txBody>
          <a:bodyPr/>
          <a:lstStyle/>
          <a:p>
            <a:r>
              <a:rPr lang="cs-CZ" dirty="0">
                <a:solidFill>
                  <a:srgbClr val="0500DD"/>
                </a:solidFill>
              </a:rPr>
              <a:t>Mgr. Jiří Němec, Department </a:t>
            </a:r>
            <a:r>
              <a:rPr lang="cs-CZ" dirty="0" err="1">
                <a:solidFill>
                  <a:srgbClr val="0500DD"/>
                </a:solidFill>
              </a:rPr>
              <a:t>of</a:t>
            </a:r>
            <a:r>
              <a:rPr lang="cs-CZ" dirty="0">
                <a:solidFill>
                  <a:srgbClr val="0500DD"/>
                </a:solidFill>
              </a:rPr>
              <a:t> </a:t>
            </a:r>
            <a:r>
              <a:rPr lang="cs-CZ" dirty="0" err="1">
                <a:solidFill>
                  <a:srgbClr val="0500DD"/>
                </a:solidFill>
              </a:rPr>
              <a:t>Political</a:t>
            </a:r>
            <a:r>
              <a:rPr lang="cs-CZ" dirty="0">
                <a:solidFill>
                  <a:srgbClr val="0500DD"/>
                </a:solidFill>
              </a:rPr>
              <a:t> Science, </a:t>
            </a:r>
            <a:r>
              <a:rPr lang="cs-CZ" dirty="0" err="1">
                <a:solidFill>
                  <a:srgbClr val="0500DD"/>
                </a:solidFill>
              </a:rPr>
              <a:t>Security</a:t>
            </a:r>
            <a:r>
              <a:rPr lang="cs-CZ" dirty="0">
                <a:solidFill>
                  <a:srgbClr val="0500DD"/>
                </a:solidFill>
              </a:rPr>
              <a:t>  and </a:t>
            </a:r>
            <a:r>
              <a:rPr lang="cs-CZ" dirty="0" err="1">
                <a:solidFill>
                  <a:srgbClr val="0500DD"/>
                </a:solidFill>
              </a:rPr>
              <a:t>Strategic</a:t>
            </a:r>
            <a:r>
              <a:rPr lang="cs-CZ" dirty="0">
                <a:solidFill>
                  <a:srgbClr val="0500DD"/>
                </a:solidFill>
              </a:rPr>
              <a:t> </a:t>
            </a:r>
            <a:r>
              <a:rPr lang="cs-CZ" dirty="0" err="1">
                <a:solidFill>
                  <a:srgbClr val="0500DD"/>
                </a:solidFill>
              </a:rPr>
              <a:t>Studies</a:t>
            </a:r>
            <a:r>
              <a:rPr lang="cs-CZ" dirty="0">
                <a:solidFill>
                  <a:srgbClr val="0500DD"/>
                </a:solidFill>
              </a:rPr>
              <a:t> </a:t>
            </a:r>
            <a:r>
              <a:rPr lang="cs-CZ" dirty="0" err="1">
                <a:solidFill>
                  <a:srgbClr val="0500DD"/>
                </a:solidFill>
              </a:rPr>
              <a:t>Section</a:t>
            </a:r>
            <a:r>
              <a:rPr lang="cs-CZ" dirty="0">
                <a:solidFill>
                  <a:srgbClr val="0500DD"/>
                </a:solidFill>
              </a:rPr>
              <a:t>, </a:t>
            </a:r>
            <a:r>
              <a:rPr lang="cs-CZ" dirty="0" err="1">
                <a:solidFill>
                  <a:srgbClr val="0500DD"/>
                </a:solidFill>
              </a:rPr>
              <a:t>course</a:t>
            </a:r>
            <a:r>
              <a:rPr lang="cs-CZ" dirty="0">
                <a:solidFill>
                  <a:srgbClr val="0500DD"/>
                </a:solidFill>
              </a:rPr>
              <a:t> BSSb1200: </a:t>
            </a:r>
            <a:r>
              <a:rPr lang="cs-CZ" dirty="0" err="1">
                <a:solidFill>
                  <a:srgbClr val="0500DD"/>
                </a:solidFill>
              </a:rPr>
              <a:t>Balkan</a:t>
            </a:r>
            <a:r>
              <a:rPr lang="cs-CZ" dirty="0">
                <a:solidFill>
                  <a:srgbClr val="0500DD"/>
                </a:solidFill>
              </a:rPr>
              <a:t> </a:t>
            </a:r>
            <a:r>
              <a:rPr lang="cs-CZ" dirty="0" err="1">
                <a:solidFill>
                  <a:srgbClr val="0500DD"/>
                </a:solidFill>
              </a:rPr>
              <a:t>Politics</a:t>
            </a:r>
            <a:r>
              <a:rPr lang="cs-CZ" dirty="0">
                <a:solidFill>
                  <a:srgbClr val="0500DD"/>
                </a:solidFill>
              </a:rPr>
              <a:t> and </a:t>
            </a:r>
            <a:r>
              <a:rPr lang="cs-CZ" dirty="0" err="1">
                <a:solidFill>
                  <a:srgbClr val="0500DD"/>
                </a:solidFill>
              </a:rPr>
              <a:t>Security</a:t>
            </a:r>
            <a:r>
              <a:rPr lang="cs-CZ" dirty="0">
                <a:solidFill>
                  <a:srgbClr val="0500DD"/>
                </a:solidFill>
              </a:rPr>
              <a:t>, © MUNI 2022.</a:t>
            </a:r>
          </a:p>
        </p:txBody>
      </p:sp>
      <p:sp>
        <p:nvSpPr>
          <p:cNvPr id="3" name="Zástupný symbol pro číslo snímku 2">
            <a:extLst>
              <a:ext uri="{FF2B5EF4-FFF2-40B4-BE49-F238E27FC236}">
                <a16:creationId xmlns:a16="http://schemas.microsoft.com/office/drawing/2014/main" id="{9339AEBB-2A3A-262A-443D-E20BF0B7A426}"/>
              </a:ext>
            </a:extLst>
          </p:cNvPr>
          <p:cNvSpPr>
            <a:spLocks noGrp="1"/>
          </p:cNvSpPr>
          <p:nvPr>
            <p:ph type="sldNum" sz="quarter" idx="11"/>
          </p:nvPr>
        </p:nvSpPr>
        <p:spPr/>
        <p:txBody>
          <a:bodyPr/>
          <a:lstStyle/>
          <a:p>
            <a:fld id="{0DE708CC-0C3F-4567-9698-B54C0F35BD31}" type="slidenum">
              <a:rPr lang="cs-CZ" altLang="cs-CZ" smtClean="0"/>
              <a:pPr/>
              <a:t>7</a:t>
            </a:fld>
            <a:endParaRPr lang="cs-CZ" altLang="cs-CZ" dirty="0"/>
          </a:p>
        </p:txBody>
      </p:sp>
      <p:sp>
        <p:nvSpPr>
          <p:cNvPr id="4" name="Nadpis 3">
            <a:extLst>
              <a:ext uri="{FF2B5EF4-FFF2-40B4-BE49-F238E27FC236}">
                <a16:creationId xmlns:a16="http://schemas.microsoft.com/office/drawing/2014/main" id="{58D5643D-0E9E-2019-E207-A3EE44FAB123}"/>
              </a:ext>
            </a:extLst>
          </p:cNvPr>
          <p:cNvSpPr>
            <a:spLocks noGrp="1"/>
          </p:cNvSpPr>
          <p:nvPr>
            <p:ph type="title"/>
          </p:nvPr>
        </p:nvSpPr>
        <p:spPr>
          <a:xfrm>
            <a:off x="2358735" y="395782"/>
            <a:ext cx="7865919" cy="1800000"/>
          </a:xfrm>
        </p:spPr>
        <p:txBody>
          <a:bodyPr/>
          <a:lstStyle/>
          <a:p>
            <a:pPr algn="l"/>
            <a:r>
              <a:rPr lang="en-GB" dirty="0"/>
              <a:t>Conflict-Related Sexual Violence</a:t>
            </a:r>
            <a:br>
              <a:rPr lang="en-GB" dirty="0"/>
            </a:br>
            <a:r>
              <a:rPr lang="en-GB" dirty="0"/>
              <a:t>in Kosovo.</a:t>
            </a:r>
          </a:p>
        </p:txBody>
      </p:sp>
      <p:sp>
        <p:nvSpPr>
          <p:cNvPr id="5" name="TextovéPole 4">
            <a:extLst>
              <a:ext uri="{FF2B5EF4-FFF2-40B4-BE49-F238E27FC236}">
                <a16:creationId xmlns:a16="http://schemas.microsoft.com/office/drawing/2014/main" id="{84160443-87E4-94CC-1454-153BAE204484}"/>
              </a:ext>
            </a:extLst>
          </p:cNvPr>
          <p:cNvSpPr txBox="1"/>
          <p:nvPr/>
        </p:nvSpPr>
        <p:spPr>
          <a:xfrm>
            <a:off x="720000" y="1652654"/>
            <a:ext cx="9920291" cy="4469237"/>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GB" dirty="0">
                <a:latin typeface="Neue Haas Unica Pro" panose="020B0504030206020203" pitchFamily="34" charset="0"/>
              </a:rPr>
              <a:t>10–20k of survivors</a:t>
            </a:r>
          </a:p>
          <a:p>
            <a:pPr marL="800100" lvl="1" indent="-342900">
              <a:lnSpc>
                <a:spcPct val="150000"/>
              </a:lnSpc>
              <a:buFont typeface="Arial" panose="020B0604020202020204" pitchFamily="34" charset="0"/>
              <a:buChar char="•"/>
            </a:pPr>
            <a:r>
              <a:rPr lang="en-GB" dirty="0">
                <a:latin typeface="Neue Haas Unica Pro" panose="020B0504030206020203" pitchFamily="34" charset="0"/>
              </a:rPr>
              <a:t>Dehumanize enemy and dissolve target society =&gt; both strategic and tactical objectives.</a:t>
            </a:r>
          </a:p>
          <a:p>
            <a:pPr marL="800100" lvl="1" indent="-342900">
              <a:lnSpc>
                <a:spcPct val="150000"/>
              </a:lnSpc>
              <a:buFont typeface="Arial" panose="020B0604020202020204" pitchFamily="34" charset="0"/>
              <a:buChar char="•"/>
            </a:pPr>
            <a:r>
              <a:rPr lang="en-GB" dirty="0">
                <a:latin typeface="Neue Haas Unica Pro" panose="020B0504030206020203" pitchFamily="34" charset="0"/>
              </a:rPr>
              <a:t>“Birth machine” labelling by propaganda</a:t>
            </a:r>
          </a:p>
          <a:p>
            <a:pPr marL="800100" lvl="1" indent="-342900">
              <a:lnSpc>
                <a:spcPct val="150000"/>
              </a:lnSpc>
              <a:buFont typeface="Arial" panose="020B0604020202020204" pitchFamily="34" charset="0"/>
              <a:buChar char="•"/>
            </a:pPr>
            <a:r>
              <a:rPr lang="en-GB" dirty="0">
                <a:latin typeface="Neue Haas Unica Pro" panose="020B0504030206020203" pitchFamily="34" charset="0"/>
              </a:rPr>
              <a:t>G</a:t>
            </a:r>
            <a:r>
              <a:rPr lang="en-GB" dirty="0">
                <a:effectLst/>
                <a:latin typeface="Neue Haas Unica Pro" panose="020B0504030206020203" pitchFamily="34" charset="0"/>
              </a:rPr>
              <a:t>ang rapes, public rapes in front of family or community members, assaults, harassment, and sexual mutilations.</a:t>
            </a:r>
          </a:p>
          <a:p>
            <a:pPr marL="800100" lvl="1" indent="-342900">
              <a:lnSpc>
                <a:spcPct val="150000"/>
              </a:lnSpc>
              <a:buFont typeface="Arial" panose="020B0604020202020204" pitchFamily="34" charset="0"/>
              <a:buChar char="•"/>
            </a:pPr>
            <a:r>
              <a:rPr lang="en-GB" dirty="0">
                <a:latin typeface="Neue Haas Unica Pro" panose="020B0504030206020203" pitchFamily="34" charset="0"/>
              </a:rPr>
              <a:t>Revenge sexual violence widely ignored by Kosovar institutions.</a:t>
            </a:r>
          </a:p>
          <a:p>
            <a:pPr marL="800100" lvl="1" indent="-342900">
              <a:lnSpc>
                <a:spcPct val="150000"/>
              </a:lnSpc>
              <a:buFont typeface="Arial" panose="020B0604020202020204" pitchFamily="34" charset="0"/>
              <a:buChar char="•"/>
            </a:pPr>
            <a:r>
              <a:rPr lang="en-GB" dirty="0">
                <a:latin typeface="Neue Haas Unica Pro" panose="020B0504030206020203" pitchFamily="34" charset="0"/>
              </a:rPr>
              <a:t>TW (3 slides)! </a:t>
            </a:r>
          </a:p>
        </p:txBody>
      </p:sp>
    </p:spTree>
    <p:extLst>
      <p:ext uri="{BB962C8B-B14F-4D97-AF65-F5344CB8AC3E}">
        <p14:creationId xmlns:p14="http://schemas.microsoft.com/office/powerpoint/2010/main" val="145183840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10;&#10;Popis byl vytvořen automaticky">
            <a:extLst>
              <a:ext uri="{FF2B5EF4-FFF2-40B4-BE49-F238E27FC236}">
                <a16:creationId xmlns:a16="http://schemas.microsoft.com/office/drawing/2014/main" id="{ADDB712B-2DFE-30E1-2DC0-A6CBD36C5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76" y="1872000"/>
            <a:ext cx="10153847" cy="3960000"/>
          </a:xfrm>
          <a:prstGeom prst="rect">
            <a:avLst/>
          </a:prstGeom>
          <a:noFill/>
        </p:spPr>
      </p:pic>
      <p:sp>
        <p:nvSpPr>
          <p:cNvPr id="3" name="Zástupný symbol pro číslo snímku 2">
            <a:extLst>
              <a:ext uri="{FF2B5EF4-FFF2-40B4-BE49-F238E27FC236}">
                <a16:creationId xmlns:a16="http://schemas.microsoft.com/office/drawing/2014/main" id="{14B99879-6DEE-8A98-6088-24F3AB90CE88}"/>
              </a:ext>
            </a:extLst>
          </p:cNvPr>
          <p:cNvSpPr>
            <a:spLocks noGrp="1"/>
          </p:cNvSpPr>
          <p:nvPr>
            <p:ph type="sldNum" sz="quarter" idx="11"/>
          </p:nvPr>
        </p:nvSpPr>
        <p:spPr>
          <a:xfrm>
            <a:off x="414000" y="6228000"/>
            <a:ext cx="306000" cy="252000"/>
          </a:xfrm>
        </p:spPr>
        <p:txBody>
          <a:bodyPr wrap="none" anchor="b">
            <a:normAutofit/>
          </a:bodyPr>
          <a:lstStyle/>
          <a:p>
            <a:pPr>
              <a:spcAft>
                <a:spcPts val="600"/>
              </a:spcAft>
            </a:pPr>
            <a:fld id="{0DE708CC-0C3F-4567-9698-B54C0F35BD31}" type="slidenum">
              <a:rPr lang="cs-CZ" altLang="cs-CZ" smtClean="0"/>
              <a:pPr>
                <a:spcAft>
                  <a:spcPts val="600"/>
                </a:spcAft>
              </a:pPr>
              <a:t>8</a:t>
            </a:fld>
            <a:endParaRPr lang="cs-CZ" altLang="cs-CZ"/>
          </a:p>
        </p:txBody>
      </p:sp>
      <p:sp>
        <p:nvSpPr>
          <p:cNvPr id="7" name="Obdélník 6">
            <a:extLst>
              <a:ext uri="{FF2B5EF4-FFF2-40B4-BE49-F238E27FC236}">
                <a16:creationId xmlns:a16="http://schemas.microsoft.com/office/drawing/2014/main" id="{297839AA-5C15-DA08-3207-0A433866379F}"/>
              </a:ext>
            </a:extLst>
          </p:cNvPr>
          <p:cNvSpPr/>
          <p:nvPr/>
        </p:nvSpPr>
        <p:spPr bwMode="auto">
          <a:xfrm>
            <a:off x="9771226" y="5707626"/>
            <a:ext cx="2278206" cy="1150374"/>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64498435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10;&#10;Popis byl vytvořen automaticky">
            <a:extLst>
              <a:ext uri="{FF2B5EF4-FFF2-40B4-BE49-F238E27FC236}">
                <a16:creationId xmlns:a16="http://schemas.microsoft.com/office/drawing/2014/main" id="{D0C20F61-B64D-89E1-FD8E-48F79BB7C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508" y="1607574"/>
            <a:ext cx="8186984" cy="4298168"/>
          </a:xfrm>
          <a:prstGeom prst="rect">
            <a:avLst/>
          </a:prstGeom>
          <a:noFill/>
        </p:spPr>
      </p:pic>
      <p:sp>
        <p:nvSpPr>
          <p:cNvPr id="3" name="Zástupný symbol pro číslo snímku 2">
            <a:extLst>
              <a:ext uri="{FF2B5EF4-FFF2-40B4-BE49-F238E27FC236}">
                <a16:creationId xmlns:a16="http://schemas.microsoft.com/office/drawing/2014/main" id="{14B99879-6DEE-8A98-6088-24F3AB90CE88}"/>
              </a:ext>
            </a:extLst>
          </p:cNvPr>
          <p:cNvSpPr>
            <a:spLocks noGrp="1"/>
          </p:cNvSpPr>
          <p:nvPr>
            <p:ph type="sldNum" sz="quarter" idx="11"/>
          </p:nvPr>
        </p:nvSpPr>
        <p:spPr>
          <a:xfrm>
            <a:off x="414000" y="6228000"/>
            <a:ext cx="306000" cy="252000"/>
          </a:xfrm>
        </p:spPr>
        <p:txBody>
          <a:bodyPr wrap="none" anchor="b">
            <a:normAutofit/>
          </a:bodyPr>
          <a:lstStyle/>
          <a:p>
            <a:pPr>
              <a:spcAft>
                <a:spcPts val="600"/>
              </a:spcAft>
            </a:pPr>
            <a:fld id="{0DE708CC-0C3F-4567-9698-B54C0F35BD31}" type="slidenum">
              <a:rPr lang="cs-CZ" altLang="cs-CZ" smtClean="0"/>
              <a:pPr>
                <a:spcAft>
                  <a:spcPts val="600"/>
                </a:spcAft>
              </a:pPr>
              <a:t>9</a:t>
            </a:fld>
            <a:endParaRPr lang="cs-CZ" altLang="cs-CZ"/>
          </a:p>
        </p:txBody>
      </p:sp>
      <p:sp>
        <p:nvSpPr>
          <p:cNvPr id="5" name="Obdélník 4">
            <a:extLst>
              <a:ext uri="{FF2B5EF4-FFF2-40B4-BE49-F238E27FC236}">
                <a16:creationId xmlns:a16="http://schemas.microsoft.com/office/drawing/2014/main" id="{AA537D30-A3C6-6709-9A73-513ED2CE16DB}"/>
              </a:ext>
            </a:extLst>
          </p:cNvPr>
          <p:cNvSpPr/>
          <p:nvPr/>
        </p:nvSpPr>
        <p:spPr bwMode="auto">
          <a:xfrm>
            <a:off x="9771226" y="5707626"/>
            <a:ext cx="2278206" cy="1150374"/>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0419656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theme/theme1.xml><?xml version="1.0" encoding="utf-8"?>
<a:theme xmlns:a="http://schemas.openxmlformats.org/drawingml/2006/main" name="Prezentace_MU_CZ">
  <a:themeElements>
    <a:clrScheme name="MUNI">
      <a:dk1>
        <a:srgbClr val="000000"/>
      </a:dk1>
      <a:lt1>
        <a:srgbClr val="FFFFFF"/>
      </a:lt1>
      <a:dk2>
        <a:srgbClr val="0000DC"/>
      </a:dk2>
      <a:lt2>
        <a:srgbClr val="FED141"/>
      </a:lt2>
      <a:accent1>
        <a:srgbClr val="008C78"/>
      </a:accent1>
      <a:accent2>
        <a:srgbClr val="FF7300"/>
      </a:accent2>
      <a:accent3>
        <a:srgbClr val="9100DC"/>
      </a:accent3>
      <a:accent4>
        <a:srgbClr val="5AC8AF"/>
      </a:accent4>
      <a:accent5>
        <a:srgbClr val="F01928"/>
      </a:accent5>
      <a:accent6>
        <a:srgbClr val="00AF3F"/>
      </a:accent6>
      <a:hlink>
        <a:srgbClr val="4BC8FF"/>
      </a:hlink>
      <a:folHlink>
        <a:srgbClr val="B9006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pptx" id="{DC9E31B8-40F9-4507-8A5E-F584B5D50A9F}" vid="{D2106080-813D-4A23-BF51-F23FAE90D7A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Prezentace-FSS-CZ</Template>
  <TotalTime>26806</TotalTime>
  <Words>1257</Words>
  <Application>Microsoft Macintosh PowerPoint</Application>
  <PresentationFormat>Širokoúhlá obrazovka</PresentationFormat>
  <Paragraphs>138</Paragraphs>
  <Slides>19</Slides>
  <Notes>16</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Arial</vt:lpstr>
      <vt:lpstr>Muni Bold</vt:lpstr>
      <vt:lpstr>Muni Light</vt:lpstr>
      <vt:lpstr>Neue Haas Unica Pro</vt:lpstr>
      <vt:lpstr>Tahoma</vt:lpstr>
      <vt:lpstr>Wingdings</vt:lpstr>
      <vt:lpstr>Prezentace_MU_CZ</vt:lpstr>
      <vt:lpstr>Prezentace aplikace PowerPoint</vt:lpstr>
      <vt:lpstr>Prezentace aplikace PowerPoint</vt:lpstr>
      <vt:lpstr>Prezentace aplikace PowerPoint</vt:lpstr>
      <vt:lpstr>A Bit of History I.</vt:lpstr>
      <vt:lpstr>A Bit of History II.</vt:lpstr>
      <vt:lpstr>Prezentace aplikace PowerPoint</vt:lpstr>
      <vt:lpstr>Conflict-Related Sexual Violence in Kosovo.</vt:lpstr>
      <vt:lpstr>Prezentace aplikace PowerPoint</vt:lpstr>
      <vt:lpstr>Prezentace aplikace PowerPoint</vt:lpstr>
      <vt:lpstr>Prezentace aplikace PowerPoint</vt:lpstr>
      <vt:lpstr>Kosovo’s Statehood and Territorial Integrity.</vt:lpstr>
      <vt:lpstr>Prezentace aplikace PowerPoint</vt:lpstr>
      <vt:lpstr>Current Security Challenges in Kosovo: Cyber Security.</vt:lpstr>
      <vt:lpstr>Current Security Challenges in Kosovo: Environmental Security.</vt:lpstr>
      <vt:lpstr>Current Security Challenges in Kosovo: Energy Security.</vt:lpstr>
      <vt:lpstr>This Month’s Events (So Far).</vt:lpstr>
      <vt:lpstr>What More to Read, Watch or Listen?</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 and International Relations: On   the   Evolutionary   Origins   of   War   and   Ethnic   Conflict</dc:title>
  <dc:creator>Jiří Němec</dc:creator>
  <cp:lastModifiedBy>Jiří Němec</cp:lastModifiedBy>
  <cp:revision>95</cp:revision>
  <cp:lastPrinted>1601-01-01T00:00:00Z</cp:lastPrinted>
  <dcterms:created xsi:type="dcterms:W3CDTF">2018-11-06T10:57:55Z</dcterms:created>
  <dcterms:modified xsi:type="dcterms:W3CDTF">2022-11-09T16:54:23Z</dcterms:modified>
</cp:coreProperties>
</file>