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70" r:id="rId4"/>
    <p:sldId id="258" r:id="rId5"/>
    <p:sldId id="276" r:id="rId6"/>
    <p:sldId id="259" r:id="rId7"/>
    <p:sldId id="265" r:id="rId8"/>
    <p:sldId id="266" r:id="rId9"/>
    <p:sldId id="260" r:id="rId10"/>
    <p:sldId id="271" r:id="rId11"/>
    <p:sldId id="272" r:id="rId12"/>
    <p:sldId id="268" r:id="rId13"/>
    <p:sldId id="273" r:id="rId14"/>
    <p:sldId id="277" r:id="rId15"/>
    <p:sldId id="274" r:id="rId16"/>
    <p:sldId id="275" r:id="rId17"/>
    <p:sldId id="262" r:id="rId18"/>
  </p:sldIdLst>
  <p:sldSz cx="6858000" cy="51435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ld Standard TT" panose="020B0604020202020204" charset="0"/>
      <p:regular r:id="rId24"/>
      <p:bold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420" y="96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2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61" name="Shape 61"/>
          <p:cNvCxnSpPr/>
          <p:nvPr/>
        </p:nvCxnSpPr>
        <p:spPr>
          <a:xfrm>
            <a:off x="481452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481452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233776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05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3624301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05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91" name="Shape 9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99125" y="2769000"/>
            <a:ext cx="30339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2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0500" b="1"/>
            </a:lvl1pPr>
            <a:lvl2pPr lvl="1" algn="ctr" rtl="0">
              <a:spcBef>
                <a:spcPts val="0"/>
              </a:spcBef>
              <a:buSzPct val="100000"/>
              <a:defRPr sz="10500" b="1"/>
            </a:lvl2pPr>
            <a:lvl3pPr lvl="2" algn="ctr" rtl="0">
              <a:spcBef>
                <a:spcPts val="0"/>
              </a:spcBef>
              <a:buSzPct val="100000"/>
              <a:defRPr sz="10500" b="1"/>
            </a:lvl3pPr>
            <a:lvl4pPr lvl="3" algn="ctr" rtl="0">
              <a:spcBef>
                <a:spcPts val="0"/>
              </a:spcBef>
              <a:buSzPct val="100000"/>
              <a:defRPr sz="10500" b="1"/>
            </a:lvl4pPr>
            <a:lvl5pPr lvl="4" algn="ctr" rtl="0">
              <a:spcBef>
                <a:spcPts val="0"/>
              </a:spcBef>
              <a:buSzPct val="100000"/>
              <a:defRPr sz="10500" b="1"/>
            </a:lvl5pPr>
            <a:lvl6pPr lvl="5" algn="ctr" rtl="0">
              <a:spcBef>
                <a:spcPts val="0"/>
              </a:spcBef>
              <a:buSzPct val="100000"/>
              <a:defRPr sz="10500" b="1"/>
            </a:lvl6pPr>
            <a:lvl7pPr lvl="6" algn="ctr" rtl="0">
              <a:spcBef>
                <a:spcPts val="0"/>
              </a:spcBef>
              <a:buSzPct val="100000"/>
              <a:defRPr sz="10500" b="1"/>
            </a:lvl7pPr>
            <a:lvl8pPr lvl="7" algn="ctr" rtl="0">
              <a:spcBef>
                <a:spcPts val="0"/>
              </a:spcBef>
              <a:buSzPct val="100000"/>
              <a:defRPr sz="10500" b="1"/>
            </a:lvl8pPr>
            <a:lvl9pPr lvl="8" algn="ctr" rtl="0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6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1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0"/>
            <a:ext cx="30339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alibri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Calibri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gur.com/gallery/z2MJ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Vk4NVIUh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515840"/>
            <a:ext cx="6858000" cy="126922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467550" y="3906113"/>
            <a:ext cx="6390450" cy="5944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pPr algn="r"/>
            <a:r>
              <a:rPr lang="cs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67550" y="2691581"/>
            <a:ext cx="6209550" cy="6707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cs" sz="2700" dirty="0">
                <a:solidFill>
                  <a:srgbClr val="F3F3F3"/>
                </a:solidFill>
              </a:rPr>
              <a:t>Biotechnologie a genetika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AB4-F41C-4F46-A6FC-3CC5F17D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C0F05-77E7-49B0-87AC-EE245C6A5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loned monkeys Zhong Zhong and Hua Hua... - Reuters Pictures | Facebook">
            <a:extLst>
              <a:ext uri="{FF2B5EF4-FFF2-40B4-BE49-F238E27FC236}">
                <a16:creationId xmlns:a16="http://schemas.microsoft.com/office/drawing/2014/main" id="{49D96480-CFAA-4105-A200-4076E208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30"/>
            <a:ext cx="6858000" cy="507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6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42938"/>
            <a:ext cx="4321556" cy="385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30" name="Picture 2" descr="Image result for cute spider on a thr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101063"/>
            <a:ext cx="2514600" cy="2906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B08D-40F6-4B27-AD96-888FC5F50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B865C-24A9-4800-9E23-8F79A9087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ABF24-D2B2-46FB-B2B1-A05EF6D5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96" y="0"/>
            <a:ext cx="60420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2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9486-D08A-49B5-8665-33C42578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5669D-DDE4-4BBE-AF7A-B05A2DEEE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F9A27-5517-4D13-8662-2290379F6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542"/>
            <a:ext cx="6858000" cy="45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3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5F1D-C387-468C-9216-B50939B1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E832C-3867-4AA4-843E-4DFF913B8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7A0C9-B70A-41E8-A2D3-21378BBD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"/>
            <a:ext cx="6705600" cy="50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A4B1-D1A2-4BE3-BD2D-82997E21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A0DC4-1EC5-4122-92D5-3EA8C9FC2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4BD58-531D-4B1F-9877-013F38A3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05"/>
            <a:ext cx="6858000" cy="48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40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43300" y="161357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en-US" dirty="0" err="1"/>
              <a:t>Kontroverze</a:t>
            </a:r>
            <a:endParaRPr dirty="0"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33775" y="895350"/>
            <a:ext cx="3195225" cy="37338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Char char="-"/>
            </a:pPr>
            <a:r>
              <a:rPr lang="cs-CZ" sz="2400" dirty="0"/>
              <a:t>umělé orgány</a:t>
            </a:r>
            <a:endParaRPr lang="cs" sz="2400" u="sng" dirty="0">
              <a:solidFill>
                <a:schemeClr val="hlink"/>
              </a:solidFill>
              <a:hlinkClick r:id="rId3"/>
            </a:endParaRPr>
          </a:p>
          <a:p>
            <a:pPr marL="342900" indent="-171450">
              <a:buChar char="-"/>
            </a:pPr>
            <a:r>
              <a:rPr lang="cs" sz="2400" dirty="0"/>
              <a:t>syntetické organismy</a:t>
            </a:r>
            <a:endParaRPr lang="en-US" sz="2400" dirty="0"/>
          </a:p>
          <a:p>
            <a:pPr marL="342900" indent="-171450">
              <a:buChar char="-"/>
            </a:pPr>
            <a:r>
              <a:rPr lang="en-US" sz="2400" dirty="0"/>
              <a:t>genome editing</a:t>
            </a:r>
          </a:p>
          <a:p>
            <a:pPr marL="342900" indent="-171450">
              <a:buChar char="-"/>
            </a:pPr>
            <a:r>
              <a:rPr lang="en-US" sz="2400" dirty="0" err="1"/>
              <a:t>modifikace</a:t>
            </a:r>
            <a:r>
              <a:rPr lang="en-US" sz="2400" dirty="0"/>
              <a:t> </a:t>
            </a:r>
            <a:r>
              <a:rPr lang="en-US" sz="2400" dirty="0" err="1"/>
              <a:t>vir</a:t>
            </a:r>
            <a:r>
              <a:rPr lang="cs-CZ" sz="2400" dirty="0"/>
              <a:t>ů</a:t>
            </a:r>
          </a:p>
          <a:p>
            <a:pPr marL="342900" indent="-171450">
              <a:buChar char="-"/>
            </a:pPr>
            <a:r>
              <a:rPr lang="cs-CZ" sz="2400" dirty="0"/>
              <a:t>gene drive</a:t>
            </a:r>
            <a:endParaRPr lang="en-US" sz="2400" dirty="0"/>
          </a:p>
          <a:p>
            <a:pPr marL="342900" indent="-171450">
              <a:buChar char="-"/>
            </a:pPr>
            <a:endParaRPr lang="en-US" sz="2400" dirty="0"/>
          </a:p>
        </p:txBody>
      </p:sp>
      <p:pic>
        <p:nvPicPr>
          <p:cNvPr id="10242" name="Picture 2" descr="http://i.imgur.com/cm7iprw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16497"/>
            <a:ext cx="3429000" cy="1884066"/>
          </a:xfrm>
          <a:prstGeom prst="rect">
            <a:avLst/>
          </a:prstGeom>
          <a:noFill/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2" y="642938"/>
            <a:ext cx="3429001" cy="1930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.wennermedia.com/article-leads-horizontal/rs-206389-d53aeed6-4d0a-de6d-1167-43c0611ea6df_TWD_514_GP_1020_0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1"/>
            <a:ext cx="6858000" cy="386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228600" y="285750"/>
            <a:ext cx="3480975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Španělská chřipka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0" y="971550"/>
            <a:ext cx="3371850" cy="40386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Font typeface="Arial" pitchFamily="34" charset="0"/>
              <a:buChar char="•"/>
            </a:pPr>
            <a:r>
              <a:rPr lang="en-US" sz="2000" dirty="0"/>
              <a:t>1918-1919</a:t>
            </a:r>
          </a:p>
          <a:p>
            <a:pPr marL="342900" indent="-171450">
              <a:buFont typeface="Arial" pitchFamily="34" charset="0"/>
              <a:buChar char="•"/>
            </a:pPr>
            <a:r>
              <a:rPr lang="cs" sz="2000" dirty="0"/>
              <a:t>světová populace cca 1.75 bil. (WW1)</a:t>
            </a:r>
          </a:p>
          <a:p>
            <a:pPr marL="342900" indent="-171450">
              <a:buFont typeface="Arial" pitchFamily="34" charset="0"/>
              <a:buChar char="•"/>
            </a:pPr>
            <a:r>
              <a:rPr lang="cs" sz="2000" dirty="0"/>
              <a:t>První světová válka: 15-20 mil. mrtvých </a:t>
            </a:r>
          </a:p>
          <a:p>
            <a:pPr marL="342900" indent="-171450">
              <a:buFont typeface="Arial" pitchFamily="34" charset="0"/>
              <a:buChar char="•"/>
            </a:pPr>
            <a:r>
              <a:rPr lang="cs" sz="2000" dirty="0"/>
              <a:t>Španělská chřipka: 20-100 mil. mrtvých</a:t>
            </a:r>
          </a:p>
          <a:p>
            <a:pPr marL="342900" indent="-171450">
              <a:buFont typeface="Arial" pitchFamily="34" charset="0"/>
              <a:buChar char="•"/>
            </a:pPr>
            <a:r>
              <a:rPr lang="cs" sz="2000" dirty="0"/>
              <a:t>Druhá světová válka: 40-100 mil. mrtvých</a:t>
            </a:r>
          </a:p>
          <a:p>
            <a:pPr marL="342900" indent="-171450">
              <a:buFont typeface="Arial" pitchFamily="34" charset="0"/>
              <a:buChar char="•"/>
            </a:pPr>
            <a:endParaRPr sz="2000" dirty="0"/>
          </a:p>
        </p:txBody>
      </p:sp>
      <p:pic>
        <p:nvPicPr>
          <p:cNvPr id="127" name="Shape 12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850" y="1123950"/>
            <a:ext cx="365615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161B-6A93-4FE5-A016-24C55D87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36A1F-A0CA-4899-9DD5-F51807E40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36607-95D9-4539-AD13-0228A1D48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26670"/>
            <a:ext cx="46256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5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04800" y="481287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Bioterorismus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1428750"/>
            <a:ext cx="2166525" cy="2547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cs-CZ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žníš</a:t>
            </a:r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Osho (1984)</a:t>
            </a:r>
          </a:p>
        </p:txBody>
      </p:sp>
      <p:pic>
        <p:nvPicPr>
          <p:cNvPr id="16386" name="Picture 2" descr="http://www.satrakshita.com/images/Oregon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277" y="1200150"/>
            <a:ext cx="4794723" cy="3228975"/>
          </a:xfrm>
          <a:prstGeom prst="rect">
            <a:avLst/>
          </a:prstGeom>
          <a:noFill/>
        </p:spPr>
      </p:pic>
      <p:pic>
        <p:nvPicPr>
          <p:cNvPr id="16394" name="Picture 10" descr="http://www.sikhtimes.com/rajneesh_chandra_mohan_commu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218323"/>
            <a:ext cx="4800600" cy="3110790"/>
          </a:xfrm>
          <a:prstGeom prst="rect">
            <a:avLst/>
          </a:prstGeom>
          <a:noFill/>
        </p:spPr>
      </p:pic>
      <p:pic>
        <p:nvPicPr>
          <p:cNvPr id="16388" name="Picture 4" descr="http://eaglenewspapers.media.clients.ellingtoncms.com/img/photos/2014/02/21/RajneeshMugs_t670.jpg?b3f6a5d7692ccc373d56e40cf708e3fa67d9af9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7" y="1257300"/>
            <a:ext cx="4786313" cy="3071813"/>
          </a:xfrm>
          <a:prstGeom prst="rect">
            <a:avLst/>
          </a:prstGeom>
          <a:noFill/>
        </p:spPr>
      </p:pic>
      <p:pic>
        <p:nvPicPr>
          <p:cNvPr id="16390" name="Picture 6" descr="Image result for osho zen tarot 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1200152"/>
            <a:ext cx="4800600" cy="3195400"/>
          </a:xfrm>
          <a:prstGeom prst="rect">
            <a:avLst/>
          </a:prstGeom>
          <a:noFill/>
        </p:spPr>
      </p:pic>
      <p:pic>
        <p:nvPicPr>
          <p:cNvPr id="16392" name="Picture 8" descr="https://im9.cz/iR/importprodukt-orig/ab9/ab9bbc754d204b18bc4e4df93ab3bb2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479347"/>
            <a:ext cx="2857500" cy="4021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28600" y="462675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Bioterorismus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1428750"/>
            <a:ext cx="2223675" cy="2547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cs-CZ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žníš</a:t>
            </a:r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Osho (1984)</a:t>
            </a:r>
          </a:p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オウム真理教 (1990-5)</a:t>
            </a:r>
          </a:p>
        </p:txBody>
      </p:sp>
      <p:pic>
        <p:nvPicPr>
          <p:cNvPr id="4" name="Picture 2" descr="http://1.bp.blogspot.com/-UMmJecaIYkU/T9s4A75V2VI/AAAAAAAANXI/1dy5BQvoGgU/s1600/f25418053eeeb0d2bd8a6c13a71ac6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2857" y="642938"/>
            <a:ext cx="2815143" cy="3857625"/>
          </a:xfrm>
          <a:prstGeom prst="rect">
            <a:avLst/>
          </a:prstGeom>
          <a:noFill/>
        </p:spPr>
      </p:pic>
      <p:pic>
        <p:nvPicPr>
          <p:cNvPr id="4098" name="Picture 2" descr="http://static.wixstatic.com/media/243952_bf874a2226ef487982ccb277d80209ad.png_srz_p_497_322_75_22_0.50_1.20_0.00_png_sr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4934" y="971550"/>
            <a:ext cx="4653066" cy="3014663"/>
          </a:xfrm>
          <a:prstGeom prst="rect">
            <a:avLst/>
          </a:prstGeom>
          <a:noFill/>
        </p:spPr>
      </p:pic>
      <p:pic>
        <p:nvPicPr>
          <p:cNvPr id="4100" name="Picture 4" descr="https://www.algemeiner.com/wp-content/uploads/2014/09/Tokyo-subway-attack-Photo-screensh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234" y="914400"/>
            <a:ext cx="4714768" cy="3147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33774" y="474093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Bioterorismus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1428750"/>
            <a:ext cx="2223675" cy="2547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cs-CZ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žníš</a:t>
            </a:r>
            <a:r>
              <a:rPr lang="cs-CZ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Osho (1984)</a:t>
            </a:r>
          </a:p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オウム真理教 (1990-5)</a:t>
            </a:r>
          </a:p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Bruce Ivins (2001)</a:t>
            </a:r>
          </a:p>
        </p:txBody>
      </p:sp>
      <p:pic>
        <p:nvPicPr>
          <p:cNvPr id="2052" name="Picture 4" descr="https://antipolygraph.org/blog/wp-content/uploads/2010/02/bruce-ivi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1951" y="646083"/>
            <a:ext cx="2686050" cy="3854482"/>
          </a:xfrm>
          <a:prstGeom prst="rect">
            <a:avLst/>
          </a:prstGeom>
          <a:noFill/>
        </p:spPr>
      </p:pic>
      <p:pic>
        <p:nvPicPr>
          <p:cNvPr id="2054" name="Picture 6" descr="Image result for bruce ivins lette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742952"/>
            <a:ext cx="3429000" cy="3336131"/>
          </a:xfrm>
          <a:prstGeom prst="rect">
            <a:avLst/>
          </a:prstGeom>
          <a:noFill/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145983"/>
            <a:ext cx="2047461" cy="2354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221137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Antibiotika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33775" y="971550"/>
            <a:ext cx="4395375" cy="40386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objeveny 1928, nasazení od WW2</a:t>
            </a:r>
          </a:p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problém zvyšující se rezistence kvůli nadužívání</a:t>
            </a:r>
          </a:p>
          <a:p>
            <a:pPr marL="342900" lvl="3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https://www.youtube.com/watch?v=plVk4NVIUh8</a:t>
            </a:r>
            <a:endParaRPr lang="cs-CZ" sz="1200" dirty="0"/>
          </a:p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vývoj nových antibiotik extrémně pomalý</a:t>
            </a:r>
          </a:p>
          <a:p>
            <a:pPr marL="342900" indent="-171450">
              <a:buClr>
                <a:srgbClr val="000000"/>
              </a:buClr>
              <a:buFont typeface="Arial" pitchFamily="34" charset="0"/>
              <a:buChar char="•"/>
            </a:pPr>
            <a:r>
              <a:rPr lang="c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bakteriofágy?</a:t>
            </a:r>
          </a:p>
          <a:p>
            <a:pPr marL="342900" lvl="1" indent="-171450">
              <a:buClr>
                <a:srgbClr val="000000"/>
              </a:buClr>
            </a:pPr>
            <a:endParaRPr lang="cs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endParaRPr lang="cs-CZ" sz="2400" u="sng" dirty="0">
              <a:solidFill>
                <a:schemeClr val="hlink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cs-CZ" sz="2400" u="sng" dirty="0">
              <a:solidFill>
                <a:schemeClr val="hlink"/>
              </a:solidFill>
            </a:endParaRPr>
          </a:p>
        </p:txBody>
      </p:sp>
      <p:pic>
        <p:nvPicPr>
          <p:cNvPr id="14338" name="Picture 2" descr="https://upload.wikimedia.org/wikipedia/commons/5/52/Phage.jpg"/>
          <p:cNvPicPr>
            <a:picLocks noChangeAspect="1" noChangeArrowheads="1"/>
          </p:cNvPicPr>
          <p:nvPr/>
        </p:nvPicPr>
        <p:blipFill>
          <a:blip r:embed="rId4"/>
          <a:srcRect l="11128" r="19216"/>
          <a:stretch>
            <a:fillRect/>
          </a:stretch>
        </p:blipFill>
        <p:spPr bwMode="auto">
          <a:xfrm>
            <a:off x="4629150" y="642937"/>
            <a:ext cx="2228850" cy="3746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A0FE-DF61-4070-B92B-B6BEE59D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49DED-3228-4C3F-8C50-B5307F78C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C7A4C-CD9D-433D-8C84-A7E435CBE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486"/>
            <a:ext cx="6858000" cy="40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40134"/>
      </p:ext>
    </p:extLst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126</Words>
  <Application>Microsoft Office PowerPoint</Application>
  <PresentationFormat>Custom</PresentationFormat>
  <Paragraphs>31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Old Standard TT</vt:lpstr>
      <vt:lpstr>Arial</vt:lpstr>
      <vt:lpstr>Calibri</vt:lpstr>
      <vt:lpstr>paperback</vt:lpstr>
      <vt:lpstr>paperback</vt:lpstr>
      <vt:lpstr>Moderní technologie a bezpečnost</vt:lpstr>
      <vt:lpstr>PowerPoint Presentation</vt:lpstr>
      <vt:lpstr>Španělská chřipka</vt:lpstr>
      <vt:lpstr>PowerPoint Presentation</vt:lpstr>
      <vt:lpstr>Bioterorismus</vt:lpstr>
      <vt:lpstr>Bioterorismus</vt:lpstr>
      <vt:lpstr>Bioterorismus</vt:lpstr>
      <vt:lpstr>Antibiotika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Kontroverze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35</cp:revision>
  <dcterms:modified xsi:type="dcterms:W3CDTF">2022-10-24T12:00:24Z</dcterms:modified>
</cp:coreProperties>
</file>