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6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70" r:id="rId16"/>
  </p:sldIdLst>
  <p:sldSz cx="9144000" cy="5143500" type="screen16x9"/>
  <p:notesSz cx="6858000" cy="9144000"/>
  <p:embeddedFontLst>
    <p:embeddedFont>
      <p:font typeface="Amatic SC" panose="00000500000000000000" pitchFamily="2" charset="-79"/>
      <p:regular r:id="rId18"/>
      <p:bold r:id="rId19"/>
    </p:embeddedFont>
    <p:embeddedFont>
      <p:font typeface="Source Code Pro" panose="020B0509030403020204" pitchFamily="49" charset="0"/>
      <p:regular r:id="rId20"/>
      <p:bold r:id="rId21"/>
      <p: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8000"/>
            </a:lvl1pPr>
            <a:lvl2pPr lvl="1" algn="ctr">
              <a:spcBef>
                <a:spcPts val="0"/>
              </a:spcBef>
              <a:buSzPct val="100000"/>
              <a:defRPr sz="8000"/>
            </a:lvl2pPr>
            <a:lvl3pPr lvl="2" algn="ctr">
              <a:spcBef>
                <a:spcPts val="0"/>
              </a:spcBef>
              <a:buSzPct val="100000"/>
              <a:defRPr sz="8000"/>
            </a:lvl3pPr>
            <a:lvl4pPr lvl="3" algn="ctr">
              <a:spcBef>
                <a:spcPts val="0"/>
              </a:spcBef>
              <a:buSzPct val="100000"/>
              <a:defRPr sz="8000"/>
            </a:lvl4pPr>
            <a:lvl5pPr lvl="4" algn="ctr">
              <a:spcBef>
                <a:spcPts val="0"/>
              </a:spcBef>
              <a:buSzPct val="100000"/>
              <a:defRPr sz="8000"/>
            </a:lvl5pPr>
            <a:lvl6pPr lvl="5" algn="ctr">
              <a:spcBef>
                <a:spcPts val="0"/>
              </a:spcBef>
              <a:buSzPct val="100000"/>
              <a:defRPr sz="8000"/>
            </a:lvl6pPr>
            <a:lvl7pPr lvl="6" algn="ctr">
              <a:spcBef>
                <a:spcPts val="0"/>
              </a:spcBef>
              <a:buSzPct val="100000"/>
              <a:defRPr sz="8000"/>
            </a:lvl7pPr>
            <a:lvl8pPr lvl="7" algn="ctr">
              <a:spcBef>
                <a:spcPts val="0"/>
              </a:spcBef>
              <a:buSzPct val="100000"/>
              <a:defRPr sz="8000"/>
            </a:lvl8pPr>
            <a:lvl9pPr lvl="8" algn="ctr">
              <a:spcBef>
                <a:spcPts val="0"/>
              </a:spcBef>
              <a:buSzPct val="100000"/>
              <a:defRPr sz="80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4000"/>
            </a:lvl1pPr>
            <a:lvl2pPr lvl="1">
              <a:spcBef>
                <a:spcPts val="0"/>
              </a:spcBef>
              <a:buSzPct val="100000"/>
              <a:defRPr sz="4000"/>
            </a:lvl2pPr>
            <a:lvl3pPr lvl="2">
              <a:spcBef>
                <a:spcPts val="0"/>
              </a:spcBef>
              <a:buSzPct val="100000"/>
              <a:defRPr sz="4000"/>
            </a:lvl3pPr>
            <a:lvl4pPr lvl="3">
              <a:spcBef>
                <a:spcPts val="0"/>
              </a:spcBef>
              <a:buSzPct val="100000"/>
              <a:defRPr sz="4000"/>
            </a:lvl4pPr>
            <a:lvl5pPr lvl="4">
              <a:spcBef>
                <a:spcPts val="0"/>
              </a:spcBef>
              <a:buSzPct val="100000"/>
              <a:defRPr sz="4000"/>
            </a:lvl5pPr>
            <a:lvl6pPr lvl="5">
              <a:spcBef>
                <a:spcPts val="0"/>
              </a:spcBef>
              <a:buSzPct val="100000"/>
              <a:defRPr sz="4000"/>
            </a:lvl6pPr>
            <a:lvl7pPr lvl="6">
              <a:spcBef>
                <a:spcPts val="0"/>
              </a:spcBef>
              <a:buSzPct val="100000"/>
              <a:defRPr sz="4000"/>
            </a:lvl7pPr>
            <a:lvl8pPr lvl="7">
              <a:spcBef>
                <a:spcPts val="0"/>
              </a:spcBef>
              <a:buSzPct val="100000"/>
              <a:defRPr sz="4000"/>
            </a:lvl8pPr>
            <a:lvl9pPr lvl="8"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>
                <a:solidFill>
                  <a:schemeClr val="lt1"/>
                </a:solidFill>
              </a:rPr>
              <a:t>‹#›</a:t>
            </a:fld>
            <a:endParaRPr lang="cs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each-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cs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‹#›</a:t>
            </a:fld>
            <a:endParaRPr lang="cs" sz="10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4mS3AjZLr0" TargetMode="External"/><Relationship Id="rId2" Type="http://schemas.openxmlformats.org/officeDocument/2006/relationships/hyperlink" Target="https://en.wikipedia.org/wiki/United_Nations_Mercenary_Convention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 dirty="0"/>
              <a:t>Aktéři v kofliktech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7009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r>
              <a:rPr lang="cs-CZ" dirty="0"/>
              <a:t>Lucie Konečná </a:t>
            </a:r>
          </a:p>
          <a:p>
            <a:r>
              <a:rPr lang="cs-CZ" dirty="0"/>
              <a:t>BSSn4451 Konceptualizace konfliktu a terorismu</a:t>
            </a:r>
          </a:p>
          <a:p>
            <a:r>
              <a:rPr lang="cs-CZ"/>
              <a:t>04/10/2022</a:t>
            </a:r>
          </a:p>
          <a:p>
            <a:pPr lvl="0">
              <a:spcBef>
                <a:spcPts val="0"/>
              </a:spcBef>
              <a:buNone/>
            </a:pPr>
            <a:endParaRPr lang="c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7C1454-0A1B-D5D9-3265-77649D02F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Teroristické skupiny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8641CE4-6E6F-C4C9-BCE9-6621854FA3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Promyšlená forma politicky motivovaného násilí.</a:t>
            </a:r>
          </a:p>
          <a:p>
            <a:r>
              <a:rPr lang="cs-CZ" altLang="cs-CZ" dirty="0"/>
              <a:t>Postrádají teritoriální charakter.</a:t>
            </a:r>
          </a:p>
          <a:p>
            <a:r>
              <a:rPr lang="cs-CZ" altLang="cs-CZ" dirty="0"/>
              <a:t>Nízká hrozba pro legitimitu státu.</a:t>
            </a:r>
          </a:p>
          <a:p>
            <a:r>
              <a:rPr lang="cs-CZ" altLang="cs-CZ" dirty="0"/>
              <a:t>Strategie – psychologický dopad, šokovat široké publikum, útoky především na civilisty.</a:t>
            </a:r>
          </a:p>
          <a:p>
            <a:r>
              <a:rPr lang="cs-CZ" altLang="cs-CZ" dirty="0"/>
              <a:t>Struktura – v současné době síťová.</a:t>
            </a:r>
          </a:p>
        </p:txBody>
      </p:sp>
    </p:spTree>
    <p:extLst>
      <p:ext uri="{BB962C8B-B14F-4D97-AF65-F5344CB8AC3E}">
        <p14:creationId xmlns:p14="http://schemas.microsoft.com/office/powerpoint/2010/main" val="2923987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9BC40A-03E8-E1F4-213B-A8466E333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Warlordismus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5B134FB-C267-628B-3F02-35F8146C60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Především ekonomicky motivované násilí.</a:t>
            </a:r>
          </a:p>
          <a:p>
            <a:r>
              <a:rPr lang="cs-CZ" altLang="cs-CZ" dirty="0"/>
              <a:t>Silný teritoriální charakter.</a:t>
            </a:r>
          </a:p>
          <a:p>
            <a:r>
              <a:rPr lang="cs-CZ" altLang="cs-CZ" dirty="0"/>
              <a:t>Hierarchická struktura.</a:t>
            </a:r>
          </a:p>
          <a:p>
            <a:r>
              <a:rPr lang="cs-CZ" altLang="cs-CZ" dirty="0"/>
              <a:t>Hrozba především pro slabé státy.</a:t>
            </a:r>
          </a:p>
          <a:p>
            <a:r>
              <a:rPr lang="cs-CZ" altLang="cs-CZ" dirty="0"/>
              <a:t>Strategie – záškodnický teror,  nepředvídatelné a náhodné násilí.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7132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E9D993-A787-07E0-78F2-42A4AE074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Organizované kriminální skupiny a gangy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BCDB530-85E0-8127-25A7-8741ABB5E0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Ekonomická motivace.</a:t>
            </a:r>
          </a:p>
          <a:p>
            <a:r>
              <a:rPr lang="cs-CZ" altLang="cs-CZ" dirty="0"/>
              <a:t>Často nadnárodní charakter.</a:t>
            </a:r>
          </a:p>
          <a:p>
            <a:r>
              <a:rPr lang="cs-CZ" altLang="cs-CZ" dirty="0"/>
              <a:t>Hierarchická i síťová struktura. </a:t>
            </a:r>
          </a:p>
          <a:p>
            <a:r>
              <a:rPr lang="cs-CZ" altLang="cs-CZ" dirty="0"/>
              <a:t>Strategie – uplatnění násilí pro dosažení ekonomických cílů, snaha vyhnout se pozornosti médií, násilí především v období nejistoty.</a:t>
            </a:r>
          </a:p>
          <a:p>
            <a:r>
              <a:rPr lang="cs-CZ" altLang="cs-CZ" dirty="0"/>
              <a:t>Snaha o podvrácení struktur státu.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173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8FAB7-3D09-16D7-1DF4-3C091D84B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Soukromé bezpečnostní/vojenské společnosti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7B54957-175B-5B44-8FC9-937D3E51F4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Ekonomická motivace.</a:t>
            </a:r>
          </a:p>
          <a:p>
            <a:r>
              <a:rPr lang="cs-CZ" altLang="cs-CZ" dirty="0"/>
              <a:t>Teritorialita souvisí s druhem úkolu.</a:t>
            </a:r>
          </a:p>
          <a:p>
            <a:r>
              <a:rPr lang="cs-CZ" altLang="cs-CZ" dirty="0"/>
              <a:t>Hierarchická struktura.</a:t>
            </a:r>
          </a:p>
          <a:p>
            <a:r>
              <a:rPr lang="cs-CZ" altLang="cs-CZ" dirty="0"/>
              <a:t>Strategie – nemají dlouhodobé strategie, vždy záleží na zakázce.</a:t>
            </a:r>
          </a:p>
          <a:p>
            <a:r>
              <a:rPr lang="cs-CZ" altLang="cs-CZ" dirty="0"/>
              <a:t>Mohou ohrožovat monopol státu na použití násilí, neúčinné jako dlouhodobé řešení.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7119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48FAB7-3D09-16D7-1DF4-3C091D84B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Soukromé bezpečnostní/vojenské společnosti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7B54957-175B-5B44-8FC9-937D3E51F4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dirty="0" err="1"/>
              <a:t>Executive</a:t>
            </a:r>
            <a:r>
              <a:rPr lang="cs-CZ" dirty="0"/>
              <a:t> </a:t>
            </a:r>
            <a:r>
              <a:rPr lang="cs-CZ" dirty="0" err="1"/>
              <a:t>Outcomes</a:t>
            </a:r>
            <a:r>
              <a:rPr lang="cs-CZ" dirty="0"/>
              <a:t>, </a:t>
            </a:r>
            <a:r>
              <a:rPr lang="cs-CZ" dirty="0" err="1"/>
              <a:t>Blackwaters</a:t>
            </a:r>
            <a:r>
              <a:rPr lang="cs-CZ" dirty="0"/>
              <a:t>/</a:t>
            </a:r>
            <a:r>
              <a:rPr lang="cs-CZ" dirty="0" err="1"/>
              <a:t>Academi</a:t>
            </a:r>
            <a:r>
              <a:rPr lang="cs-CZ" dirty="0"/>
              <a:t>, </a:t>
            </a:r>
            <a:r>
              <a:rPr lang="cs-CZ" dirty="0" err="1"/>
              <a:t>Vagnerova</a:t>
            </a:r>
            <a:r>
              <a:rPr lang="cs-CZ" dirty="0"/>
              <a:t> skupina.</a:t>
            </a:r>
          </a:p>
          <a:p>
            <a:r>
              <a:rPr lang="cs-CZ" dirty="0"/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Source Code Pro" panose="020B0509030403020204" pitchFamily="49" charset="0"/>
                <a:ea typeface="Source Code Pro" panose="020B0509030403020204" pitchFamily="49" charset="0"/>
              </a:rPr>
              <a:t>United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Source Code Pro" panose="020B0509030403020204" pitchFamily="49" charset="0"/>
                <a:ea typeface="Source Code Pro" panose="020B0509030403020204" pitchFamily="49" charset="0"/>
              </a:rPr>
              <a:t>Nations</a:t>
            </a:r>
            <a:r>
              <a:rPr lang="cs-CZ" b="0" i="0" dirty="0">
                <a:solidFill>
                  <a:srgbClr val="000000"/>
                </a:solidFill>
                <a:effectLst/>
                <a:latin typeface="Source Code Pro" panose="020B0509030403020204" pitchFamily="49" charset="0"/>
                <a:ea typeface="Source Code Pro" panose="020B0509030403020204" pitchFamily="49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Source Code Pro" panose="020B0509030403020204" pitchFamily="49" charset="0"/>
                <a:ea typeface="Source Code Pro" panose="020B0509030403020204" pitchFamily="49" charset="0"/>
              </a:rPr>
              <a:t>Mercenary</a:t>
            </a:r>
            <a:r>
              <a:rPr lang="cs-CZ" b="0" i="0" dirty="0">
                <a:solidFill>
                  <a:srgbClr val="000000"/>
                </a:solidFill>
                <a:effectLst/>
                <a:latin typeface="Source Code Pro" panose="020B0509030403020204" pitchFamily="49" charset="0"/>
                <a:ea typeface="Source Code Pro" panose="020B0509030403020204" pitchFamily="49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Source Code Pro" panose="020B0509030403020204" pitchFamily="49" charset="0"/>
                <a:ea typeface="Source Code Pro" panose="020B0509030403020204" pitchFamily="49" charset="0"/>
              </a:rPr>
              <a:t>Convention</a:t>
            </a:r>
            <a:r>
              <a:rPr lang="cs-CZ" b="0" i="0" dirty="0">
                <a:solidFill>
                  <a:srgbClr val="000000"/>
                </a:solidFill>
                <a:effectLst/>
                <a:latin typeface="Source Code Pro" panose="020B0509030403020204" pitchFamily="49" charset="0"/>
                <a:ea typeface="Source Code Pro" panose="020B0509030403020204" pitchFamily="49" charset="0"/>
              </a:rPr>
              <a:t> 2001.</a:t>
            </a:r>
          </a:p>
          <a:p>
            <a:pPr>
              <a:buNone/>
            </a:pPr>
            <a:r>
              <a:rPr lang="cs-CZ" dirty="0">
                <a:solidFill>
                  <a:srgbClr val="000000"/>
                </a:solidFill>
                <a:latin typeface="Source Code Pro" panose="020B0509030403020204" pitchFamily="49" charset="0"/>
                <a:ea typeface="Source Code Pro" panose="020B0509030403020204" pitchFamily="49" charset="0"/>
              </a:rPr>
              <a:t> </a:t>
            </a:r>
            <a:r>
              <a:rPr lang="cs-CZ" dirty="0">
                <a:solidFill>
                  <a:srgbClr val="000000"/>
                </a:solidFill>
                <a:latin typeface="Source Code Pro" panose="020B0509030403020204" pitchFamily="49" charset="0"/>
                <a:ea typeface="Source Code Pro" panose="020B0509030403020204" pitchFamily="49" charset="0"/>
                <a:hlinkClick r:id="rId2"/>
              </a:rPr>
              <a:t>https://en.wikipedia.org/wiki/United_Nations_Mercenary_Convention</a:t>
            </a:r>
            <a:endParaRPr lang="cs-CZ" dirty="0">
              <a:solidFill>
                <a:srgbClr val="000000"/>
              </a:solidFill>
              <a:latin typeface="Source Code Pro" panose="020B0509030403020204" pitchFamily="49" charset="0"/>
              <a:ea typeface="Source Code Pro" panose="020B0509030403020204" pitchFamily="49" charset="0"/>
            </a:endParaRPr>
          </a:p>
          <a:p>
            <a:pPr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Source Code Pro" panose="020B0509030403020204" pitchFamily="49" charset="0"/>
                <a:ea typeface="Source Code Pro" panose="020B0509030403020204" pitchFamily="49" charset="0"/>
                <a:hlinkClick r:id="rId3"/>
              </a:rPr>
              <a:t>https://www.youtube.com/watch?v=R4mS3AjZLr0</a:t>
            </a:r>
            <a:endParaRPr lang="cs-CZ" b="0" i="0" dirty="0">
              <a:solidFill>
                <a:srgbClr val="000000"/>
              </a:solidFill>
              <a:effectLst/>
              <a:latin typeface="Source Code Pro" panose="020B0509030403020204" pitchFamily="49" charset="0"/>
              <a:ea typeface="Source Code Pro" panose="020B0509030403020204" pitchFamily="49" charset="0"/>
            </a:endParaRPr>
          </a:p>
          <a:p>
            <a:pPr>
              <a:buNone/>
            </a:pPr>
            <a:endParaRPr lang="cs-CZ" b="0" i="0" dirty="0">
              <a:solidFill>
                <a:srgbClr val="000000"/>
              </a:solidFill>
              <a:effectLst/>
              <a:latin typeface="Source Code Pro" panose="020B0509030403020204" pitchFamily="49" charset="0"/>
              <a:ea typeface="Source Code Pro" panose="020B0509030403020204" pitchFamily="49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212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88C54E-EBC8-472D-996D-522EE9749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440" y="1770750"/>
            <a:ext cx="8520600" cy="801000"/>
          </a:xfrm>
        </p:spPr>
        <p:txBody>
          <a:bodyPr/>
          <a:lstStyle/>
          <a:p>
            <a:pPr algn="ctr"/>
            <a:r>
              <a:rPr lang="cs-CZ" sz="9600" dirty="0"/>
              <a:t>Děkuji za pozornost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E02514A-63E0-4BB9-A1C3-E8A1A6D869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750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935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cs" dirty="0"/>
              <a:t>Typologie účastníků válek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233119" y="571450"/>
            <a:ext cx="8520600" cy="3340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171450" indent="-171450">
              <a:lnSpc>
                <a:spcPct val="100000"/>
              </a:lnSpc>
            </a:pPr>
            <a:r>
              <a:rPr lang="cs-CZ" altLang="cs-CZ" sz="800" dirty="0">
                <a:solidFill>
                  <a:schemeClr val="accent1"/>
                </a:solidFill>
              </a:rPr>
              <a:t>1. Příslušníci ozbrojených sil dle mezinárodního práva: </a:t>
            </a:r>
          </a:p>
          <a:p>
            <a:pPr marL="171450" indent="-171450" eaLnBrk="1" hangingPunct="1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cs-CZ" altLang="cs-CZ" sz="800" dirty="0">
                <a:solidFill>
                  <a:schemeClr val="accent1"/>
                </a:solidFill>
              </a:rPr>
              <a:t> </a:t>
            </a:r>
            <a:r>
              <a:rPr lang="cs-CZ" altLang="cs-CZ" sz="800" dirty="0" err="1">
                <a:solidFill>
                  <a:schemeClr val="accent1"/>
                </a:solidFill>
              </a:rPr>
              <a:t>Kombatanti</a:t>
            </a:r>
            <a:r>
              <a:rPr lang="cs-CZ" altLang="cs-CZ" sz="800" dirty="0">
                <a:solidFill>
                  <a:schemeClr val="accent1"/>
                </a:solidFill>
              </a:rPr>
              <a:t> – příslušníci pravidelných nebo nepravidelných ozbrojených sil</a:t>
            </a:r>
          </a:p>
          <a:p>
            <a:pPr marL="171450" indent="-171450" eaLnBrk="1" hangingPunct="1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cs-CZ" altLang="cs-CZ" sz="800" dirty="0">
                <a:solidFill>
                  <a:schemeClr val="accent1"/>
                </a:solidFill>
              </a:rPr>
              <a:t> </a:t>
            </a:r>
            <a:r>
              <a:rPr lang="cs-CZ" altLang="cs-CZ" sz="800" dirty="0" err="1">
                <a:solidFill>
                  <a:schemeClr val="accent1"/>
                </a:solidFill>
              </a:rPr>
              <a:t>Nekombatanti</a:t>
            </a:r>
            <a:r>
              <a:rPr lang="cs-CZ" altLang="cs-CZ" sz="800" dirty="0">
                <a:solidFill>
                  <a:schemeClr val="accent1"/>
                </a:solidFill>
              </a:rPr>
              <a:t> – nejsou určeni k bojovým úkolům (lékaři, duchovní). </a:t>
            </a:r>
          </a:p>
          <a:p>
            <a:pPr marL="171450" indent="-171450">
              <a:lnSpc>
                <a:spcPct val="100000"/>
              </a:lnSpc>
            </a:pPr>
            <a:r>
              <a:rPr lang="cs-CZ" altLang="cs-CZ" sz="800" dirty="0">
                <a:solidFill>
                  <a:schemeClr val="accent1"/>
                </a:solidFill>
              </a:rPr>
              <a:t>2. Civilisté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800" dirty="0">
                <a:solidFill>
                  <a:schemeClr val="accent1"/>
                </a:solidFill>
              </a:rPr>
              <a:t> Reální bojovníci v soudobých válkách:</a:t>
            </a:r>
          </a:p>
          <a:p>
            <a:pPr eaLnBrk="1" hangingPunct="1">
              <a:lnSpc>
                <a:spcPct val="100000"/>
              </a:lnSpc>
              <a:buFontTx/>
              <a:buAutoNum type="arabicParenR"/>
            </a:pPr>
            <a:r>
              <a:rPr lang="cs-CZ" altLang="cs-CZ" sz="800" dirty="0">
                <a:solidFill>
                  <a:schemeClr val="accent1"/>
                </a:solidFill>
              </a:rPr>
              <a:t>konvenční vojáci,</a:t>
            </a:r>
          </a:p>
          <a:p>
            <a:pPr eaLnBrk="1" hangingPunct="1">
              <a:lnSpc>
                <a:spcPct val="100000"/>
              </a:lnSpc>
              <a:buFontTx/>
              <a:buAutoNum type="arabicParenR"/>
            </a:pPr>
            <a:r>
              <a:rPr lang="cs-CZ" altLang="cs-CZ" sz="800" dirty="0">
                <a:solidFill>
                  <a:schemeClr val="accent1"/>
                </a:solidFill>
              </a:rPr>
              <a:t>povstalci a partyzáni (rebelové, guerilla, </a:t>
            </a:r>
            <a:r>
              <a:rPr lang="cs-CZ" altLang="cs-CZ" sz="800" dirty="0" err="1">
                <a:solidFill>
                  <a:schemeClr val="accent1"/>
                </a:solidFill>
              </a:rPr>
              <a:t>insurgency</a:t>
            </a:r>
            <a:r>
              <a:rPr lang="cs-CZ" altLang="cs-CZ" sz="800" dirty="0">
                <a:solidFill>
                  <a:schemeClr val="accent1"/>
                </a:solidFill>
              </a:rPr>
              <a:t>) </a:t>
            </a:r>
          </a:p>
          <a:p>
            <a:pPr eaLnBrk="1" hangingPunct="1">
              <a:lnSpc>
                <a:spcPct val="100000"/>
              </a:lnSpc>
              <a:buFontTx/>
              <a:buAutoNum type="arabicParenR"/>
            </a:pPr>
            <a:r>
              <a:rPr lang="cs-CZ" altLang="cs-CZ" sz="800" dirty="0">
                <a:solidFill>
                  <a:schemeClr val="accent1"/>
                </a:solidFill>
              </a:rPr>
              <a:t>teroristé,</a:t>
            </a:r>
          </a:p>
          <a:p>
            <a:pPr eaLnBrk="1" hangingPunct="1">
              <a:lnSpc>
                <a:spcPct val="100000"/>
              </a:lnSpc>
              <a:buFontTx/>
              <a:buAutoNum type="arabicParenR"/>
            </a:pPr>
            <a:r>
              <a:rPr lang="cs-CZ" altLang="cs-CZ" sz="800" dirty="0">
                <a:solidFill>
                  <a:schemeClr val="accent1"/>
                </a:solidFill>
              </a:rPr>
              <a:t>žoldnéři, PSC/PMC</a:t>
            </a:r>
          </a:p>
          <a:p>
            <a:pPr eaLnBrk="1" hangingPunct="1">
              <a:lnSpc>
                <a:spcPct val="100000"/>
              </a:lnSpc>
              <a:buFontTx/>
              <a:buAutoNum type="arabicParenR"/>
            </a:pPr>
            <a:r>
              <a:rPr lang="cs-CZ" altLang="cs-CZ" sz="800" dirty="0">
                <a:solidFill>
                  <a:schemeClr val="accent1"/>
                </a:solidFill>
              </a:rPr>
              <a:t>zahraniční dobrovolníci</a:t>
            </a:r>
          </a:p>
          <a:p>
            <a:pPr eaLnBrk="1" hangingPunct="1">
              <a:lnSpc>
                <a:spcPct val="100000"/>
              </a:lnSpc>
              <a:buFontTx/>
              <a:buAutoNum type="arabicParenR"/>
            </a:pPr>
            <a:r>
              <a:rPr lang="cs-CZ" altLang="cs-CZ" sz="800" dirty="0" err="1">
                <a:solidFill>
                  <a:schemeClr val="accent1"/>
                </a:solidFill>
              </a:rPr>
              <a:t>warlordi</a:t>
            </a:r>
            <a:r>
              <a:rPr lang="cs-CZ" altLang="cs-CZ" sz="800" dirty="0">
                <a:solidFill>
                  <a:schemeClr val="accent1"/>
                </a:solidFill>
              </a:rPr>
              <a:t>,</a:t>
            </a:r>
          </a:p>
          <a:p>
            <a:pPr eaLnBrk="1" hangingPunct="1">
              <a:lnSpc>
                <a:spcPct val="100000"/>
              </a:lnSpc>
              <a:buFontTx/>
              <a:buAutoNum type="arabicParenR"/>
            </a:pPr>
            <a:r>
              <a:rPr lang="cs-CZ" altLang="cs-CZ" sz="800" dirty="0">
                <a:solidFill>
                  <a:schemeClr val="accent1"/>
                </a:solidFill>
              </a:rPr>
              <a:t>dětští vojáci </a:t>
            </a:r>
          </a:p>
          <a:p>
            <a:pPr eaLnBrk="1" hangingPunct="1">
              <a:lnSpc>
                <a:spcPct val="100000"/>
              </a:lnSpc>
              <a:buFontTx/>
              <a:buAutoNum type="arabicParenR"/>
            </a:pPr>
            <a:r>
              <a:rPr lang="cs-CZ" altLang="cs-CZ" sz="800" dirty="0">
                <a:solidFill>
                  <a:schemeClr val="accent1"/>
                </a:solidFill>
              </a:rPr>
              <a:t>paramilitární jednotky a </a:t>
            </a:r>
            <a:r>
              <a:rPr lang="cs-CZ" altLang="cs-CZ" sz="800" dirty="0" err="1">
                <a:solidFill>
                  <a:schemeClr val="accent1"/>
                </a:solidFill>
              </a:rPr>
              <a:t>death</a:t>
            </a:r>
            <a:r>
              <a:rPr lang="cs-CZ" altLang="cs-CZ" sz="800" dirty="0">
                <a:solidFill>
                  <a:schemeClr val="accent1"/>
                </a:solidFill>
              </a:rPr>
              <a:t> </a:t>
            </a:r>
            <a:r>
              <a:rPr lang="cs-CZ" altLang="cs-CZ" sz="800" dirty="0" err="1">
                <a:solidFill>
                  <a:schemeClr val="accent1"/>
                </a:solidFill>
              </a:rPr>
              <a:t>squads</a:t>
            </a:r>
            <a:endParaRPr lang="cs-CZ" altLang="cs-CZ" sz="800" dirty="0">
              <a:solidFill>
                <a:schemeClr val="accent1"/>
              </a:solidFill>
            </a:endParaRPr>
          </a:p>
          <a:p>
            <a:pPr marL="285750" indent="-285750"/>
            <a:endParaRPr lang="cs" sz="1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29B5F4-508D-D3C9-5B7F-7DA4B1184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Faktory mající vliv na vzestup VNSA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410CCD3-52D3-D5B5-D8D6-B96EC2DAAB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 Pokles bipolarity a vznik globalizovaného světa.</a:t>
            </a:r>
          </a:p>
          <a:p>
            <a:r>
              <a:rPr lang="cs-CZ" dirty="0"/>
              <a:t> Socioekonomické faktory a absence služeb.</a:t>
            </a:r>
          </a:p>
          <a:p>
            <a:r>
              <a:rPr lang="cs-CZ" dirty="0"/>
              <a:t> Represivní politika.</a:t>
            </a:r>
          </a:p>
          <a:p>
            <a:r>
              <a:rPr lang="cs-CZ" dirty="0"/>
              <a:t> Chudoba a příjmové nerovnosti.</a:t>
            </a:r>
          </a:p>
          <a:p>
            <a:r>
              <a:rPr lang="cs-CZ" dirty="0"/>
              <a:t> Slabost bezpečnostních institucí.</a:t>
            </a:r>
          </a:p>
          <a:p>
            <a:r>
              <a:rPr lang="cs-CZ" dirty="0"/>
              <a:t> Zhroucení státu.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5204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218958-203B-FA40-205A-09B1EE7D8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Typologie VNSA podle </a:t>
            </a:r>
            <a:r>
              <a:rPr lang="cs-CZ" dirty="0" err="1"/>
              <a:t>williamse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DBF9FB-079D-9F03-786E-47E8ECDCB2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altLang="cs-CZ" dirty="0"/>
              <a:t>Povstalci/</a:t>
            </a:r>
            <a:r>
              <a:rPr lang="cs-CZ" altLang="cs-CZ" dirty="0" err="1"/>
              <a:t>Insurgency</a:t>
            </a:r>
            <a:endParaRPr lang="cs-CZ" altLang="cs-CZ" dirty="0"/>
          </a:p>
          <a:p>
            <a:r>
              <a:rPr lang="cs-CZ" altLang="cs-CZ" dirty="0"/>
              <a:t> Milice</a:t>
            </a:r>
          </a:p>
          <a:p>
            <a:r>
              <a:rPr lang="cs-CZ" altLang="cs-CZ" dirty="0"/>
              <a:t> Paramilitární jednotky</a:t>
            </a:r>
          </a:p>
          <a:p>
            <a:r>
              <a:rPr lang="cs-CZ" altLang="cs-CZ" dirty="0"/>
              <a:t> Teroristické skupiny</a:t>
            </a:r>
          </a:p>
          <a:p>
            <a:r>
              <a:rPr lang="cs-CZ" altLang="cs-CZ" dirty="0"/>
              <a:t> </a:t>
            </a:r>
            <a:r>
              <a:rPr lang="cs-CZ" altLang="cs-CZ" dirty="0" err="1"/>
              <a:t>Warlordi</a:t>
            </a:r>
            <a:endParaRPr lang="cs-CZ" altLang="cs-CZ" dirty="0"/>
          </a:p>
          <a:p>
            <a:r>
              <a:rPr lang="cs-CZ" altLang="cs-CZ" dirty="0"/>
              <a:t> OKS a gangy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0498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D4F8B9-7917-2B50-5ADC-5CD5CACF6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Rozlišující znaky podle </a:t>
            </a:r>
            <a:r>
              <a:rPr lang="cs-CZ" dirty="0" err="1"/>
              <a:t>Williamse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3283A9E-5A5A-3E02-EED8-7137043776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1" indent="-285750">
              <a:buFont typeface="Wingdings" panose="05000000000000000000" pitchFamily="2" charset="2"/>
              <a:buChar char="§"/>
            </a:pPr>
            <a:r>
              <a:rPr lang="cs-CZ" altLang="cs-CZ" sz="1800" dirty="0"/>
              <a:t> Motivace a smysl.</a:t>
            </a:r>
          </a:p>
          <a:p>
            <a:pPr marL="285750" lvl="1" indent="-285750">
              <a:buFont typeface="Wingdings" panose="05000000000000000000" pitchFamily="2" charset="2"/>
              <a:buChar char="§"/>
            </a:pPr>
            <a:r>
              <a:rPr lang="cs-CZ" altLang="cs-CZ" sz="1800" dirty="0"/>
              <a:t> Síla a oblast působnosti.</a:t>
            </a:r>
          </a:p>
          <a:p>
            <a:pPr marL="285750" lvl="1" indent="-285750">
              <a:buFont typeface="Wingdings" panose="05000000000000000000" pitchFamily="2" charset="2"/>
              <a:buChar char="§"/>
            </a:pPr>
            <a:r>
              <a:rPr lang="cs-CZ" altLang="cs-CZ" sz="1800" dirty="0"/>
              <a:t> Způsob získávání zdrojů a financí.</a:t>
            </a:r>
          </a:p>
          <a:p>
            <a:pPr marL="285750" lvl="1" indent="-285750">
              <a:buFont typeface="Wingdings" panose="05000000000000000000" pitchFamily="2" charset="2"/>
              <a:buChar char="§"/>
            </a:pPr>
            <a:r>
              <a:rPr lang="cs-CZ" altLang="cs-CZ" sz="1800" dirty="0"/>
              <a:t> Organizační struktura.</a:t>
            </a:r>
          </a:p>
          <a:p>
            <a:pPr marL="285750" lvl="1" indent="-285750">
              <a:buFont typeface="Wingdings" panose="05000000000000000000" pitchFamily="2" charset="2"/>
              <a:buChar char="§"/>
            </a:pPr>
            <a:r>
              <a:rPr lang="cs-CZ" altLang="cs-CZ" sz="1800" dirty="0"/>
              <a:t> Role násilí.</a:t>
            </a:r>
          </a:p>
          <a:p>
            <a:pPr marL="285750" lvl="1" indent="-285750">
              <a:buFont typeface="Wingdings" panose="05000000000000000000" pitchFamily="2" charset="2"/>
              <a:buChar char="§"/>
            </a:pPr>
            <a:r>
              <a:rPr lang="cs-CZ" altLang="cs-CZ" sz="1800" dirty="0"/>
              <a:t> Vztah mezi VNSA a státními autoritami.</a:t>
            </a:r>
          </a:p>
          <a:p>
            <a:pPr marL="285750" lvl="1" indent="-285750">
              <a:buFont typeface="Wingdings" panose="05000000000000000000" pitchFamily="2" charset="2"/>
              <a:buChar char="§"/>
            </a:pPr>
            <a:r>
              <a:rPr lang="cs-CZ" altLang="cs-CZ" sz="1800" dirty="0"/>
              <a:t> Role, kterou VNSA plní pro členy a podporovatele.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0831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E67908-B0BC-E20D-C07A-E5A4FB85B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Typologie podle </a:t>
            </a:r>
            <a:r>
              <a:rPr lang="cs-CZ" dirty="0" err="1"/>
              <a:t>Schneckenera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E4A8498-28B6-C1D9-265F-697CA59EC8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4B991ED-C1BF-BD6F-B62D-6FAA1F9BED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313" y="935215"/>
            <a:ext cx="6150769" cy="3879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499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118F53-48B0-362D-B3E7-B66AC028F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Typologie podle </a:t>
            </a:r>
            <a:r>
              <a:rPr lang="cs-CZ" dirty="0" err="1"/>
              <a:t>Ezrow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AF2A920-1D0A-DCD7-8AB1-B68D552CD2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altLang="cs-CZ" dirty="0">
                <a:solidFill>
                  <a:schemeClr val="accent1"/>
                </a:solidFill>
              </a:rPr>
              <a:t>Rozlišující znaky: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chemeClr val="accent1"/>
                </a:solidFill>
              </a:rPr>
              <a:t>A</a:t>
            </a:r>
            <a:r>
              <a:rPr lang="cs-CZ" altLang="cs-CZ" sz="1200" dirty="0">
                <a:solidFill>
                  <a:schemeClr val="accent1"/>
                </a:solidFill>
              </a:rPr>
              <a:t>) Primární motivace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cs-CZ" altLang="cs-CZ" sz="1200" dirty="0">
                <a:solidFill>
                  <a:schemeClr val="accent1"/>
                </a:solidFill>
              </a:rPr>
              <a:t>B) Primární metoda dosažení cílů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cs-CZ" altLang="cs-CZ" sz="1200" dirty="0">
                <a:solidFill>
                  <a:schemeClr val="accent1"/>
                </a:solidFill>
              </a:rPr>
              <a:t>C) Organizační struktura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cs-CZ" altLang="cs-CZ" sz="1200" dirty="0">
                <a:solidFill>
                  <a:schemeClr val="accent1"/>
                </a:solidFill>
              </a:rPr>
              <a:t>D) Zdroje financování a podpory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cs-CZ" altLang="cs-CZ" sz="1200" dirty="0">
                <a:solidFill>
                  <a:schemeClr val="accent1"/>
                </a:solidFill>
              </a:rPr>
              <a:t>E) Rozsah skupiny a její potencionální dopad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6072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3D3686-8473-D61F-7A99-20D00C8EA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Typologie podle </a:t>
            </a:r>
            <a:r>
              <a:rPr lang="cs-CZ" dirty="0" err="1"/>
              <a:t>Ezrow</a:t>
            </a:r>
            <a:r>
              <a:rPr lang="cs-CZ" dirty="0"/>
              <a:t> – základní VNSA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382159-0042-DE19-2469-283E2BFE6B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altLang="cs-CZ" dirty="0"/>
              <a:t>Povstalci(</a:t>
            </a:r>
            <a:r>
              <a:rPr lang="cs-CZ" altLang="cs-CZ" dirty="0" err="1"/>
              <a:t>Insurgency</a:t>
            </a:r>
            <a:r>
              <a:rPr lang="cs-CZ" altLang="cs-CZ" dirty="0"/>
              <a:t>) x partyzáni/guerilla</a:t>
            </a:r>
          </a:p>
          <a:p>
            <a:r>
              <a:rPr lang="cs-CZ" altLang="cs-CZ" dirty="0"/>
              <a:t> Teroristické skupiny</a:t>
            </a:r>
          </a:p>
          <a:p>
            <a:r>
              <a:rPr lang="cs-CZ" altLang="cs-CZ" dirty="0"/>
              <a:t> </a:t>
            </a:r>
            <a:r>
              <a:rPr lang="cs-CZ" altLang="cs-CZ" dirty="0" err="1"/>
              <a:t>Warlordi</a:t>
            </a:r>
            <a:endParaRPr lang="cs-CZ" altLang="cs-CZ" dirty="0"/>
          </a:p>
          <a:p>
            <a:r>
              <a:rPr lang="cs-CZ" altLang="cs-CZ" dirty="0"/>
              <a:t> Soukromé vojenské společnosti</a:t>
            </a:r>
          </a:p>
          <a:p>
            <a:r>
              <a:rPr lang="cs-CZ" altLang="cs-CZ" dirty="0"/>
              <a:t> OKS a gangy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0745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A283A3-6D90-C658-5D7E-87FBCF214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Povstalectví/</a:t>
            </a:r>
            <a:r>
              <a:rPr lang="cs-CZ" dirty="0" err="1"/>
              <a:t>Insurgency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92D7EFD-5DC9-5A56-0DF0-B73710CBE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0262" y="901650"/>
            <a:ext cx="8520600" cy="3340200"/>
          </a:xfrm>
        </p:spPr>
        <p:txBody>
          <a:bodyPr/>
          <a:lstStyle/>
          <a:p>
            <a:r>
              <a:rPr lang="cs-CZ" altLang="cs-CZ" dirty="0"/>
              <a:t>Primárním </a:t>
            </a:r>
            <a:r>
              <a:rPr lang="cs-CZ" altLang="cs-CZ" dirty="0" err="1"/>
              <a:t>raison</a:t>
            </a:r>
            <a:r>
              <a:rPr lang="cs-CZ" altLang="cs-CZ" dirty="0"/>
              <a:t> </a:t>
            </a:r>
            <a:r>
              <a:rPr lang="cs-CZ" altLang="cs-CZ" dirty="0" err="1"/>
              <a:t>d'être</a:t>
            </a:r>
            <a:r>
              <a:rPr lang="cs-CZ" altLang="cs-CZ" dirty="0"/>
              <a:t> těchto skupin je dosáhnout nějakého politického cíle.</a:t>
            </a:r>
          </a:p>
          <a:p>
            <a:r>
              <a:rPr lang="cs-CZ" altLang="cs-CZ" dirty="0"/>
              <a:t>Teritoriální kontrola.</a:t>
            </a:r>
          </a:p>
          <a:p>
            <a:r>
              <a:rPr lang="cs-CZ" altLang="cs-CZ" dirty="0"/>
              <a:t>Strategie – nepravidelné útoky a opotřebovací válka.</a:t>
            </a:r>
          </a:p>
          <a:p>
            <a:r>
              <a:rPr lang="cs-CZ" altLang="cs-CZ" dirty="0"/>
              <a:t>Hierarchická struktura.</a:t>
            </a:r>
          </a:p>
          <a:p>
            <a:r>
              <a:rPr lang="cs-CZ" altLang="cs-CZ" dirty="0"/>
              <a:t>Hrozba pro legitimitu státu.</a:t>
            </a:r>
          </a:p>
          <a:p>
            <a:r>
              <a:rPr lang="cs-CZ" altLang="cs-CZ" dirty="0"/>
              <a:t>Čtyři základní druhy : </a:t>
            </a:r>
            <a:r>
              <a:rPr lang="cs-CZ" altLang="cs-CZ" b="1" dirty="0"/>
              <a:t>osvobozenecké, separatistické, reformní/revoluční a náboženské/tradiční.</a:t>
            </a:r>
            <a:r>
              <a:rPr lang="cs-CZ" alt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8489249"/>
      </p:ext>
    </p:extLst>
  </p:cSld>
  <p:clrMapOvr>
    <a:masterClrMapping/>
  </p:clrMapOvr>
</p:sld>
</file>

<file path=ppt/theme/theme1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1686</TotalTime>
  <Words>521</Words>
  <Application>Microsoft Office PowerPoint</Application>
  <PresentationFormat>Předvádění na obrazovce (16:9)</PresentationFormat>
  <Paragraphs>91</Paragraphs>
  <Slides>15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Amatic SC</vt:lpstr>
      <vt:lpstr>Source Code Pro</vt:lpstr>
      <vt:lpstr>Arial</vt:lpstr>
      <vt:lpstr>Wingdings</vt:lpstr>
      <vt:lpstr>Beach Day</vt:lpstr>
      <vt:lpstr>Aktéři v kofliktech</vt:lpstr>
      <vt:lpstr>Typologie účastníků válek</vt:lpstr>
      <vt:lpstr>Faktory mající vliv na vzestup VNSA</vt:lpstr>
      <vt:lpstr>Typologie VNSA podle williamse</vt:lpstr>
      <vt:lpstr>Rozlišující znaky podle Williamse</vt:lpstr>
      <vt:lpstr>Typologie podle Schneckenera</vt:lpstr>
      <vt:lpstr>Typologie podle Ezrow</vt:lpstr>
      <vt:lpstr>Typologie podle Ezrow – základní VNSA</vt:lpstr>
      <vt:lpstr>Povstalectví/Insurgency</vt:lpstr>
      <vt:lpstr>Teroristické skupiny</vt:lpstr>
      <vt:lpstr>Warlordismus</vt:lpstr>
      <vt:lpstr>Organizované kriminální skupiny a gangy</vt:lpstr>
      <vt:lpstr>Soukromé bezpečnostní/vojenské společnosti</vt:lpstr>
      <vt:lpstr>Soukromé bezpečnostní/vojenské společnosti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Migration in East Africa: Refugee Issues</dc:title>
  <cp:lastModifiedBy>Lucie Konečná</cp:lastModifiedBy>
  <cp:revision>80</cp:revision>
  <dcterms:modified xsi:type="dcterms:W3CDTF">2022-08-27T09:44:17Z</dcterms:modified>
</cp:coreProperties>
</file>