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71" r:id="rId3"/>
    <p:sldId id="272" r:id="rId4"/>
    <p:sldId id="274" r:id="rId5"/>
    <p:sldId id="276" r:id="rId6"/>
    <p:sldId id="285" r:id="rId7"/>
    <p:sldId id="278" r:id="rId8"/>
    <p:sldId id="281" r:id="rId9"/>
    <p:sldId id="280" r:id="rId10"/>
    <p:sldId id="279" r:id="rId11"/>
    <p:sldId id="282" r:id="rId12"/>
    <p:sldId id="277" r:id="rId13"/>
    <p:sldId id="283" r:id="rId14"/>
    <p:sldId id="284" r:id="rId15"/>
    <p:sldId id="270" r:id="rId16"/>
  </p:sldIdLst>
  <p:sldSz cx="9144000" cy="5143500" type="screen16x9"/>
  <p:notesSz cx="6858000" cy="9144000"/>
  <p:embeddedFontLst>
    <p:embeddedFont>
      <p:font typeface="Amatic SC" panose="00000500000000000000" pitchFamily="2" charset="-79"/>
      <p:regular r:id="rId18"/>
      <p:bold r:id="rId19"/>
    </p:embeddedFont>
    <p:embeddedFont>
      <p:font typeface="Source Code Pro" panose="020B0509030403020204" pitchFamily="49" charset="0"/>
      <p:regular r:id="rId20"/>
      <p:bold r:id="rId21"/>
      <p: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687939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311700" y="392150"/>
            <a:ext cx="8520600" cy="2690400"/>
          </a:xfrm>
          <a:prstGeom prst="rect">
            <a:avLst/>
          </a:prstGeom>
        </p:spPr>
        <p:txBody>
          <a:bodyPr wrap="square" lIns="91425" tIns="91425" rIns="91425" bIns="91425" anchor="ctr" anchorCtr="0"/>
          <a:lstStyle>
            <a:lvl1pPr lvl="0" algn="ctr">
              <a:spcBef>
                <a:spcPts val="0"/>
              </a:spcBef>
              <a:buSzPct val="100000"/>
              <a:defRPr sz="8000"/>
            </a:lvl1pPr>
            <a:lvl2pPr lvl="1" algn="ctr">
              <a:spcBef>
                <a:spcPts val="0"/>
              </a:spcBef>
              <a:buSzPct val="100000"/>
              <a:defRPr sz="8000"/>
            </a:lvl2pPr>
            <a:lvl3pPr lvl="2" algn="ctr">
              <a:spcBef>
                <a:spcPts val="0"/>
              </a:spcBef>
              <a:buSzPct val="100000"/>
              <a:defRPr sz="8000"/>
            </a:lvl3pPr>
            <a:lvl4pPr lvl="3" algn="ctr">
              <a:spcBef>
                <a:spcPts val="0"/>
              </a:spcBef>
              <a:buSzPct val="100000"/>
              <a:defRPr sz="8000"/>
            </a:lvl4pPr>
            <a:lvl5pPr lvl="4" algn="ctr">
              <a:spcBef>
                <a:spcPts val="0"/>
              </a:spcBef>
              <a:buSzPct val="100000"/>
              <a:defRPr sz="8000"/>
            </a:lvl5pPr>
            <a:lvl6pPr lvl="5" algn="ctr">
              <a:spcBef>
                <a:spcPts val="0"/>
              </a:spcBef>
              <a:buSzPct val="100000"/>
              <a:defRPr sz="8000"/>
            </a:lvl6pPr>
            <a:lvl7pPr lvl="6" algn="ctr">
              <a:spcBef>
                <a:spcPts val="0"/>
              </a:spcBef>
              <a:buSzPct val="100000"/>
              <a:defRPr sz="8000"/>
            </a:lvl7pPr>
            <a:lvl8pPr lvl="7" algn="ctr">
              <a:spcBef>
                <a:spcPts val="0"/>
              </a:spcBef>
              <a:buSzPct val="100000"/>
              <a:defRPr sz="8000"/>
            </a:lvl8pPr>
            <a:lvl9pPr lvl="8" algn="ctr">
              <a:spcBef>
                <a:spcPts val="0"/>
              </a:spcBef>
              <a:buSzPct val="100000"/>
              <a:defRPr sz="8000"/>
            </a:lvl9pPr>
          </a:lstStyle>
          <a:p>
            <a:endParaRPr/>
          </a:p>
        </p:txBody>
      </p:sp>
      <p:sp>
        <p:nvSpPr>
          <p:cNvPr id="12" name="Shape 12"/>
          <p:cNvSpPr txBox="1">
            <a:spLocks noGrp="1"/>
          </p:cNvSpPr>
          <p:nvPr>
            <p:ph type="subTitle" idx="1"/>
          </p:nvPr>
        </p:nvSpPr>
        <p:spPr>
          <a:xfrm>
            <a:off x="311700" y="3890400"/>
            <a:ext cx="8520600" cy="706200"/>
          </a:xfrm>
          <a:prstGeom prst="rect">
            <a:avLst/>
          </a:prstGeom>
        </p:spPr>
        <p:txBody>
          <a:bodyPr wrap="square" lIns="91425" tIns="91425" rIns="91425" bIns="91425" anchor="ctr" anchorCtr="0"/>
          <a:lstStyle>
            <a:lvl1pPr lvl="0" algn="ctr">
              <a:lnSpc>
                <a:spcPct val="100000"/>
              </a:lnSpc>
              <a:spcBef>
                <a:spcPts val="0"/>
              </a:spcBef>
              <a:spcAft>
                <a:spcPts val="0"/>
              </a:spcAft>
              <a:buClr>
                <a:schemeClr val="accent1"/>
              </a:buClr>
              <a:buSzPct val="100000"/>
              <a:buNone/>
              <a:defRPr sz="2100" b="1">
                <a:solidFill>
                  <a:schemeClr val="accent1"/>
                </a:solidFill>
              </a:defRPr>
            </a:lvl1pPr>
            <a:lvl2pPr lvl="1" algn="ctr">
              <a:lnSpc>
                <a:spcPct val="100000"/>
              </a:lnSpc>
              <a:spcBef>
                <a:spcPts val="0"/>
              </a:spcBef>
              <a:spcAft>
                <a:spcPts val="0"/>
              </a:spcAft>
              <a:buClr>
                <a:schemeClr val="accent1"/>
              </a:buClr>
              <a:buSzPct val="100000"/>
              <a:buNone/>
              <a:defRPr sz="2100" b="1">
                <a:solidFill>
                  <a:schemeClr val="accent1"/>
                </a:solidFill>
              </a:defRPr>
            </a:lvl2pPr>
            <a:lvl3pPr lvl="2" algn="ctr">
              <a:lnSpc>
                <a:spcPct val="100000"/>
              </a:lnSpc>
              <a:spcBef>
                <a:spcPts val="0"/>
              </a:spcBef>
              <a:spcAft>
                <a:spcPts val="0"/>
              </a:spcAft>
              <a:buClr>
                <a:schemeClr val="accent1"/>
              </a:buClr>
              <a:buSzPct val="100000"/>
              <a:buNone/>
              <a:defRPr sz="2100" b="1">
                <a:solidFill>
                  <a:schemeClr val="accent1"/>
                </a:solidFill>
              </a:defRPr>
            </a:lvl3pPr>
            <a:lvl4pPr lvl="3" algn="ctr">
              <a:lnSpc>
                <a:spcPct val="100000"/>
              </a:lnSpc>
              <a:spcBef>
                <a:spcPts val="0"/>
              </a:spcBef>
              <a:spcAft>
                <a:spcPts val="0"/>
              </a:spcAft>
              <a:buClr>
                <a:schemeClr val="accent1"/>
              </a:buClr>
              <a:buSzPct val="100000"/>
              <a:buNone/>
              <a:defRPr sz="2100" b="1">
                <a:solidFill>
                  <a:schemeClr val="accent1"/>
                </a:solidFill>
              </a:defRPr>
            </a:lvl4pPr>
            <a:lvl5pPr lvl="4" algn="ctr">
              <a:lnSpc>
                <a:spcPct val="100000"/>
              </a:lnSpc>
              <a:spcBef>
                <a:spcPts val="0"/>
              </a:spcBef>
              <a:spcAft>
                <a:spcPts val="0"/>
              </a:spcAft>
              <a:buClr>
                <a:schemeClr val="accent1"/>
              </a:buClr>
              <a:buSzPct val="100000"/>
              <a:buNone/>
              <a:defRPr sz="2100" b="1">
                <a:solidFill>
                  <a:schemeClr val="accent1"/>
                </a:solidFill>
              </a:defRPr>
            </a:lvl5pPr>
            <a:lvl6pPr lvl="5" algn="ctr">
              <a:lnSpc>
                <a:spcPct val="100000"/>
              </a:lnSpc>
              <a:spcBef>
                <a:spcPts val="0"/>
              </a:spcBef>
              <a:spcAft>
                <a:spcPts val="0"/>
              </a:spcAft>
              <a:buClr>
                <a:schemeClr val="accent1"/>
              </a:buClr>
              <a:buSzPct val="100000"/>
              <a:buNone/>
              <a:defRPr sz="2100" b="1">
                <a:solidFill>
                  <a:schemeClr val="accent1"/>
                </a:solidFill>
              </a:defRPr>
            </a:lvl6pPr>
            <a:lvl7pPr lvl="6" algn="ctr">
              <a:lnSpc>
                <a:spcPct val="100000"/>
              </a:lnSpc>
              <a:spcBef>
                <a:spcPts val="0"/>
              </a:spcBef>
              <a:spcAft>
                <a:spcPts val="0"/>
              </a:spcAft>
              <a:buClr>
                <a:schemeClr val="accent1"/>
              </a:buClr>
              <a:buSzPct val="100000"/>
              <a:buNone/>
              <a:defRPr sz="2100" b="1">
                <a:solidFill>
                  <a:schemeClr val="accent1"/>
                </a:solidFill>
              </a:defRPr>
            </a:lvl7pPr>
            <a:lvl8pPr lvl="7" algn="ctr">
              <a:lnSpc>
                <a:spcPct val="100000"/>
              </a:lnSpc>
              <a:spcBef>
                <a:spcPts val="0"/>
              </a:spcBef>
              <a:spcAft>
                <a:spcPts val="0"/>
              </a:spcAft>
              <a:buClr>
                <a:schemeClr val="accent1"/>
              </a:buClr>
              <a:buSzPct val="100000"/>
              <a:buNone/>
              <a:defRPr sz="2100" b="1">
                <a:solidFill>
                  <a:schemeClr val="accent1"/>
                </a:solidFill>
              </a:defRPr>
            </a:lvl8pPr>
            <a:lvl9pPr lvl="8" algn="ctr">
              <a:lnSpc>
                <a:spcPct val="100000"/>
              </a:lnSpc>
              <a:spcBef>
                <a:spcPts val="0"/>
              </a:spcBef>
              <a:spcAft>
                <a:spcPts val="0"/>
              </a:spcAft>
              <a:buClr>
                <a:schemeClr val="accent1"/>
              </a:buClr>
              <a:buSzPct val="100000"/>
              <a:buNone/>
              <a:defRPr sz="2100" b="1">
                <a:solidFill>
                  <a:schemeClr val="accent1"/>
                </a:solidFill>
              </a:defRPr>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92850"/>
            <a:ext cx="8520600" cy="8010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311700" y="1228675"/>
            <a:ext cx="8520600" cy="3340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11700" y="292850"/>
            <a:ext cx="8520600" cy="8010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11700" y="1228675"/>
            <a:ext cx="3999900" cy="3340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body" idx="2"/>
          </p:nvPr>
        </p:nvSpPr>
        <p:spPr>
          <a:xfrm>
            <a:off x="4832400" y="1228675"/>
            <a:ext cx="3999900" cy="3340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04800" y="309350"/>
            <a:ext cx="8537700" cy="748200"/>
          </a:xfrm>
          <a:prstGeom prst="rect">
            <a:avLst/>
          </a:prstGeom>
        </p:spPr>
        <p:txBody>
          <a:bodyPr wrap="square" lIns="91425" tIns="91425" rIns="91425" bIns="91425" anchor="t" anchorCtr="0"/>
          <a:lstStyle>
            <a:lvl1pPr lvl="0">
              <a:spcBef>
                <a:spcPts val="0"/>
              </a:spcBef>
              <a:buSzPct val="100000"/>
              <a:defRPr sz="4000"/>
            </a:lvl1pPr>
            <a:lvl2pPr lvl="1">
              <a:spcBef>
                <a:spcPts val="0"/>
              </a:spcBef>
              <a:buSzPct val="100000"/>
              <a:defRPr sz="4000"/>
            </a:lvl2pPr>
            <a:lvl3pPr lvl="2">
              <a:spcBef>
                <a:spcPts val="0"/>
              </a:spcBef>
              <a:buSzPct val="100000"/>
              <a:defRPr sz="4000"/>
            </a:lvl3pPr>
            <a:lvl4pPr lvl="3">
              <a:spcBef>
                <a:spcPts val="0"/>
              </a:spcBef>
              <a:buSzPct val="100000"/>
              <a:defRPr sz="4000"/>
            </a:lvl4pPr>
            <a:lvl5pPr lvl="4">
              <a:spcBef>
                <a:spcPts val="0"/>
              </a:spcBef>
              <a:buSzPct val="100000"/>
              <a:defRPr sz="4000"/>
            </a:lvl5pPr>
            <a:lvl6pPr lvl="5">
              <a:spcBef>
                <a:spcPts val="0"/>
              </a:spcBef>
              <a:buSzPct val="100000"/>
              <a:defRPr sz="4000"/>
            </a:lvl6pPr>
            <a:lvl7pPr lvl="6">
              <a:spcBef>
                <a:spcPts val="0"/>
              </a:spcBef>
              <a:buSzPct val="100000"/>
              <a:defRPr sz="4000"/>
            </a:lvl7pPr>
            <a:lvl8pPr lvl="7">
              <a:spcBef>
                <a:spcPts val="0"/>
              </a:spcBef>
              <a:buSzPct val="100000"/>
              <a:defRPr sz="4000"/>
            </a:lvl8pPr>
            <a:lvl9pPr lvl="8">
              <a:spcBef>
                <a:spcPts val="0"/>
              </a:spcBef>
              <a:buSzPct val="100000"/>
              <a:defRPr sz="4000"/>
            </a:lvl9pPr>
          </a:lstStyle>
          <a:p>
            <a:endParaRPr/>
          </a:p>
        </p:txBody>
      </p:sp>
      <p:sp>
        <p:nvSpPr>
          <p:cNvPr id="28" name="Shape 2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18700" cy="4090800"/>
          </a:xfrm>
          <a:prstGeom prst="rect">
            <a:avLst/>
          </a:prstGeom>
        </p:spPr>
        <p:txBody>
          <a:bodyPr wrap="square" lIns="91425" tIns="91425" rIns="91425" bIns="91425" anchor="ctr" anchorCtr="0"/>
          <a:lstStyle>
            <a:lvl1pPr lvl="0">
              <a:spcBef>
                <a:spcPts val="0"/>
              </a:spcBef>
              <a:buClr>
                <a:schemeClr val="lt1"/>
              </a:buClr>
              <a:buSzPct val="100000"/>
              <a:defRPr sz="6000">
                <a:solidFill>
                  <a:schemeClr val="lt1"/>
                </a:solidFill>
              </a:defRPr>
            </a:lvl1pPr>
            <a:lvl2pPr lvl="1">
              <a:spcBef>
                <a:spcPts val="0"/>
              </a:spcBef>
              <a:buClr>
                <a:schemeClr val="lt1"/>
              </a:buClr>
              <a:buSzPct val="100000"/>
              <a:defRPr sz="6000">
                <a:solidFill>
                  <a:schemeClr val="lt1"/>
                </a:solidFill>
              </a:defRPr>
            </a:lvl2pPr>
            <a:lvl3pPr lvl="2">
              <a:spcBef>
                <a:spcPts val="0"/>
              </a:spcBef>
              <a:buClr>
                <a:schemeClr val="lt1"/>
              </a:buClr>
              <a:buSzPct val="100000"/>
              <a:defRPr sz="6000">
                <a:solidFill>
                  <a:schemeClr val="lt1"/>
                </a:solidFill>
              </a:defRPr>
            </a:lvl3pPr>
            <a:lvl4pPr lvl="3">
              <a:spcBef>
                <a:spcPts val="0"/>
              </a:spcBef>
              <a:buClr>
                <a:schemeClr val="lt1"/>
              </a:buClr>
              <a:buSzPct val="100000"/>
              <a:defRPr sz="6000">
                <a:solidFill>
                  <a:schemeClr val="lt1"/>
                </a:solidFill>
              </a:defRPr>
            </a:lvl4pPr>
            <a:lvl5pPr lvl="4">
              <a:spcBef>
                <a:spcPts val="0"/>
              </a:spcBef>
              <a:buClr>
                <a:schemeClr val="lt1"/>
              </a:buClr>
              <a:buSzPct val="100000"/>
              <a:defRPr sz="6000">
                <a:solidFill>
                  <a:schemeClr val="lt1"/>
                </a:solidFill>
              </a:defRPr>
            </a:lvl5pPr>
            <a:lvl6pPr lvl="5">
              <a:spcBef>
                <a:spcPts val="0"/>
              </a:spcBef>
              <a:buClr>
                <a:schemeClr val="lt1"/>
              </a:buClr>
              <a:buSzPct val="100000"/>
              <a:defRPr sz="6000">
                <a:solidFill>
                  <a:schemeClr val="lt1"/>
                </a:solidFill>
              </a:defRPr>
            </a:lvl6pPr>
            <a:lvl7pPr lvl="6">
              <a:spcBef>
                <a:spcPts val="0"/>
              </a:spcBef>
              <a:buClr>
                <a:schemeClr val="lt1"/>
              </a:buClr>
              <a:buSzPct val="100000"/>
              <a:defRPr sz="6000">
                <a:solidFill>
                  <a:schemeClr val="lt1"/>
                </a:solidFill>
              </a:defRPr>
            </a:lvl7pPr>
            <a:lvl8pPr lvl="7">
              <a:spcBef>
                <a:spcPts val="0"/>
              </a:spcBef>
              <a:buClr>
                <a:schemeClr val="lt1"/>
              </a:buClr>
              <a:buSzPct val="100000"/>
              <a:defRPr sz="6000">
                <a:solidFill>
                  <a:schemeClr val="lt1"/>
                </a:solidFill>
              </a:defRPr>
            </a:lvl8pPr>
            <a:lvl9pPr lvl="8">
              <a:spcBef>
                <a:spcPts val="0"/>
              </a:spcBef>
              <a:buClr>
                <a:schemeClr val="lt1"/>
              </a:buClr>
              <a:buSzPct val="100000"/>
              <a:defRPr sz="6000">
                <a:solidFill>
                  <a:schemeClr val="lt1"/>
                </a:solidFill>
              </a:defRPr>
            </a:lvl9pPr>
          </a:lstStyle>
          <a:p>
            <a:endParaRPr/>
          </a:p>
        </p:txBody>
      </p:sp>
      <p:sp>
        <p:nvSpPr>
          <p:cNvPr id="35" name="Shape 3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solidFill>
                  <a:schemeClr val="lt1"/>
                </a:solidFill>
              </a:rPr>
              <a:t>‹#›</a:t>
            </a:fld>
            <a:endParaRPr lang="cs">
              <a:solidFill>
                <a:schemeClr val="lt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cxnSp>
        <p:nvCxnSpPr>
          <p:cNvPr id="38" name="Shape 38"/>
          <p:cNvCxnSpPr/>
          <p:nvPr/>
        </p:nvCxnSpPr>
        <p:spPr>
          <a:xfrm>
            <a:off x="5029675" y="4495500"/>
            <a:ext cx="468300" cy="0"/>
          </a:xfrm>
          <a:prstGeom prst="straightConnector1">
            <a:avLst/>
          </a:prstGeom>
          <a:noFill/>
          <a:ln w="28575" cap="flat" cmpd="sng">
            <a:solidFill>
              <a:schemeClr val="lt1"/>
            </a:solidFill>
            <a:prstDash val="solid"/>
            <a:round/>
            <a:headEnd type="none" w="med" len="med"/>
            <a:tailEnd type="none" w="med" len="med"/>
          </a:ln>
        </p:spPr>
      </p:cxnSp>
      <p:sp>
        <p:nvSpPr>
          <p:cNvPr id="39" name="Shape 39"/>
          <p:cNvSpPr txBox="1">
            <a:spLocks noGrp="1"/>
          </p:cNvSpPr>
          <p:nvPr>
            <p:ph type="title"/>
          </p:nvPr>
        </p:nvSpPr>
        <p:spPr>
          <a:xfrm>
            <a:off x="265500" y="1081400"/>
            <a:ext cx="4045200" cy="1710300"/>
          </a:xfrm>
          <a:prstGeom prst="rect">
            <a:avLst/>
          </a:prstGeom>
        </p:spPr>
        <p:txBody>
          <a:bodyPr wrap="square"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40" name="Shape 40"/>
          <p:cNvSpPr txBox="1">
            <a:spLocks noGrp="1"/>
          </p:cNvSpPr>
          <p:nvPr>
            <p:ph type="subTitle" idx="1"/>
          </p:nvPr>
        </p:nvSpPr>
        <p:spPr>
          <a:xfrm>
            <a:off x="265500" y="2845223"/>
            <a:ext cx="4045200" cy="1345500"/>
          </a:xfrm>
          <a:prstGeom prst="rect">
            <a:avLst/>
          </a:prstGeom>
        </p:spPr>
        <p:txBody>
          <a:bodyPr wrap="square" lIns="91425" tIns="91425" rIns="91425" bIns="91425" anchor="t" anchorCtr="0"/>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wrap="square" lIns="91425" tIns="91425" rIns="91425" bIns="91425"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42" name="Shape 4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0575"/>
            <a:ext cx="5998800" cy="598800"/>
          </a:xfrm>
          <a:prstGeom prst="rect">
            <a:avLst/>
          </a:prstGeom>
        </p:spPr>
        <p:txBody>
          <a:bodyPr wrap="square" lIns="91425" tIns="91425" rIns="91425" bIns="91425" anchor="ctr" anchorCtr="0"/>
          <a:lstStyle>
            <a:lvl1pPr lvl="0">
              <a:lnSpc>
                <a:spcPct val="100000"/>
              </a:lnSpc>
              <a:spcBef>
                <a:spcPts val="0"/>
              </a:spcBef>
              <a:spcAft>
                <a:spcPts val="0"/>
              </a:spcAft>
              <a:buClr>
                <a:schemeClr val="accent1"/>
              </a:buClr>
              <a:buSzPct val="100000"/>
              <a:buFont typeface="Amatic SC"/>
              <a:buNone/>
              <a:defRPr sz="24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ig 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1240275"/>
            <a:ext cx="8520600" cy="1981800"/>
          </a:xfrm>
          <a:prstGeom prst="rect">
            <a:avLst/>
          </a:prstGeom>
        </p:spPr>
        <p:txBody>
          <a:bodyPr wrap="square"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48" name="Shape 48"/>
          <p:cNvSpPr txBox="1">
            <a:spLocks noGrp="1"/>
          </p:cNvSpPr>
          <p:nvPr>
            <p:ph type="body" idx="1"/>
          </p:nvPr>
        </p:nvSpPr>
        <p:spPr>
          <a:xfrm>
            <a:off x="311700" y="3304625"/>
            <a:ext cx="8520600" cy="1300800"/>
          </a:xfrm>
          <a:prstGeom prst="rect">
            <a:avLst/>
          </a:prstGeom>
        </p:spPr>
        <p:txBody>
          <a:bodyPr wrap="square" lIns="91425" tIns="91425" rIns="91425" bIns="91425" anchor="t" anchorCtr="0"/>
          <a:lstStyle>
            <a:lvl1pPr lvl="0" algn="ctr">
              <a:spcBef>
                <a:spcPts val="0"/>
              </a:spcBef>
              <a:buClr>
                <a:schemeClr val="accent1"/>
              </a:buClr>
              <a:defRPr>
                <a:solidFill>
                  <a:schemeClr val="accent1"/>
                </a:solidFill>
              </a:defRPr>
            </a:lvl1pPr>
            <a:lvl2pPr lvl="1" algn="ctr">
              <a:spcBef>
                <a:spcPts val="0"/>
              </a:spcBef>
              <a:buClr>
                <a:schemeClr val="accent1"/>
              </a:buClr>
              <a:defRPr>
                <a:solidFill>
                  <a:schemeClr val="accent1"/>
                </a:solidFill>
              </a:defRPr>
            </a:lvl2pPr>
            <a:lvl3pPr lvl="2" algn="ctr">
              <a:spcBef>
                <a:spcPts val="0"/>
              </a:spcBef>
              <a:buClr>
                <a:schemeClr val="accent1"/>
              </a:buClr>
              <a:defRPr>
                <a:solidFill>
                  <a:schemeClr val="accent1"/>
                </a:solidFill>
              </a:defRPr>
            </a:lvl3pPr>
            <a:lvl4pPr lvl="3" algn="ctr">
              <a:spcBef>
                <a:spcPts val="0"/>
              </a:spcBef>
              <a:buClr>
                <a:schemeClr val="accent1"/>
              </a:buClr>
              <a:defRPr>
                <a:solidFill>
                  <a:schemeClr val="accent1"/>
                </a:solidFill>
              </a:defRPr>
            </a:lvl4pPr>
            <a:lvl5pPr lvl="4" algn="ctr">
              <a:spcBef>
                <a:spcPts val="0"/>
              </a:spcBef>
              <a:buClr>
                <a:schemeClr val="accent1"/>
              </a:buClr>
              <a:defRPr>
                <a:solidFill>
                  <a:schemeClr val="accent1"/>
                </a:solidFill>
              </a:defRPr>
            </a:lvl5pPr>
            <a:lvl6pPr lvl="5" algn="ctr">
              <a:spcBef>
                <a:spcPts val="0"/>
              </a:spcBef>
              <a:buClr>
                <a:schemeClr val="accent1"/>
              </a:buClr>
              <a:defRPr>
                <a:solidFill>
                  <a:schemeClr val="accent1"/>
                </a:solidFill>
              </a:defRPr>
            </a:lvl6pPr>
            <a:lvl7pPr lvl="6" algn="ctr">
              <a:spcBef>
                <a:spcPts val="0"/>
              </a:spcBef>
              <a:buClr>
                <a:schemeClr val="accent1"/>
              </a:buClr>
              <a:defRPr>
                <a:solidFill>
                  <a:schemeClr val="accent1"/>
                </a:solidFill>
              </a:defRPr>
            </a:lvl7pPr>
            <a:lvl8pPr lvl="7" algn="ctr">
              <a:spcBef>
                <a:spcPts val="0"/>
              </a:spcBef>
              <a:buClr>
                <a:schemeClr val="accent1"/>
              </a:buClr>
              <a:defRPr>
                <a:solidFill>
                  <a:schemeClr val="accent1"/>
                </a:solidFill>
              </a:defRPr>
            </a:lvl8pPr>
            <a:lvl9pPr lvl="8" algn="ctr">
              <a:spcBef>
                <a:spcPts val="0"/>
              </a:spcBef>
              <a:buClr>
                <a:schemeClr val="accent1"/>
              </a:buClr>
              <a:defRPr>
                <a:solidFill>
                  <a:schemeClr val="accent1"/>
                </a:solidFill>
              </a:defRPr>
            </a:lvl9pPr>
          </a:lstStyle>
          <a:p>
            <a:endParaRPr/>
          </a:p>
        </p:txBody>
      </p:sp>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cs"/>
              <a:t>‹#›</a:t>
            </a:fld>
            <a:endParaRPr lang="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292850"/>
            <a:ext cx="8520600" cy="801000"/>
          </a:xfrm>
          <a:prstGeom prst="rect">
            <a:avLst/>
          </a:prstGeom>
          <a:noFill/>
          <a:ln>
            <a:noFill/>
          </a:ln>
        </p:spPr>
        <p:txBody>
          <a:bodyPr wrap="square" lIns="91425" tIns="91425" rIns="91425" bIns="91425" anchor="t" anchorCtr="0"/>
          <a:lstStyle>
            <a:lvl1pPr lvl="0">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1pPr>
            <a:lvl2pPr lvl="1">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2pPr>
            <a:lvl3pPr lvl="2">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3pPr>
            <a:lvl4pPr lvl="3">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4pPr>
            <a:lvl5pPr lvl="4">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5pPr>
            <a:lvl6pPr lvl="5">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6pPr>
            <a:lvl7pPr lvl="6">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7pPr>
            <a:lvl8pPr lvl="7">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8pPr>
            <a:lvl9pPr lvl="8">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311700" y="1228675"/>
            <a:ext cx="8520600" cy="3340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ct val="100000"/>
              <a:buFont typeface="Source Code Pro"/>
              <a:buChar char="●"/>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cs" sz="1000">
                <a:solidFill>
                  <a:schemeClr val="accent1"/>
                </a:solidFill>
                <a:latin typeface="Source Code Pro"/>
                <a:ea typeface="Source Code Pro"/>
                <a:cs typeface="Source Code Pro"/>
                <a:sym typeface="Source Code Pro"/>
              </a:rPr>
              <a:t>‹#›</a:t>
            </a:fld>
            <a:endParaRPr lang="cs" sz="1000">
              <a:solidFill>
                <a:schemeClr val="accent1"/>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11700" y="392150"/>
            <a:ext cx="8520600" cy="2690400"/>
          </a:xfrm>
          <a:prstGeom prst="rect">
            <a:avLst/>
          </a:prstGeom>
        </p:spPr>
        <p:txBody>
          <a:bodyPr wrap="square" lIns="91425" tIns="91425" rIns="91425" bIns="91425" anchor="ctr" anchorCtr="0">
            <a:noAutofit/>
          </a:bodyPr>
          <a:lstStyle/>
          <a:p>
            <a:pPr lvl="0">
              <a:spcBef>
                <a:spcPts val="0"/>
              </a:spcBef>
              <a:buNone/>
            </a:pPr>
            <a:r>
              <a:rPr lang="cs" dirty="0"/>
              <a:t>Konceptualizace terorismu</a:t>
            </a:r>
          </a:p>
        </p:txBody>
      </p:sp>
      <p:sp>
        <p:nvSpPr>
          <p:cNvPr id="57" name="Shape 57"/>
          <p:cNvSpPr txBox="1">
            <a:spLocks noGrp="1"/>
          </p:cNvSpPr>
          <p:nvPr>
            <p:ph type="subTitle" idx="1"/>
          </p:nvPr>
        </p:nvSpPr>
        <p:spPr>
          <a:xfrm>
            <a:off x="311700" y="3890400"/>
            <a:ext cx="8520600" cy="770090"/>
          </a:xfrm>
          <a:prstGeom prst="rect">
            <a:avLst/>
          </a:prstGeom>
        </p:spPr>
        <p:txBody>
          <a:bodyPr wrap="square" lIns="91425" tIns="91425" rIns="91425" bIns="91425" anchor="ctr" anchorCtr="0">
            <a:noAutofit/>
          </a:bodyPr>
          <a:lstStyle/>
          <a:p>
            <a:r>
              <a:rPr lang="cs-CZ" dirty="0"/>
              <a:t>Lucie Konečná </a:t>
            </a:r>
          </a:p>
          <a:p>
            <a:r>
              <a:rPr lang="cs-CZ" dirty="0"/>
              <a:t>BSSn4451 Konceptualizace konfliktu a terorismu</a:t>
            </a:r>
          </a:p>
          <a:p>
            <a:r>
              <a:rPr lang="cs-CZ" dirty="0"/>
              <a:t>18/10/2022</a:t>
            </a:r>
          </a:p>
          <a:p>
            <a:pPr lvl="0">
              <a:spcBef>
                <a:spcPts val="0"/>
              </a:spcBef>
              <a:buNone/>
            </a:pPr>
            <a:endParaRPr lang="c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049BBA-04F8-5B2D-BE2C-70D69AACCE12}"/>
              </a:ext>
            </a:extLst>
          </p:cNvPr>
          <p:cNvSpPr>
            <a:spLocks noGrp="1"/>
          </p:cNvSpPr>
          <p:nvPr>
            <p:ph type="title"/>
          </p:nvPr>
        </p:nvSpPr>
        <p:spPr/>
        <p:txBody>
          <a:bodyPr/>
          <a:lstStyle/>
          <a:p>
            <a:pPr algn="ctr"/>
            <a:r>
              <a:rPr lang="cs-CZ" dirty="0"/>
              <a:t>Postupy proti terorismu (</a:t>
            </a:r>
            <a:r>
              <a:rPr lang="cs-CZ" dirty="0" err="1"/>
              <a:t>Counterterrorism</a:t>
            </a:r>
            <a:r>
              <a:rPr lang="cs-CZ" dirty="0"/>
              <a:t>)</a:t>
            </a:r>
          </a:p>
        </p:txBody>
      </p:sp>
      <p:sp>
        <p:nvSpPr>
          <p:cNvPr id="3" name="Zástupný text 2">
            <a:extLst>
              <a:ext uri="{FF2B5EF4-FFF2-40B4-BE49-F238E27FC236}">
                <a16:creationId xmlns:a16="http://schemas.microsoft.com/office/drawing/2014/main" id="{9EDB862F-3DE5-7F6E-7361-2F74F149788E}"/>
              </a:ext>
            </a:extLst>
          </p:cNvPr>
          <p:cNvSpPr>
            <a:spLocks noGrp="1"/>
          </p:cNvSpPr>
          <p:nvPr>
            <p:ph type="body" idx="1"/>
          </p:nvPr>
        </p:nvSpPr>
        <p:spPr/>
        <p:txBody>
          <a:bodyPr/>
          <a:lstStyle/>
          <a:p>
            <a:r>
              <a:rPr lang="cs-CZ" dirty="0"/>
              <a:t> Univerzální, selektivní a indikovaná prevence.</a:t>
            </a:r>
          </a:p>
          <a:p>
            <a:r>
              <a:rPr lang="cs-CZ" dirty="0"/>
              <a:t> Prevence podle Schmida (2020): </a:t>
            </a:r>
            <a:r>
              <a:rPr lang="cs-CZ" dirty="0" err="1"/>
              <a:t>Upstream</a:t>
            </a:r>
            <a:r>
              <a:rPr lang="cs-CZ" dirty="0"/>
              <a:t>, </a:t>
            </a:r>
            <a:r>
              <a:rPr lang="cs-CZ" dirty="0" err="1"/>
              <a:t>midstream</a:t>
            </a:r>
            <a:r>
              <a:rPr lang="cs-CZ" dirty="0"/>
              <a:t> a </a:t>
            </a:r>
            <a:r>
              <a:rPr lang="cs-CZ" dirty="0" err="1"/>
              <a:t>downstream</a:t>
            </a:r>
            <a:r>
              <a:rPr lang="cs-CZ" dirty="0"/>
              <a:t> prevence (primární, sekundární a terciální).</a:t>
            </a:r>
          </a:p>
          <a:p>
            <a:r>
              <a:rPr lang="cs-CZ" dirty="0"/>
              <a:t> Postupy proti terorismu  - diskurzivní/diplomatický, zpravodajský/monitorovací, policejní, justičně-legislativní, vojenský a záchranářský. </a:t>
            </a:r>
          </a:p>
          <a:p>
            <a:endParaRPr lang="cs-CZ" dirty="0"/>
          </a:p>
        </p:txBody>
      </p:sp>
      <p:pic>
        <p:nvPicPr>
          <p:cNvPr id="4" name="Obrázek 3" descr="Obsah obrázku text&#10;&#10;Popis byl vytvořen automaticky">
            <a:extLst>
              <a:ext uri="{FF2B5EF4-FFF2-40B4-BE49-F238E27FC236}">
                <a16:creationId xmlns:a16="http://schemas.microsoft.com/office/drawing/2014/main" id="{70289412-50BC-5545-F6C2-E526585C49FE}"/>
              </a:ext>
            </a:extLst>
          </p:cNvPr>
          <p:cNvPicPr>
            <a:picLocks noChangeAspect="1"/>
          </p:cNvPicPr>
          <p:nvPr/>
        </p:nvPicPr>
        <p:blipFill>
          <a:blip r:embed="rId2"/>
          <a:stretch>
            <a:fillRect/>
          </a:stretch>
        </p:blipFill>
        <p:spPr>
          <a:xfrm>
            <a:off x="1907381" y="3679075"/>
            <a:ext cx="5543550" cy="1171575"/>
          </a:xfrm>
          <a:prstGeom prst="rect">
            <a:avLst/>
          </a:prstGeom>
        </p:spPr>
      </p:pic>
    </p:spTree>
    <p:extLst>
      <p:ext uri="{BB962C8B-B14F-4D97-AF65-F5344CB8AC3E}">
        <p14:creationId xmlns:p14="http://schemas.microsoft.com/office/powerpoint/2010/main" val="818401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B853FF-D54A-170D-70BB-7FAAE10D5AB6}"/>
              </a:ext>
            </a:extLst>
          </p:cNvPr>
          <p:cNvSpPr>
            <a:spLocks noGrp="1"/>
          </p:cNvSpPr>
          <p:nvPr>
            <p:ph type="title"/>
          </p:nvPr>
        </p:nvSpPr>
        <p:spPr/>
        <p:txBody>
          <a:bodyPr/>
          <a:lstStyle/>
          <a:p>
            <a:pPr algn="ctr"/>
            <a:r>
              <a:rPr lang="cs-CZ" dirty="0"/>
              <a:t>Příčiny, podmínky a důsledky terorismu</a:t>
            </a:r>
          </a:p>
        </p:txBody>
      </p:sp>
      <p:sp>
        <p:nvSpPr>
          <p:cNvPr id="3" name="Zástupný text 2">
            <a:extLst>
              <a:ext uri="{FF2B5EF4-FFF2-40B4-BE49-F238E27FC236}">
                <a16:creationId xmlns:a16="http://schemas.microsoft.com/office/drawing/2014/main" id="{21B0FB16-1AE5-E3EC-DEC6-BA6715AADA38}"/>
              </a:ext>
            </a:extLst>
          </p:cNvPr>
          <p:cNvSpPr>
            <a:spLocks noGrp="1"/>
          </p:cNvSpPr>
          <p:nvPr>
            <p:ph type="body" idx="1"/>
          </p:nvPr>
        </p:nvSpPr>
        <p:spPr/>
        <p:txBody>
          <a:bodyPr/>
          <a:lstStyle/>
          <a:p>
            <a:r>
              <a:rPr lang="cs-CZ" dirty="0"/>
              <a:t> Motivace – racionální, psychologická a kulturní.</a:t>
            </a:r>
          </a:p>
          <a:p>
            <a:r>
              <a:rPr lang="cs-CZ" dirty="0"/>
              <a:t> Úrovně – mikroúroveň (individuální), meziúroveň (skupinová) a makroúroveň (společenská).</a:t>
            </a:r>
          </a:p>
          <a:p>
            <a:r>
              <a:rPr lang="cs-CZ" dirty="0"/>
              <a:t> Motivace pěšáků vs. motivace vůdců.</a:t>
            </a:r>
          </a:p>
          <a:p>
            <a:r>
              <a:rPr lang="cs-CZ" dirty="0"/>
              <a:t> Taktika </a:t>
            </a:r>
            <a:r>
              <a:rPr lang="cs-CZ" dirty="0" err="1"/>
              <a:t>subverzivního</a:t>
            </a:r>
            <a:r>
              <a:rPr lang="cs-CZ" dirty="0"/>
              <a:t> vs. Represivního terorismu (sabotáže, braní rukojmích, únosy a atentáty vs. mučení, věznění, politické vraždy, nucené práce aj.).</a:t>
            </a:r>
          </a:p>
          <a:p>
            <a:r>
              <a:rPr lang="cs-CZ" dirty="0"/>
              <a:t> Podmínky pro existenci skupiny, fáze vývoje a ukončení činnosti.</a:t>
            </a:r>
          </a:p>
          <a:p>
            <a:endParaRPr lang="cs-CZ" dirty="0"/>
          </a:p>
        </p:txBody>
      </p:sp>
    </p:spTree>
    <p:extLst>
      <p:ext uri="{BB962C8B-B14F-4D97-AF65-F5344CB8AC3E}">
        <p14:creationId xmlns:p14="http://schemas.microsoft.com/office/powerpoint/2010/main" val="2980044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41EF5-B2B0-1FFB-2397-BDE9F6FCDE41}"/>
              </a:ext>
            </a:extLst>
          </p:cNvPr>
          <p:cNvSpPr>
            <a:spLocks noGrp="1"/>
          </p:cNvSpPr>
          <p:nvPr>
            <p:ph type="title"/>
          </p:nvPr>
        </p:nvSpPr>
        <p:spPr/>
        <p:txBody>
          <a:bodyPr/>
          <a:lstStyle/>
          <a:p>
            <a:pPr algn="ctr"/>
            <a:r>
              <a:rPr lang="cs-CZ" dirty="0"/>
              <a:t>Terorismus v ČR</a:t>
            </a:r>
          </a:p>
        </p:txBody>
      </p:sp>
      <p:sp>
        <p:nvSpPr>
          <p:cNvPr id="3" name="Zástupný text 2">
            <a:extLst>
              <a:ext uri="{FF2B5EF4-FFF2-40B4-BE49-F238E27FC236}">
                <a16:creationId xmlns:a16="http://schemas.microsoft.com/office/drawing/2014/main" id="{2513E805-5D06-8892-4B4C-E1BC0E534E7A}"/>
              </a:ext>
            </a:extLst>
          </p:cNvPr>
          <p:cNvSpPr>
            <a:spLocks noGrp="1"/>
          </p:cNvSpPr>
          <p:nvPr>
            <p:ph type="body" idx="1"/>
          </p:nvPr>
        </p:nvSpPr>
        <p:spPr/>
        <p:txBody>
          <a:bodyPr/>
          <a:lstStyle/>
          <a:p>
            <a:r>
              <a:rPr lang="cs-CZ" dirty="0"/>
              <a:t> Strategie České republiky pro boj proti terorismu od roku 2013</a:t>
            </a:r>
          </a:p>
          <a:p>
            <a:pPr>
              <a:buNone/>
            </a:pPr>
            <a:r>
              <a:rPr lang="cs-CZ" i="1" dirty="0"/>
              <a:t>„Hrozba terorismu jako metody násilného prosazování politických cílů či jiných cílů (např. náboženských, ekonomických, kriminálních...) je trvale vysoká. Charakteristickým rysem je existence nadnárodních sítí volně propojených skupin, které i bez jednotného velení sdílejí ideologii, cíle a plány k jejich naplnění, finanční zdroje a informace. Jsou schopny přímo ohrozit lidské životy a zdraví, ale také kritickou infrastrukturu.“ </a:t>
            </a:r>
          </a:p>
        </p:txBody>
      </p:sp>
    </p:spTree>
    <p:extLst>
      <p:ext uri="{BB962C8B-B14F-4D97-AF65-F5344CB8AC3E}">
        <p14:creationId xmlns:p14="http://schemas.microsoft.com/office/powerpoint/2010/main" val="1386377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41EF5-B2B0-1FFB-2397-BDE9F6FCDE41}"/>
              </a:ext>
            </a:extLst>
          </p:cNvPr>
          <p:cNvSpPr>
            <a:spLocks noGrp="1"/>
          </p:cNvSpPr>
          <p:nvPr>
            <p:ph type="title"/>
          </p:nvPr>
        </p:nvSpPr>
        <p:spPr/>
        <p:txBody>
          <a:bodyPr/>
          <a:lstStyle/>
          <a:p>
            <a:pPr algn="ctr"/>
            <a:r>
              <a:rPr lang="cs-CZ" dirty="0"/>
              <a:t>Terorismus v ČR</a:t>
            </a:r>
          </a:p>
        </p:txBody>
      </p:sp>
      <p:sp>
        <p:nvSpPr>
          <p:cNvPr id="3" name="Zástupný text 2">
            <a:extLst>
              <a:ext uri="{FF2B5EF4-FFF2-40B4-BE49-F238E27FC236}">
                <a16:creationId xmlns:a16="http://schemas.microsoft.com/office/drawing/2014/main" id="{2513E805-5D06-8892-4B4C-E1BC0E534E7A}"/>
              </a:ext>
            </a:extLst>
          </p:cNvPr>
          <p:cNvSpPr>
            <a:spLocks noGrp="1"/>
          </p:cNvSpPr>
          <p:nvPr>
            <p:ph type="body" idx="1"/>
          </p:nvPr>
        </p:nvSpPr>
        <p:spPr/>
        <p:txBody>
          <a:bodyPr/>
          <a:lstStyle/>
          <a:p>
            <a:r>
              <a:rPr lang="cs-CZ" dirty="0"/>
              <a:t> </a:t>
            </a:r>
            <a:r>
              <a:rPr lang="cs-CZ"/>
              <a:t>§311 Teroristický </a:t>
            </a:r>
            <a:r>
              <a:rPr lang="cs-CZ" dirty="0"/>
              <a:t>útok a §312 Teror trestního zákona (zákona č. 40/2009 Sb.).</a:t>
            </a:r>
          </a:p>
          <a:p>
            <a:pPr>
              <a:buNone/>
            </a:pPr>
            <a:r>
              <a:rPr lang="cs-CZ" sz="1800" i="1" dirty="0">
                <a:solidFill>
                  <a:schemeClr val="bg2"/>
                </a:solidFill>
                <a:effectLst/>
                <a:latin typeface="Source Code Pro" panose="020B0509030403020204" pitchFamily="49" charset="0"/>
                <a:ea typeface="Source Code Pro" panose="020B0509030403020204" pitchFamily="49" charset="0"/>
                <a:cs typeface="Times New Roman" panose="02020603050405020304" pitchFamily="18" charset="0"/>
              </a:rPr>
              <a:t>„Kdo v úmyslu poškodit ústavní zřízení nebo obranyschopnost České republiky, narušit nebo zničit základní politickou, hospodářskou nebo sociální strukturu České republiky nebo mezinárodní organizace, závažným způsobem zastrašit obyvatelstvo nebo protiprávně přinutit vládu nebo jiný orgán veřejné moci nebo mezinárodní organizaci, aby něco konala, opominula nebo trpěla….“</a:t>
            </a:r>
            <a:endParaRPr lang="cs-CZ" i="1" dirty="0">
              <a:solidFill>
                <a:schemeClr val="bg2"/>
              </a:solidFill>
              <a:latin typeface="Source Code Pro" panose="020B0509030403020204" pitchFamily="49" charset="0"/>
              <a:ea typeface="Source Code Pro" panose="020B0509030403020204" pitchFamily="49" charset="0"/>
            </a:endParaRPr>
          </a:p>
          <a:p>
            <a:pPr>
              <a:buNone/>
            </a:pPr>
            <a:endParaRPr lang="cs-CZ" i="1" dirty="0"/>
          </a:p>
        </p:txBody>
      </p:sp>
    </p:spTree>
    <p:extLst>
      <p:ext uri="{BB962C8B-B14F-4D97-AF65-F5344CB8AC3E}">
        <p14:creationId xmlns:p14="http://schemas.microsoft.com/office/powerpoint/2010/main" val="1048131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141EF5-B2B0-1FFB-2397-BDE9F6FCDE41}"/>
              </a:ext>
            </a:extLst>
          </p:cNvPr>
          <p:cNvSpPr>
            <a:spLocks noGrp="1"/>
          </p:cNvSpPr>
          <p:nvPr>
            <p:ph type="title"/>
          </p:nvPr>
        </p:nvSpPr>
        <p:spPr/>
        <p:txBody>
          <a:bodyPr/>
          <a:lstStyle/>
          <a:p>
            <a:pPr algn="ctr"/>
            <a:r>
              <a:rPr lang="cs-CZ" dirty="0"/>
              <a:t>Terorismus v ČR</a:t>
            </a:r>
          </a:p>
        </p:txBody>
      </p:sp>
      <p:sp>
        <p:nvSpPr>
          <p:cNvPr id="3" name="Zástupný text 2">
            <a:extLst>
              <a:ext uri="{FF2B5EF4-FFF2-40B4-BE49-F238E27FC236}">
                <a16:creationId xmlns:a16="http://schemas.microsoft.com/office/drawing/2014/main" id="{2513E805-5D06-8892-4B4C-E1BC0E534E7A}"/>
              </a:ext>
            </a:extLst>
          </p:cNvPr>
          <p:cNvSpPr>
            <a:spLocks noGrp="1"/>
          </p:cNvSpPr>
          <p:nvPr>
            <p:ph type="body" idx="1"/>
          </p:nvPr>
        </p:nvSpPr>
        <p:spPr/>
        <p:txBody>
          <a:bodyPr/>
          <a:lstStyle/>
          <a:p>
            <a:r>
              <a:rPr lang="cs-CZ" dirty="0"/>
              <a:t> </a:t>
            </a:r>
            <a:r>
              <a:rPr lang="nn-NO" dirty="0"/>
              <a:t>1957 útok Československé rozvědky ve Francii</a:t>
            </a:r>
            <a:r>
              <a:rPr lang="cs-CZ" dirty="0"/>
              <a:t>.</a:t>
            </a:r>
          </a:p>
          <a:p>
            <a:r>
              <a:rPr lang="cs-CZ" i="1" dirty="0"/>
              <a:t> </a:t>
            </a:r>
            <a:r>
              <a:rPr lang="cs-CZ" dirty="0"/>
              <a:t>Fakulta Státní bezpečnosti v Zastávce u Brna.</a:t>
            </a:r>
          </a:p>
          <a:p>
            <a:r>
              <a:rPr lang="cs-CZ" i="1" dirty="0"/>
              <a:t> </a:t>
            </a:r>
            <a:r>
              <a:rPr lang="cs-CZ" dirty="0"/>
              <a:t>Bombové útoky na Staroměstském náměstí 1990.</a:t>
            </a:r>
          </a:p>
          <a:p>
            <a:r>
              <a:rPr lang="cs-CZ" dirty="0"/>
              <a:t> Hrozba bioterorismem 2000 a 2001.</a:t>
            </a:r>
          </a:p>
          <a:p>
            <a:r>
              <a:rPr lang="cs-CZ" dirty="0"/>
              <a:t> Teroristický útok na Mladoboleslavsku 2017.</a:t>
            </a:r>
          </a:p>
          <a:p>
            <a:r>
              <a:rPr lang="cs-CZ" dirty="0"/>
              <a:t> Samer </a:t>
            </a:r>
            <a:r>
              <a:rPr lang="cs-CZ" dirty="0" err="1"/>
              <a:t>Shehadeh</a:t>
            </a:r>
            <a:r>
              <a:rPr lang="cs-CZ" dirty="0"/>
              <a:t>. </a:t>
            </a:r>
          </a:p>
        </p:txBody>
      </p:sp>
    </p:spTree>
    <p:extLst>
      <p:ext uri="{BB962C8B-B14F-4D97-AF65-F5344CB8AC3E}">
        <p14:creationId xmlns:p14="http://schemas.microsoft.com/office/powerpoint/2010/main" val="2031581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88C54E-EBC8-472D-996D-522EE974915E}"/>
              </a:ext>
            </a:extLst>
          </p:cNvPr>
          <p:cNvSpPr>
            <a:spLocks noGrp="1"/>
          </p:cNvSpPr>
          <p:nvPr>
            <p:ph type="title"/>
          </p:nvPr>
        </p:nvSpPr>
        <p:spPr>
          <a:xfrm>
            <a:off x="517440" y="1770750"/>
            <a:ext cx="8520600" cy="801000"/>
          </a:xfrm>
        </p:spPr>
        <p:txBody>
          <a:bodyPr/>
          <a:lstStyle/>
          <a:p>
            <a:pPr algn="ctr"/>
            <a:r>
              <a:rPr lang="cs-CZ" sz="9600" dirty="0"/>
              <a:t>Děkuji za pozornost</a:t>
            </a:r>
          </a:p>
        </p:txBody>
      </p:sp>
      <p:sp>
        <p:nvSpPr>
          <p:cNvPr id="3" name="Zástupný symbol pro text 2">
            <a:extLst>
              <a:ext uri="{FF2B5EF4-FFF2-40B4-BE49-F238E27FC236}">
                <a16:creationId xmlns:a16="http://schemas.microsoft.com/office/drawing/2014/main" id="{BE02514A-63E0-4BB9-A1C3-E8A1A6D869AF}"/>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334275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29B5F4-508D-D3C9-5B7F-7DA4B1184A84}"/>
              </a:ext>
            </a:extLst>
          </p:cNvPr>
          <p:cNvSpPr>
            <a:spLocks noGrp="1"/>
          </p:cNvSpPr>
          <p:nvPr>
            <p:ph type="title"/>
          </p:nvPr>
        </p:nvSpPr>
        <p:spPr/>
        <p:txBody>
          <a:bodyPr/>
          <a:lstStyle/>
          <a:p>
            <a:pPr algn="ctr"/>
            <a:r>
              <a:rPr lang="cs-CZ" dirty="0"/>
              <a:t>Terorismus vymezení</a:t>
            </a:r>
          </a:p>
        </p:txBody>
      </p:sp>
      <p:sp>
        <p:nvSpPr>
          <p:cNvPr id="3" name="Zástupný text 2">
            <a:extLst>
              <a:ext uri="{FF2B5EF4-FFF2-40B4-BE49-F238E27FC236}">
                <a16:creationId xmlns:a16="http://schemas.microsoft.com/office/drawing/2014/main" id="{4410CCD3-52D3-D5B5-D8D6-B96EC2DAAB95}"/>
              </a:ext>
            </a:extLst>
          </p:cNvPr>
          <p:cNvSpPr>
            <a:spLocks noGrp="1"/>
          </p:cNvSpPr>
          <p:nvPr>
            <p:ph type="body" idx="1"/>
          </p:nvPr>
        </p:nvSpPr>
        <p:spPr/>
        <p:txBody>
          <a:bodyPr/>
          <a:lstStyle/>
          <a:p>
            <a:r>
              <a:rPr lang="cs-CZ" dirty="0"/>
              <a:t> Neexistence konzistentní teorie terorismu.</a:t>
            </a:r>
          </a:p>
          <a:p>
            <a:r>
              <a:rPr lang="cs-CZ" dirty="0"/>
              <a:t> Široké využití - akademické, právní, úřední, obecné, atd.</a:t>
            </a:r>
          </a:p>
          <a:p>
            <a:r>
              <a:rPr lang="cs-CZ" dirty="0"/>
              <a:t> Terorismus – šíření strachu, klíčové je násilí.</a:t>
            </a:r>
          </a:p>
          <a:p>
            <a:r>
              <a:rPr lang="cs-CZ" dirty="0"/>
              <a:t> Peter </a:t>
            </a:r>
            <a:r>
              <a:rPr lang="cs-CZ" dirty="0" err="1"/>
              <a:t>Waldmann</a:t>
            </a:r>
            <a:r>
              <a:rPr lang="cs-CZ" dirty="0"/>
              <a:t> – teroristický kalkul (násilný akt, emocionální reakce, vzbuzují určité reakce).</a:t>
            </a:r>
          </a:p>
          <a:p>
            <a:r>
              <a:rPr lang="cs-CZ"/>
              <a:t> https://www.youtube.com/watch?v=vhKmRtBfxjo</a:t>
            </a:r>
            <a:endParaRPr lang="cs-CZ" dirty="0"/>
          </a:p>
        </p:txBody>
      </p:sp>
    </p:spTree>
    <p:extLst>
      <p:ext uri="{BB962C8B-B14F-4D97-AF65-F5344CB8AC3E}">
        <p14:creationId xmlns:p14="http://schemas.microsoft.com/office/powerpoint/2010/main" val="1645204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972258-BB5A-A192-2743-3C74F33D4903}"/>
              </a:ext>
            </a:extLst>
          </p:cNvPr>
          <p:cNvSpPr>
            <a:spLocks noGrp="1"/>
          </p:cNvSpPr>
          <p:nvPr>
            <p:ph type="title"/>
          </p:nvPr>
        </p:nvSpPr>
        <p:spPr/>
        <p:txBody>
          <a:bodyPr/>
          <a:lstStyle/>
          <a:p>
            <a:pPr algn="ctr"/>
            <a:r>
              <a:rPr lang="cs-CZ" dirty="0"/>
              <a:t>Terorismus vymezení</a:t>
            </a:r>
          </a:p>
        </p:txBody>
      </p:sp>
      <p:sp>
        <p:nvSpPr>
          <p:cNvPr id="3" name="Zástupný text 2">
            <a:extLst>
              <a:ext uri="{FF2B5EF4-FFF2-40B4-BE49-F238E27FC236}">
                <a16:creationId xmlns:a16="http://schemas.microsoft.com/office/drawing/2014/main" id="{F58D90F2-4BEE-3CB7-075D-A2FCBAFE35D3}"/>
              </a:ext>
            </a:extLst>
          </p:cNvPr>
          <p:cNvSpPr>
            <a:spLocks noGrp="1"/>
          </p:cNvSpPr>
          <p:nvPr>
            <p:ph type="body" idx="1"/>
          </p:nvPr>
        </p:nvSpPr>
        <p:spPr/>
        <p:txBody>
          <a:bodyPr/>
          <a:lstStyle/>
          <a:p>
            <a:endParaRPr lang="cs-CZ" dirty="0"/>
          </a:p>
        </p:txBody>
      </p:sp>
      <p:pic>
        <p:nvPicPr>
          <p:cNvPr id="5" name="Obrázek 4">
            <a:extLst>
              <a:ext uri="{FF2B5EF4-FFF2-40B4-BE49-F238E27FC236}">
                <a16:creationId xmlns:a16="http://schemas.microsoft.com/office/drawing/2014/main" id="{68A89DE6-766B-9C0D-E4AB-924442E6A8A0}"/>
              </a:ext>
            </a:extLst>
          </p:cNvPr>
          <p:cNvPicPr>
            <a:picLocks noChangeAspect="1"/>
          </p:cNvPicPr>
          <p:nvPr/>
        </p:nvPicPr>
        <p:blipFill>
          <a:blip r:embed="rId2"/>
          <a:stretch>
            <a:fillRect/>
          </a:stretch>
        </p:blipFill>
        <p:spPr>
          <a:xfrm>
            <a:off x="1331119" y="1035599"/>
            <a:ext cx="6119813" cy="3815051"/>
          </a:xfrm>
          <a:prstGeom prst="rect">
            <a:avLst/>
          </a:prstGeom>
        </p:spPr>
      </p:pic>
    </p:spTree>
    <p:extLst>
      <p:ext uri="{BB962C8B-B14F-4D97-AF65-F5344CB8AC3E}">
        <p14:creationId xmlns:p14="http://schemas.microsoft.com/office/powerpoint/2010/main" val="135909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3308D-3FCB-6BD5-4B1C-70BD7381CF0E}"/>
              </a:ext>
            </a:extLst>
          </p:cNvPr>
          <p:cNvSpPr>
            <a:spLocks noGrp="1"/>
          </p:cNvSpPr>
          <p:nvPr>
            <p:ph type="title"/>
          </p:nvPr>
        </p:nvSpPr>
        <p:spPr/>
        <p:txBody>
          <a:bodyPr/>
          <a:lstStyle/>
          <a:p>
            <a:pPr algn="ctr"/>
            <a:r>
              <a:rPr lang="cs-CZ" dirty="0"/>
              <a:t>Terorismus definice</a:t>
            </a:r>
          </a:p>
        </p:txBody>
      </p:sp>
      <p:sp>
        <p:nvSpPr>
          <p:cNvPr id="3" name="Zástupný text 2">
            <a:extLst>
              <a:ext uri="{FF2B5EF4-FFF2-40B4-BE49-F238E27FC236}">
                <a16:creationId xmlns:a16="http://schemas.microsoft.com/office/drawing/2014/main" id="{0CABD6CB-E7EB-FCCA-AD32-173F168F84C7}"/>
              </a:ext>
            </a:extLst>
          </p:cNvPr>
          <p:cNvSpPr>
            <a:spLocks noGrp="1"/>
          </p:cNvSpPr>
          <p:nvPr>
            <p:ph type="body" idx="1"/>
          </p:nvPr>
        </p:nvSpPr>
        <p:spPr/>
        <p:txBody>
          <a:bodyPr/>
          <a:lstStyle/>
          <a:p>
            <a:r>
              <a:rPr lang="cs-CZ" dirty="0"/>
              <a:t> „</a:t>
            </a:r>
            <a:r>
              <a:rPr lang="cs-CZ" b="1" i="1" dirty="0">
                <a:latin typeface="Times New Roman" panose="02020603050405020304" pitchFamily="18" charset="0"/>
              </a:rPr>
              <a:t>T</a:t>
            </a:r>
            <a:r>
              <a:rPr lang="cs-CZ" sz="1800" b="1" i="1" dirty="0">
                <a:effectLst/>
                <a:latin typeface="Times New Roman" panose="02020603050405020304" pitchFamily="18" charset="0"/>
                <a:ea typeface="Times New Roman" panose="02020603050405020304" pitchFamily="18" charset="0"/>
              </a:rPr>
              <a:t>erorismus je použití agresivního a excesivního násilí (anebo hrozba použitím takového násilí), které je naplánováno s dominantním účelem vyslat vážné zastrašující poselství zřetelně většímu počtu lidí (cílovému publiku) než pouze těm, kteří jsou primárními násilnými akty nebo hrozbami bezprostředně poškozeni</a:t>
            </a:r>
            <a:r>
              <a:rPr lang="cs-CZ" sz="1800" dirty="0">
                <a:effectLst/>
                <a:latin typeface="Times New Roman" panose="02020603050405020304" pitchFamily="18" charset="0"/>
                <a:ea typeface="Times New Roman" panose="02020603050405020304" pitchFamily="18" charset="0"/>
              </a:rPr>
              <a:t>.“</a:t>
            </a:r>
          </a:p>
          <a:p>
            <a:r>
              <a:rPr lang="cs-CZ" dirty="0">
                <a:latin typeface="Times New Roman" panose="02020603050405020304" pitchFamily="18" charset="0"/>
              </a:rPr>
              <a:t> </a:t>
            </a:r>
            <a:r>
              <a:rPr lang="cs-CZ" dirty="0">
                <a:solidFill>
                  <a:schemeClr val="accent1"/>
                </a:solidFill>
                <a:latin typeface="Times New Roman" panose="02020603050405020304" pitchFamily="18" charset="0"/>
              </a:rPr>
              <a:t>OSN nemá jednotnou definici, </a:t>
            </a:r>
            <a:r>
              <a:rPr lang="cs-CZ" dirty="0" err="1">
                <a:solidFill>
                  <a:schemeClr val="accent1"/>
                </a:solidFill>
                <a:latin typeface="Times New Roman" panose="02020603050405020304" pitchFamily="18" charset="0"/>
              </a:rPr>
              <a:t>The</a:t>
            </a:r>
            <a:r>
              <a:rPr lang="cs-CZ" dirty="0">
                <a:solidFill>
                  <a:schemeClr val="accent1"/>
                </a:solidFill>
                <a:latin typeface="Times New Roman" panose="02020603050405020304" pitchFamily="18" charset="0"/>
              </a:rPr>
              <a:t> </a:t>
            </a:r>
            <a:r>
              <a:rPr lang="cs-CZ" dirty="0" err="1">
                <a:solidFill>
                  <a:schemeClr val="accent1"/>
                </a:solidFill>
                <a:latin typeface="Times New Roman" panose="02020603050405020304" pitchFamily="18" charset="0"/>
              </a:rPr>
              <a:t>Comprehensive</a:t>
            </a:r>
            <a:r>
              <a:rPr lang="cs-CZ" dirty="0">
                <a:solidFill>
                  <a:schemeClr val="accent1"/>
                </a:solidFill>
                <a:latin typeface="Times New Roman" panose="02020603050405020304" pitchFamily="18" charset="0"/>
              </a:rPr>
              <a:t> </a:t>
            </a:r>
            <a:r>
              <a:rPr lang="cs-CZ" dirty="0" err="1">
                <a:solidFill>
                  <a:schemeClr val="accent1"/>
                </a:solidFill>
                <a:latin typeface="Times New Roman" panose="02020603050405020304" pitchFamily="18" charset="0"/>
              </a:rPr>
              <a:t>Convention</a:t>
            </a:r>
            <a:r>
              <a:rPr lang="cs-CZ" dirty="0">
                <a:solidFill>
                  <a:schemeClr val="accent1"/>
                </a:solidFill>
                <a:latin typeface="Times New Roman" panose="02020603050405020304" pitchFamily="18" charset="0"/>
              </a:rPr>
              <a:t> on International </a:t>
            </a:r>
            <a:r>
              <a:rPr lang="cs-CZ" dirty="0" err="1">
                <a:solidFill>
                  <a:schemeClr val="accent1"/>
                </a:solidFill>
                <a:latin typeface="Times New Roman" panose="02020603050405020304" pitchFamily="18" charset="0"/>
              </a:rPr>
              <a:t>Terrorism</a:t>
            </a:r>
            <a:r>
              <a:rPr lang="cs-CZ" dirty="0">
                <a:solidFill>
                  <a:schemeClr val="accent1"/>
                </a:solidFill>
                <a:latin typeface="Times New Roman" panose="02020603050405020304" pitchFamily="18" charset="0"/>
              </a:rPr>
              <a:t> (CCIT).</a:t>
            </a:r>
          </a:p>
          <a:p>
            <a:r>
              <a:rPr lang="cs-CZ" dirty="0">
                <a:solidFill>
                  <a:schemeClr val="accent1"/>
                </a:solidFill>
                <a:latin typeface="Times New Roman" panose="02020603050405020304" pitchFamily="18" charset="0"/>
              </a:rPr>
              <a:t>  EU – Rámcové rozhodnutí o boji proti terorismu 2002.</a:t>
            </a:r>
          </a:p>
          <a:p>
            <a:pPr>
              <a:buNone/>
            </a:pPr>
            <a:r>
              <a:rPr lang="cs-CZ" dirty="0">
                <a:solidFill>
                  <a:schemeClr val="accent1"/>
                </a:solidFill>
                <a:latin typeface="Times New Roman" panose="02020603050405020304" pitchFamily="18" charset="0"/>
                <a:cs typeface="Times New Roman" panose="02020603050405020304" pitchFamily="18" charset="0"/>
              </a:rPr>
              <a:t>https://en.wikipedia.org/wiki/List_of_designated_terrorist_groups#cite_note-berghof-286</a:t>
            </a:r>
          </a:p>
        </p:txBody>
      </p:sp>
    </p:spTree>
    <p:extLst>
      <p:ext uri="{BB962C8B-B14F-4D97-AF65-F5344CB8AC3E}">
        <p14:creationId xmlns:p14="http://schemas.microsoft.com/office/powerpoint/2010/main" val="2815038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BFBC0D-DE7A-01FF-C3AC-6F9190AAD346}"/>
              </a:ext>
            </a:extLst>
          </p:cNvPr>
          <p:cNvSpPr>
            <a:spLocks noGrp="1"/>
          </p:cNvSpPr>
          <p:nvPr>
            <p:ph type="title"/>
          </p:nvPr>
        </p:nvSpPr>
        <p:spPr/>
        <p:txBody>
          <a:bodyPr/>
          <a:lstStyle/>
          <a:p>
            <a:pPr algn="ctr"/>
            <a:r>
              <a:rPr lang="cs-CZ" dirty="0"/>
              <a:t>Terorismus – Stručná historie</a:t>
            </a:r>
          </a:p>
        </p:txBody>
      </p:sp>
      <p:sp>
        <p:nvSpPr>
          <p:cNvPr id="3" name="Zástupný text 2">
            <a:extLst>
              <a:ext uri="{FF2B5EF4-FFF2-40B4-BE49-F238E27FC236}">
                <a16:creationId xmlns:a16="http://schemas.microsoft.com/office/drawing/2014/main" id="{C746BB24-0727-E107-D3B6-1390B6576E90}"/>
              </a:ext>
            </a:extLst>
          </p:cNvPr>
          <p:cNvSpPr>
            <a:spLocks noGrp="1"/>
          </p:cNvSpPr>
          <p:nvPr>
            <p:ph type="body" idx="1"/>
          </p:nvPr>
        </p:nvSpPr>
        <p:spPr/>
        <p:txBody>
          <a:bodyPr/>
          <a:lstStyle/>
          <a:p>
            <a:r>
              <a:rPr lang="cs-CZ" dirty="0"/>
              <a:t> Davida C. </a:t>
            </a:r>
            <a:r>
              <a:rPr lang="cs-CZ" dirty="0" err="1"/>
              <a:t>Rapoport</a:t>
            </a:r>
            <a:r>
              <a:rPr lang="cs-CZ" dirty="0"/>
              <a:t> – Čtyři vlny terorismu (Anarchistická, Antikoloniální, Levicová a Náboženská).</a:t>
            </a:r>
          </a:p>
          <a:p>
            <a:r>
              <a:rPr lang="cs-CZ" dirty="0"/>
              <a:t> </a:t>
            </a:r>
            <a:r>
              <a:rPr lang="cs-CZ" dirty="0" err="1"/>
              <a:t>Parker</a:t>
            </a:r>
            <a:r>
              <a:rPr lang="cs-CZ" dirty="0"/>
              <a:t> a </a:t>
            </a:r>
            <a:r>
              <a:rPr lang="cs-CZ" dirty="0" err="1"/>
              <a:t>Sitter</a:t>
            </a:r>
            <a:r>
              <a:rPr lang="cs-CZ" dirty="0"/>
              <a:t> (2016) – čtyři prolínající se cíle.</a:t>
            </a:r>
          </a:p>
          <a:p>
            <a:r>
              <a:rPr lang="cs-CZ" dirty="0"/>
              <a:t> Historické kořeny v antickém Římě. </a:t>
            </a:r>
          </a:p>
          <a:p>
            <a:r>
              <a:rPr lang="cs-CZ" dirty="0"/>
              <a:t> Zrod moderního terorismu v carském Rusku (Karl </a:t>
            </a:r>
            <a:r>
              <a:rPr lang="cs-CZ" dirty="0" err="1"/>
              <a:t>Pacner</a:t>
            </a:r>
            <a:r>
              <a:rPr lang="cs-CZ" dirty="0"/>
              <a:t>) a VFR.</a:t>
            </a:r>
          </a:p>
        </p:txBody>
      </p:sp>
    </p:spTree>
    <p:extLst>
      <p:ext uri="{BB962C8B-B14F-4D97-AF65-F5344CB8AC3E}">
        <p14:creationId xmlns:p14="http://schemas.microsoft.com/office/powerpoint/2010/main" val="92199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5C784-C242-465B-83C3-8F0E6F27027D}"/>
              </a:ext>
            </a:extLst>
          </p:cNvPr>
          <p:cNvSpPr>
            <a:spLocks noGrp="1"/>
          </p:cNvSpPr>
          <p:nvPr>
            <p:ph type="title"/>
          </p:nvPr>
        </p:nvSpPr>
        <p:spPr/>
        <p:txBody>
          <a:bodyPr/>
          <a:lstStyle/>
          <a:p>
            <a:pPr algn="ctr"/>
            <a:r>
              <a:rPr lang="cs-CZ" dirty="0"/>
              <a:t>Nejsmrtelnější teroristické útoky</a:t>
            </a:r>
          </a:p>
        </p:txBody>
      </p:sp>
      <p:sp>
        <p:nvSpPr>
          <p:cNvPr id="3" name="Zástupný text 2">
            <a:extLst>
              <a:ext uri="{FF2B5EF4-FFF2-40B4-BE49-F238E27FC236}">
                <a16:creationId xmlns:a16="http://schemas.microsoft.com/office/drawing/2014/main" id="{DBABFAE1-D948-5F8D-8318-0AFCB25C626C}"/>
              </a:ext>
            </a:extLst>
          </p:cNvPr>
          <p:cNvSpPr>
            <a:spLocks noGrp="1"/>
          </p:cNvSpPr>
          <p:nvPr>
            <p:ph type="body" idx="1"/>
          </p:nvPr>
        </p:nvSpPr>
        <p:spPr/>
        <p:txBody>
          <a:bodyPr/>
          <a:lstStyle/>
          <a:p>
            <a:endParaRPr lang="cs-CZ" dirty="0"/>
          </a:p>
        </p:txBody>
      </p:sp>
      <p:pic>
        <p:nvPicPr>
          <p:cNvPr id="5" name="Obrázek 4">
            <a:extLst>
              <a:ext uri="{FF2B5EF4-FFF2-40B4-BE49-F238E27FC236}">
                <a16:creationId xmlns:a16="http://schemas.microsoft.com/office/drawing/2014/main" id="{7CC4C75C-0C50-F998-8DCF-5657B297A595}"/>
              </a:ext>
            </a:extLst>
          </p:cNvPr>
          <p:cNvPicPr>
            <a:picLocks noChangeAspect="1"/>
          </p:cNvPicPr>
          <p:nvPr/>
        </p:nvPicPr>
        <p:blipFill>
          <a:blip r:embed="rId2"/>
          <a:stretch>
            <a:fillRect/>
          </a:stretch>
        </p:blipFill>
        <p:spPr>
          <a:xfrm>
            <a:off x="1638300" y="928637"/>
            <a:ext cx="5921205" cy="3772381"/>
          </a:xfrm>
          <a:prstGeom prst="rect">
            <a:avLst/>
          </a:prstGeom>
        </p:spPr>
      </p:pic>
      <p:pic>
        <p:nvPicPr>
          <p:cNvPr id="8" name="Obrázek 7">
            <a:extLst>
              <a:ext uri="{FF2B5EF4-FFF2-40B4-BE49-F238E27FC236}">
                <a16:creationId xmlns:a16="http://schemas.microsoft.com/office/drawing/2014/main" id="{6B135AD1-963E-604E-54EB-0CB8D44B2735}"/>
              </a:ext>
            </a:extLst>
          </p:cNvPr>
          <p:cNvPicPr>
            <a:picLocks noChangeAspect="1"/>
          </p:cNvPicPr>
          <p:nvPr/>
        </p:nvPicPr>
        <p:blipFill>
          <a:blip r:embed="rId3"/>
          <a:stretch>
            <a:fillRect/>
          </a:stretch>
        </p:blipFill>
        <p:spPr>
          <a:xfrm>
            <a:off x="1638300" y="3200540"/>
            <a:ext cx="5426869" cy="1650110"/>
          </a:xfrm>
          <a:prstGeom prst="rect">
            <a:avLst/>
          </a:prstGeom>
        </p:spPr>
      </p:pic>
    </p:spTree>
    <p:extLst>
      <p:ext uri="{BB962C8B-B14F-4D97-AF65-F5344CB8AC3E}">
        <p14:creationId xmlns:p14="http://schemas.microsoft.com/office/powerpoint/2010/main" val="1996371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04F3C-6DAF-69B5-E717-2C64EA851E82}"/>
              </a:ext>
            </a:extLst>
          </p:cNvPr>
          <p:cNvSpPr>
            <a:spLocks noGrp="1"/>
          </p:cNvSpPr>
          <p:nvPr>
            <p:ph type="title"/>
          </p:nvPr>
        </p:nvSpPr>
        <p:spPr/>
        <p:txBody>
          <a:bodyPr/>
          <a:lstStyle/>
          <a:p>
            <a:pPr algn="ctr"/>
            <a:r>
              <a:rPr lang="cs-CZ" dirty="0"/>
              <a:t>Základní typologie a dělení</a:t>
            </a:r>
          </a:p>
        </p:txBody>
      </p:sp>
      <p:sp>
        <p:nvSpPr>
          <p:cNvPr id="3" name="Zástupný text 2">
            <a:extLst>
              <a:ext uri="{FF2B5EF4-FFF2-40B4-BE49-F238E27FC236}">
                <a16:creationId xmlns:a16="http://schemas.microsoft.com/office/drawing/2014/main" id="{F991DE47-3547-00D1-4B4D-89954E2A776F}"/>
              </a:ext>
            </a:extLst>
          </p:cNvPr>
          <p:cNvSpPr>
            <a:spLocks noGrp="1"/>
          </p:cNvSpPr>
          <p:nvPr>
            <p:ph type="body" idx="1"/>
          </p:nvPr>
        </p:nvSpPr>
        <p:spPr/>
        <p:txBody>
          <a:bodyPr/>
          <a:lstStyle/>
          <a:p>
            <a:r>
              <a:rPr lang="cs-CZ" dirty="0"/>
              <a:t> Podle Schmida (2020):</a:t>
            </a:r>
          </a:p>
        </p:txBody>
      </p:sp>
      <p:pic>
        <p:nvPicPr>
          <p:cNvPr id="5" name="Obrázek 4">
            <a:extLst>
              <a:ext uri="{FF2B5EF4-FFF2-40B4-BE49-F238E27FC236}">
                <a16:creationId xmlns:a16="http://schemas.microsoft.com/office/drawing/2014/main" id="{1CC2FFF0-2ED2-2C43-F1C5-D10DCF0C373E}"/>
              </a:ext>
            </a:extLst>
          </p:cNvPr>
          <p:cNvPicPr>
            <a:picLocks noChangeAspect="1"/>
          </p:cNvPicPr>
          <p:nvPr/>
        </p:nvPicPr>
        <p:blipFill>
          <a:blip r:embed="rId2"/>
          <a:stretch>
            <a:fillRect/>
          </a:stretch>
        </p:blipFill>
        <p:spPr>
          <a:xfrm>
            <a:off x="533399" y="1664444"/>
            <a:ext cx="5934755" cy="2724150"/>
          </a:xfrm>
          <a:prstGeom prst="rect">
            <a:avLst/>
          </a:prstGeom>
        </p:spPr>
      </p:pic>
    </p:spTree>
    <p:extLst>
      <p:ext uri="{BB962C8B-B14F-4D97-AF65-F5344CB8AC3E}">
        <p14:creationId xmlns:p14="http://schemas.microsoft.com/office/powerpoint/2010/main" val="57074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D04F3C-6DAF-69B5-E717-2C64EA851E82}"/>
              </a:ext>
            </a:extLst>
          </p:cNvPr>
          <p:cNvSpPr>
            <a:spLocks noGrp="1"/>
          </p:cNvSpPr>
          <p:nvPr>
            <p:ph type="title"/>
          </p:nvPr>
        </p:nvSpPr>
        <p:spPr/>
        <p:txBody>
          <a:bodyPr/>
          <a:lstStyle/>
          <a:p>
            <a:pPr algn="ctr"/>
            <a:r>
              <a:rPr lang="cs-CZ" dirty="0"/>
              <a:t>Základní typologie a dělení</a:t>
            </a:r>
          </a:p>
        </p:txBody>
      </p:sp>
      <p:sp>
        <p:nvSpPr>
          <p:cNvPr id="3" name="Zástupný text 2">
            <a:extLst>
              <a:ext uri="{FF2B5EF4-FFF2-40B4-BE49-F238E27FC236}">
                <a16:creationId xmlns:a16="http://schemas.microsoft.com/office/drawing/2014/main" id="{F991DE47-3547-00D1-4B4D-89954E2A776F}"/>
              </a:ext>
            </a:extLst>
          </p:cNvPr>
          <p:cNvSpPr>
            <a:spLocks noGrp="1"/>
          </p:cNvSpPr>
          <p:nvPr>
            <p:ph type="body" idx="1"/>
          </p:nvPr>
        </p:nvSpPr>
        <p:spPr/>
        <p:txBody>
          <a:bodyPr/>
          <a:lstStyle/>
          <a:p>
            <a:r>
              <a:rPr lang="cs-CZ" dirty="0"/>
              <a:t> Dělení podle Mareše (2005).</a:t>
            </a:r>
          </a:p>
          <a:p>
            <a:r>
              <a:rPr lang="cs-CZ" dirty="0"/>
              <a:t> Dělení podle rozsahu aktivit, podle charakteru aktéra, podle teritoria, počtu aktérů aj.</a:t>
            </a:r>
          </a:p>
          <a:p>
            <a:r>
              <a:rPr lang="cs-CZ" dirty="0"/>
              <a:t> Rozdělení podle Martina (2017) – nový terorismus, státní terorismus, disidentský terorismus, náboženský terorismus, mezinárodní terorismus, ideologický terorismus, kriminální disidentský terorismus, genderově selektivní terorismus.</a:t>
            </a:r>
          </a:p>
        </p:txBody>
      </p:sp>
    </p:spTree>
    <p:extLst>
      <p:ext uri="{BB962C8B-B14F-4D97-AF65-F5344CB8AC3E}">
        <p14:creationId xmlns:p14="http://schemas.microsoft.com/office/powerpoint/2010/main" val="705371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08D036-2F78-B93E-23E2-D04112E56565}"/>
              </a:ext>
            </a:extLst>
          </p:cNvPr>
          <p:cNvSpPr>
            <a:spLocks noGrp="1"/>
          </p:cNvSpPr>
          <p:nvPr>
            <p:ph type="title"/>
          </p:nvPr>
        </p:nvSpPr>
        <p:spPr>
          <a:xfrm>
            <a:off x="-2252906" y="202880"/>
            <a:ext cx="8520600" cy="801000"/>
          </a:xfrm>
        </p:spPr>
        <p:txBody>
          <a:bodyPr/>
          <a:lstStyle/>
          <a:p>
            <a:pPr algn="ctr"/>
            <a:r>
              <a:rPr lang="cs-CZ" dirty="0"/>
              <a:t>Starý vs. Nový Terorismus</a:t>
            </a:r>
          </a:p>
        </p:txBody>
      </p:sp>
      <p:sp>
        <p:nvSpPr>
          <p:cNvPr id="3" name="Zástupný text 2">
            <a:extLst>
              <a:ext uri="{FF2B5EF4-FFF2-40B4-BE49-F238E27FC236}">
                <a16:creationId xmlns:a16="http://schemas.microsoft.com/office/drawing/2014/main" id="{8CEBB131-78C8-22EA-5949-C4CCDC11EF5C}"/>
              </a:ext>
            </a:extLst>
          </p:cNvPr>
          <p:cNvSpPr>
            <a:spLocks noGrp="1"/>
          </p:cNvSpPr>
          <p:nvPr>
            <p:ph type="body" idx="1"/>
          </p:nvPr>
        </p:nvSpPr>
        <p:spPr/>
        <p:txBody>
          <a:bodyPr/>
          <a:lstStyle/>
          <a:p>
            <a:pPr marL="285750" indent="-285750"/>
            <a:r>
              <a:rPr lang="cs-CZ" sz="1600" dirty="0"/>
              <a:t>Tabulka </a:t>
            </a:r>
            <a:r>
              <a:rPr lang="cs-CZ" sz="1600" dirty="0" err="1"/>
              <a:t>Strasner</a:t>
            </a:r>
            <a:r>
              <a:rPr lang="cs-CZ" sz="1600" dirty="0"/>
              <a:t> a </a:t>
            </a:r>
            <a:r>
              <a:rPr lang="cs-CZ" sz="1600" dirty="0" err="1"/>
              <a:t>Hirschmann</a:t>
            </a:r>
            <a:r>
              <a:rPr lang="cs-CZ" sz="1600" dirty="0"/>
              <a:t>.</a:t>
            </a:r>
          </a:p>
          <a:p>
            <a:pPr marL="285750" indent="-285750"/>
            <a:r>
              <a:rPr lang="cs-CZ" sz="1600" dirty="0"/>
              <a:t>Podle </a:t>
            </a:r>
            <a:r>
              <a:rPr lang="cs-CZ" sz="1600" dirty="0" err="1"/>
              <a:t>Crenshaw</a:t>
            </a:r>
            <a:r>
              <a:rPr lang="cs-CZ" sz="1600" dirty="0"/>
              <a:t> (2012) tři </a:t>
            </a:r>
          </a:p>
          <a:p>
            <a:pPr>
              <a:buNone/>
            </a:pPr>
            <a:r>
              <a:rPr lang="cs-CZ" sz="1600" dirty="0"/>
              <a:t>rozhodující faktory - cíle, </a:t>
            </a:r>
          </a:p>
          <a:p>
            <a:pPr>
              <a:buNone/>
            </a:pPr>
            <a:r>
              <a:rPr lang="cs-CZ" sz="1600" dirty="0"/>
              <a:t>metody a organizace.</a:t>
            </a:r>
          </a:p>
        </p:txBody>
      </p:sp>
      <p:pic>
        <p:nvPicPr>
          <p:cNvPr id="6" name="Obrázek 5">
            <a:extLst>
              <a:ext uri="{FF2B5EF4-FFF2-40B4-BE49-F238E27FC236}">
                <a16:creationId xmlns:a16="http://schemas.microsoft.com/office/drawing/2014/main" id="{DF02192D-C064-32B7-275F-864D6A69DFBB}"/>
              </a:ext>
            </a:extLst>
          </p:cNvPr>
          <p:cNvPicPr>
            <a:picLocks noChangeAspect="1"/>
          </p:cNvPicPr>
          <p:nvPr/>
        </p:nvPicPr>
        <p:blipFill>
          <a:blip r:embed="rId2"/>
          <a:stretch>
            <a:fillRect/>
          </a:stretch>
        </p:blipFill>
        <p:spPr>
          <a:xfrm>
            <a:off x="4315909" y="173670"/>
            <a:ext cx="4128004" cy="4796159"/>
          </a:xfrm>
          <a:prstGeom prst="rect">
            <a:avLst/>
          </a:prstGeom>
        </p:spPr>
      </p:pic>
    </p:spTree>
    <p:extLst>
      <p:ext uri="{BB962C8B-B14F-4D97-AF65-F5344CB8AC3E}">
        <p14:creationId xmlns:p14="http://schemas.microsoft.com/office/powerpoint/2010/main" val="2911042174"/>
      </p:ext>
    </p:extLst>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4457</TotalTime>
  <Words>671</Words>
  <Application>Microsoft Office PowerPoint</Application>
  <PresentationFormat>Předvádění na obrazovce (16:9)</PresentationFormat>
  <Paragraphs>57</Paragraphs>
  <Slides>15</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Amatic SC</vt:lpstr>
      <vt:lpstr>Source Code Pro</vt:lpstr>
      <vt:lpstr>Times New Roman</vt:lpstr>
      <vt:lpstr>Arial</vt:lpstr>
      <vt:lpstr>Beach Day</vt:lpstr>
      <vt:lpstr>Konceptualizace terorismu</vt:lpstr>
      <vt:lpstr>Terorismus vymezení</vt:lpstr>
      <vt:lpstr>Terorismus vymezení</vt:lpstr>
      <vt:lpstr>Terorismus definice</vt:lpstr>
      <vt:lpstr>Terorismus – Stručná historie</vt:lpstr>
      <vt:lpstr>Nejsmrtelnější teroristické útoky</vt:lpstr>
      <vt:lpstr>Základní typologie a dělení</vt:lpstr>
      <vt:lpstr>Základní typologie a dělení</vt:lpstr>
      <vt:lpstr>Starý vs. Nový Terorismus</vt:lpstr>
      <vt:lpstr>Postupy proti terorismu (Counterterrorism)</vt:lpstr>
      <vt:lpstr>Příčiny, podmínky a důsledky terorismu</vt:lpstr>
      <vt:lpstr>Terorismus v ČR</vt:lpstr>
      <vt:lpstr>Terorismus v ČR</vt:lpstr>
      <vt:lpstr>Terorismus v ČR</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in East Africa: Refugee Issues</dc:title>
  <cp:lastModifiedBy>Lucie Konečná</cp:lastModifiedBy>
  <cp:revision>111</cp:revision>
  <dcterms:modified xsi:type="dcterms:W3CDTF">2022-10-22T09:25:48Z</dcterms:modified>
</cp:coreProperties>
</file>