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2" r:id="rId3"/>
    <p:sldId id="260" r:id="rId4"/>
    <p:sldId id="273" r:id="rId5"/>
    <p:sldId id="274" r:id="rId6"/>
    <p:sldId id="282" r:id="rId7"/>
    <p:sldId id="288" r:id="rId8"/>
    <p:sldId id="289" r:id="rId9"/>
    <p:sldId id="290" r:id="rId10"/>
    <p:sldId id="275" r:id="rId11"/>
    <p:sldId id="280" r:id="rId12"/>
    <p:sldId id="278" r:id="rId13"/>
    <p:sldId id="291" r:id="rId14"/>
    <p:sldId id="292" r:id="rId15"/>
    <p:sldId id="293" r:id="rId16"/>
    <p:sldId id="279" r:id="rId17"/>
    <p:sldId id="283" r:id="rId18"/>
    <p:sldId id="281" r:id="rId19"/>
    <p:sldId id="284" r:id="rId20"/>
    <p:sldId id="285" r:id="rId21"/>
    <p:sldId id="286" r:id="rId22"/>
    <p:sldId id="287" r:id="rId23"/>
    <p:sldId id="270" r:id="rId2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6"/>
      <p:bold r:id="rId27"/>
    </p:embeddedFont>
    <p:embeddedFont>
      <p:font typeface="Source Code Pro" panose="020B0509030403020204" pitchFamily="49" charset="0"/>
      <p:regular r:id="rId28"/>
      <p:bold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Řešení konfliktů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 dirty="0"/>
              <a:t>11/10/2022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73665-9847-A9B8-B2D1-D3FAA8C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FD3C6E-3920-44BF-2B1A-728CFC28D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Primární, sekundární a externí aktéři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Spoileři</a:t>
            </a:r>
            <a:endParaRPr lang="cs-CZ" altLang="cs-CZ" dirty="0"/>
          </a:p>
          <a:p>
            <a:r>
              <a:rPr lang="cs-CZ" altLang="cs-CZ" dirty="0"/>
              <a:t> Zúčastněné vs. konfliktní strany</a:t>
            </a:r>
          </a:p>
          <a:p>
            <a:r>
              <a:rPr lang="cs-CZ" altLang="cs-CZ" dirty="0"/>
              <a:t> Místní, národní, regionální a globální charakter</a:t>
            </a:r>
          </a:p>
          <a:p>
            <a:r>
              <a:rPr lang="cs-CZ" altLang="cs-CZ" dirty="0"/>
              <a:t> Nejčastější nástroje pro analýzu: cibule, mapování zainteresovaných stran, matice zúčastněných stran, trojúhelník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8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D8EEF-5882-A227-BE07-42847208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82" y="-36619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EB29D9-F03E-212C-A0A1-B024A2C31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6F71149-A90C-C6ED-DD50-162F0BD44FE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7" y="764381"/>
            <a:ext cx="6670674" cy="409892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50574-CA58-4F53-B0BD-A4EF984F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46" y="733742"/>
            <a:ext cx="5690255" cy="44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97A3-E61C-33BF-FE74-67561BB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100F-A9DE-7A6B-CF1E-540DA207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D8A1B63-88E2-16F0-180E-EE316DC731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907" y="997788"/>
            <a:ext cx="5561012" cy="385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4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97A3-E61C-33BF-FE74-67561BB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Analýza aktérů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100F-A9DE-7A6B-CF1E-540DA207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0B9506C1-C34E-D19E-F8A3-EBF103F98E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568" y="1079103"/>
            <a:ext cx="4252913" cy="3639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2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26954-64F4-CF3D-4E01-B33680CB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Analýza </a:t>
            </a:r>
            <a:r>
              <a:rPr lang="cs-CZ" dirty="0" err="1"/>
              <a:t>přičin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E3614-EE76-E535-2BE0-18E8919D5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Strukturální vs. bezprostřední příčiny konfliktu (vs. </a:t>
            </a:r>
            <a:r>
              <a:rPr lang="cs-CZ" dirty="0" err="1"/>
              <a:t>triggers</a:t>
            </a:r>
            <a:r>
              <a:rPr lang="cs-CZ" dirty="0"/>
              <a:t>/spouštěče)</a:t>
            </a:r>
          </a:p>
          <a:p>
            <a:pPr>
              <a:defRPr/>
            </a:pPr>
            <a:r>
              <a:rPr lang="cs-CZ" dirty="0" err="1"/>
              <a:t>Greed</a:t>
            </a:r>
            <a:r>
              <a:rPr lang="cs-CZ" dirty="0"/>
              <a:t> vs. </a:t>
            </a:r>
            <a:r>
              <a:rPr lang="cs-CZ" dirty="0" err="1"/>
              <a:t>grievance</a:t>
            </a:r>
            <a:endParaRPr lang="cs-CZ" dirty="0"/>
          </a:p>
          <a:p>
            <a:pPr>
              <a:defRPr/>
            </a:pPr>
            <a:r>
              <a:rPr lang="cs-CZ" dirty="0"/>
              <a:t>Konflikty hodnot vs. konflikty zájmů</a:t>
            </a:r>
          </a:p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1836C90-8AAF-C031-CBC9-9F03C57105F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3009900"/>
            <a:ext cx="4152265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80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22C6E-CBB0-CC46-41ED-E4A13730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Analýza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DA2641-DE5E-73EA-9E63-FF9A112A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778EEB-8BBB-95A6-54D8-2E8922E0B24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8" y="977785"/>
            <a:ext cx="4330382" cy="3872865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1A20A1-7713-1E42-83AA-782751D8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95" y="990745"/>
            <a:ext cx="4330383" cy="42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9275B5-F35D-0F85-5D99-9EA98CB83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" y="955142"/>
            <a:ext cx="3782878" cy="40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00DC8-E736-25CF-5A90-7494582B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Dynamika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E96B9C-A505-E42B-CD91-66564D842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88C598-5817-1BBD-1D27-F23F1B01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5" y="926307"/>
            <a:ext cx="5230917" cy="274558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1D06B26-CB89-AB41-0E3E-3B588739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1902" y="2708955"/>
            <a:ext cx="4894892" cy="243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5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4BD6-0E59-3FBF-29D8-E152077E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Strategie vyjednávání/vyjednávací styly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F065E-BAF7-A6D8-546C-B44C03BCD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10840-43EB-7BFB-4EC1-E21428CA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12374"/>
            <a:ext cx="6434138" cy="39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EA15B-8FCE-7CF9-FE1C-BB508725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Kompetitivní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E548FA-6451-643D-797E-07CF511E8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Postup – překvapit soupeře a získat informace.</a:t>
            </a:r>
          </a:p>
          <a:p>
            <a:r>
              <a:rPr lang="cs-CZ" dirty="0"/>
              <a:t> Specifické taktiky: Salámová taktika, Vystupňování požadavků na poslední chvíli, Vadnoucí krása, Dobrý a zlý polda, Buď anebo, Fait accompli, Šokující úvodní nabídka, Omluvte můj jazyk, Zastrašování, Projevy citů, Předběžné jednání, Informace z nebe aj.</a:t>
            </a:r>
          </a:p>
          <a:p>
            <a:r>
              <a:rPr lang="cs-CZ" dirty="0"/>
              <a:t> Nejčastější chyby – příliš lží, sdělení mnoha informací, nedostatečné podmínky ústupu, špatné informace o oponentovi.</a:t>
            </a:r>
          </a:p>
        </p:txBody>
      </p:sp>
    </p:spTree>
    <p:extLst>
      <p:ext uri="{BB962C8B-B14F-4D97-AF65-F5344CB8AC3E}">
        <p14:creationId xmlns:p14="http://schemas.microsoft.com/office/powerpoint/2010/main" val="131057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BB96E-C379-A4D3-70CF-1FB268A6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Kooperativní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DB137-383A-9DEB-ED51-766A43733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Styl založen na spolupráci, uspokojení zájmů druhých, aniž bychom ohrozili vlastní.</a:t>
            </a:r>
          </a:p>
          <a:p>
            <a:r>
              <a:rPr lang="cs-CZ" dirty="0"/>
              <a:t> Specifické taktiky: Tvořivý přístup, </a:t>
            </a:r>
            <a:r>
              <a:rPr lang="cs-CZ" dirty="0" err="1"/>
              <a:t>Principalizace</a:t>
            </a:r>
            <a:r>
              <a:rPr lang="cs-CZ" dirty="0"/>
              <a:t>, Využívání vícerozměrného vyjednávacího prostoru, Vícerozměrné vyjednávání, aj.</a:t>
            </a:r>
          </a:p>
          <a:p>
            <a:r>
              <a:rPr lang="cs-CZ" dirty="0"/>
              <a:t> Nejčastější chyby – přílišná vstřícnost, ztráta důvěry, podvod.</a:t>
            </a:r>
          </a:p>
        </p:txBody>
      </p:sp>
    </p:spTree>
    <p:extLst>
      <p:ext uri="{BB962C8B-B14F-4D97-AF65-F5344CB8AC3E}">
        <p14:creationId xmlns:p14="http://schemas.microsoft.com/office/powerpoint/2010/main" val="185621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18958-203B-FA40-205A-09B1EE7D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Čtyři historické etapy vývoje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DBF9FB-079D-9F03-786E-47E8ECDC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69" y="901650"/>
            <a:ext cx="8520600" cy="3340200"/>
          </a:xfrm>
        </p:spPr>
        <p:txBody>
          <a:bodyPr/>
          <a:lstStyle/>
          <a:p>
            <a:r>
              <a:rPr lang="cs-CZ" dirty="0"/>
              <a:t> 1. etapa – Vznik mírových studií. (Po 1. sv. válce)</a:t>
            </a:r>
          </a:p>
          <a:p>
            <a:r>
              <a:rPr lang="cs-CZ" dirty="0"/>
              <a:t> 2. etapa – Moderní </a:t>
            </a:r>
            <a:r>
              <a:rPr lang="cs-CZ" dirty="0" err="1"/>
              <a:t>konfliktologie</a:t>
            </a:r>
            <a:r>
              <a:rPr lang="cs-CZ" dirty="0"/>
              <a:t> (pragmatismus a strukturalismus, 50.-60. léta).</a:t>
            </a:r>
          </a:p>
          <a:p>
            <a:r>
              <a:rPr lang="cs-CZ" dirty="0"/>
              <a:t> 3. etapa – Multidisciplinární přístup (70.-90. léta).</a:t>
            </a:r>
          </a:p>
          <a:p>
            <a:r>
              <a:rPr lang="cs-CZ" dirty="0"/>
              <a:t> 4. etapa – Nové myšlenkové proudy (přelom 80.-90. let).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CC09BB-4439-9706-87DC-4AC44579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94" y="3214687"/>
            <a:ext cx="43053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9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9C574-B8C2-BDDC-43C1-03F6EECA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Principiální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9893-9247-3194-E0F9-CEF4DE29F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Strany nezajímá relativní výsledek (srovnání s ostatními), ale absolutní výsledek (míra dosažení cíle nebo toho, co potřebují).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Čtyři základní kroky: oddělit lidi od problému, soustředit se na potřeby, využívat objektivní kritéria a vytvářet alternativy.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Nejčastější chyby – netrpělivost, projekce emocí.</a:t>
            </a:r>
          </a:p>
        </p:txBody>
      </p:sp>
    </p:spTree>
    <p:extLst>
      <p:ext uri="{BB962C8B-B14F-4D97-AF65-F5344CB8AC3E}">
        <p14:creationId xmlns:p14="http://schemas.microsoft.com/office/powerpoint/2010/main" val="149265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E5B01-6AFF-E803-3577-2ED5953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Virtuální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FC8F63-BA4C-7570-3F38-B08CEBD20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Strana konfliktu jednat musí, ale nemá zájem uzavřít dohodu.</a:t>
            </a:r>
          </a:p>
          <a:p>
            <a:r>
              <a:rPr lang="cs-CZ" dirty="0"/>
              <a:t> Dva úkoly: nedohodnout se a neprozradit se.</a:t>
            </a:r>
          </a:p>
          <a:p>
            <a:r>
              <a:rPr lang="cs-CZ" dirty="0"/>
              <a:t> Nejčastější chyby – strana se prozradí, protistrana ukončí jednání příliš brzy.</a:t>
            </a:r>
          </a:p>
        </p:txBody>
      </p:sp>
    </p:spTree>
    <p:extLst>
      <p:ext uri="{BB962C8B-B14F-4D97-AF65-F5344CB8AC3E}">
        <p14:creationId xmlns:p14="http://schemas.microsoft.com/office/powerpoint/2010/main" val="276767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20CD-EF23-AF49-EAC1-FFCBB784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2266C4-AE8B-CB2D-1821-0BBDFC797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Šest zásadních kroků OSN pro prevenci vypuknutí násilí.</a:t>
            </a:r>
          </a:p>
          <a:p>
            <a:r>
              <a:rPr lang="cs-CZ" dirty="0"/>
              <a:t> Přímá vs. Strukturální prevence.</a:t>
            </a:r>
          </a:p>
          <a:p>
            <a:r>
              <a:rPr lang="cs-CZ" dirty="0"/>
              <a:t> Screening proces a rizika zvyšující šanci propuknutí konfliktu: násilný konflikt v posledních deseti letech, vysoká závislost na vývozu surovin, nízké příjmy, politická nestabilita, omezení občanských/politických práv, militarizace, etnická či náboženská dominance, probíhající konflikt v regionu a vysoká nezaměstnanost mládeže.</a:t>
            </a:r>
          </a:p>
          <a:p>
            <a:r>
              <a:rPr lang="cs-CZ" dirty="0"/>
              <a:t> Sedm funkčních oblastí nástrojů prevence.</a:t>
            </a:r>
          </a:p>
        </p:txBody>
      </p:sp>
    </p:spTree>
    <p:extLst>
      <p:ext uri="{BB962C8B-B14F-4D97-AF65-F5344CB8AC3E}">
        <p14:creationId xmlns:p14="http://schemas.microsoft.com/office/powerpoint/2010/main" val="1913036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Přístupy k řešení konfliktu podle zájmů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119" y="5714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endParaRPr lang="cs" sz="1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0C5264-2C15-964E-8ECF-F3AC3AD0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731810"/>
            <a:ext cx="5788819" cy="3973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38F57-F165-2243-9BDC-DEF7051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Druhy procesů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97625F-7879-E24B-5BCF-D261B984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87" y="700037"/>
            <a:ext cx="8520600" cy="3340200"/>
          </a:xfrm>
        </p:spPr>
        <p:txBody>
          <a:bodyPr/>
          <a:lstStyle/>
          <a:p>
            <a:r>
              <a:rPr lang="cs-CZ" dirty="0"/>
              <a:t> Rozdíl mezi procesem řešení konfliktů a výsledkem řešení konfliktů</a:t>
            </a:r>
          </a:p>
          <a:p>
            <a:r>
              <a:rPr lang="cs-CZ" dirty="0"/>
              <a:t> Pasivita, Delegace, Náhodná volba, Vyjednávání, Zprostředkování a Násilí.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7700E6-0F1F-53F0-067D-D5B5C8DB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18" y="2018072"/>
            <a:ext cx="4931569" cy="29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AAB4E-B373-030A-AE7F-C838B2A9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výsledky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5C5EE-56D1-9F46-E0DE-B45198E6A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dirty="0"/>
              <a:t> </a:t>
            </a:r>
            <a:r>
              <a:rPr lang="cs-CZ" altLang="cs-CZ" dirty="0"/>
              <a:t>Strany konfliktu změní priority své politiky (Kompromis/Ustoupení)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Rozdělení statku (Kompromis)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Obchod „kus za kus“ (Řešení problému/Kompromis)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Sdílená kontrola (Řešení problému/Kompromis)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Přenechání kontroly třetí straně (Kompromis)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Volba mechanismu třetí stranou (Kompromis/Řešení)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Ponechání konfliktu svému osudu, odsunutí do pozadí (Vyhnutí se)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Donucení třetí stranou, či donucení stranou konfliktu (Konfrontace)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9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33DA6-F5AE-BEB4-D4A3-6003E1FA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Etapy řešení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09062A-9A87-2090-6B6B-ED0A0CB67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a) Příprava na řešení konfliktu (Strategicko-analytická příprava, tvorba plánu).</a:t>
            </a:r>
          </a:p>
          <a:p>
            <a:r>
              <a:rPr lang="cs-CZ" dirty="0"/>
              <a:t> b) Vlastní řešení konfliktu (Volba strategie vyjednávaní).</a:t>
            </a:r>
          </a:p>
          <a:p>
            <a:pPr>
              <a:buNone/>
            </a:pPr>
            <a:r>
              <a:rPr lang="cs-CZ" dirty="0"/>
              <a:t>	b1)proces řešení konfliktu</a:t>
            </a:r>
          </a:p>
          <a:p>
            <a:pPr>
              <a:buNone/>
            </a:pPr>
            <a:r>
              <a:rPr lang="cs-CZ" dirty="0"/>
              <a:t>	b2)výsledek řešení konfliktu</a:t>
            </a:r>
          </a:p>
          <a:p>
            <a:r>
              <a:rPr lang="cs-CZ" dirty="0"/>
              <a:t> c) Realizace výsledného řešení.</a:t>
            </a:r>
          </a:p>
        </p:txBody>
      </p:sp>
    </p:spTree>
    <p:extLst>
      <p:ext uri="{BB962C8B-B14F-4D97-AF65-F5344CB8AC3E}">
        <p14:creationId xmlns:p14="http://schemas.microsoft.com/office/powerpoint/2010/main" val="355695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48FBF-2A5F-6419-E582-BE38F75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Analýza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8D7573-8461-432D-3756-9B4C02BBD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4E0DBE0-8E10-57B9-CACD-437C46BBAC0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81" y="1136712"/>
            <a:ext cx="3313906" cy="3340201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1A39F1-06F8-DA2D-2F2E-63F00F8A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68" y="2079479"/>
            <a:ext cx="5127503" cy="167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F713B3BA-B93F-9466-5357-189BEAE6BD2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4177"/>
            <a:ext cx="3799681" cy="3709193"/>
          </a:xfrm>
        </p:spPr>
      </p:pic>
    </p:spTree>
    <p:extLst>
      <p:ext uri="{BB962C8B-B14F-4D97-AF65-F5344CB8AC3E}">
        <p14:creationId xmlns:p14="http://schemas.microsoft.com/office/powerpoint/2010/main" val="9679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C5238-00AF-4BFB-1C09-EA3B395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Příprava – Profil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C9F86-9314-59B5-20D4-A9F751C3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68713"/>
            <a:ext cx="8520600" cy="3340200"/>
          </a:xfrm>
        </p:spPr>
        <p:txBody>
          <a:bodyPr/>
          <a:lstStyle/>
          <a:p>
            <a:r>
              <a:rPr lang="cs-CZ" altLang="cs-CZ" dirty="0"/>
              <a:t>Určení typu konfliktu z hlediska aktérů</a:t>
            </a:r>
          </a:p>
          <a:p>
            <a:r>
              <a:rPr lang="cs-CZ" altLang="cs-CZ" dirty="0"/>
              <a:t>Vymezení další možné typologie konfliktu</a:t>
            </a:r>
          </a:p>
          <a:p>
            <a:r>
              <a:rPr lang="cs-CZ" altLang="cs-CZ" dirty="0"/>
              <a:t>Analýza kontextu konfliktu</a:t>
            </a:r>
          </a:p>
          <a:p>
            <a:r>
              <a:rPr lang="cs-CZ" altLang="cs-CZ" dirty="0"/>
              <a:t>Vytvoření tzv. </a:t>
            </a:r>
            <a:r>
              <a:rPr lang="cs-CZ" altLang="cs-CZ" dirty="0" err="1"/>
              <a:t>timelinu</a:t>
            </a:r>
            <a:r>
              <a:rPr lang="cs-CZ" altLang="cs-CZ" dirty="0"/>
              <a:t> konfliktu </a:t>
            </a:r>
          </a:p>
          <a:p>
            <a:r>
              <a:rPr lang="cs-CZ" altLang="cs-CZ" dirty="0"/>
              <a:t>Možnost vytvořit tzv. </a:t>
            </a:r>
            <a:r>
              <a:rPr lang="cs-CZ" altLang="cs-CZ" dirty="0" err="1"/>
              <a:t>Issue</a:t>
            </a:r>
            <a:r>
              <a:rPr lang="cs-CZ" altLang="cs-CZ" dirty="0"/>
              <a:t> Matrix – Matice problému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B51A54-D84C-3D01-67F3-13D12E16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7" y="2988746"/>
            <a:ext cx="4160837" cy="200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7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5534D-0938-EBB5-5862-3BE2FE97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</a:t>
            </a:r>
            <a:r>
              <a:rPr lang="cs-CZ" dirty="0" err="1"/>
              <a:t>Timeline</a:t>
            </a:r>
            <a:r>
              <a:rPr lang="cs-CZ" dirty="0"/>
              <a:t>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CC0DD6-20AE-BA49-C0F3-2AFE5F69D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54339D7-FA9D-4314-9F6A-155EE6C8D1E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5" y="957263"/>
            <a:ext cx="4745038" cy="2606675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3996F5-EAC1-6946-84E1-1DDC7D42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260600"/>
            <a:ext cx="4034164" cy="2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2D83ABF7-145A-B3E0-7271-9625AD834A2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700" y="1268412"/>
            <a:ext cx="4416426" cy="2606675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0475DE-1878-4353-6564-0812BAF70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0" y="1660942"/>
            <a:ext cx="4834506" cy="27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3404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694</Words>
  <Application>Microsoft Office PowerPoint</Application>
  <PresentationFormat>Předvádění na obrazovce (16:9)</PresentationFormat>
  <Paragraphs>77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Wingdings</vt:lpstr>
      <vt:lpstr>Arial</vt:lpstr>
      <vt:lpstr>Source Code Pro</vt:lpstr>
      <vt:lpstr>Amatic SC</vt:lpstr>
      <vt:lpstr>Beach Day</vt:lpstr>
      <vt:lpstr>Řešení konfliktů</vt:lpstr>
      <vt:lpstr>Čtyři historické etapy vývoje řešení konfliktů</vt:lpstr>
      <vt:lpstr>Přístupy k řešení konfliktu podle zájmů</vt:lpstr>
      <vt:lpstr>Druhy procesů řešení konfliktů</vt:lpstr>
      <vt:lpstr>Nejčastější výsledky řešení konfliktů</vt:lpstr>
      <vt:lpstr>Etapy řešení konfliktu</vt:lpstr>
      <vt:lpstr>Příprava – Analýza konfliktu</vt:lpstr>
      <vt:lpstr>Příprava – Profil konfliktu</vt:lpstr>
      <vt:lpstr>Příprava – Timeline konfliktu</vt:lpstr>
      <vt:lpstr>Příprava - Analýza protivníka/aktéra konfliktu</vt:lpstr>
      <vt:lpstr>Příprava - Analýza protivníka/aktéra konfliktu</vt:lpstr>
      <vt:lpstr>Příprava - Analýza protivníka/Aktéra konfliktu</vt:lpstr>
      <vt:lpstr>Příprava - Analýza aktérů konfliktu</vt:lpstr>
      <vt:lpstr>Příprava – Analýza přičin</vt:lpstr>
      <vt:lpstr>Příprava – Analýza příčin</vt:lpstr>
      <vt:lpstr>Příprava - Dynamika konfliktu</vt:lpstr>
      <vt:lpstr>Strategie vyjednávání/vyjednávací styly</vt:lpstr>
      <vt:lpstr>Kompetitivní Vyjednávání</vt:lpstr>
      <vt:lpstr>Kooperativní vyjednávání</vt:lpstr>
      <vt:lpstr>Principiální vyjednávání</vt:lpstr>
      <vt:lpstr>Virtuální vyjednávání</vt:lpstr>
      <vt:lpstr>Prevence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114</cp:revision>
  <dcterms:modified xsi:type="dcterms:W3CDTF">2022-10-10T14:26:41Z</dcterms:modified>
</cp:coreProperties>
</file>