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notesMasterIdLst>
    <p:notesMasterId r:id="rId34"/>
  </p:notesMasterIdLst>
  <p:sldIdLst>
    <p:sldId id="676" r:id="rId5"/>
    <p:sldId id="257" r:id="rId6"/>
    <p:sldId id="258" r:id="rId7"/>
    <p:sldId id="266" r:id="rId8"/>
    <p:sldId id="265" r:id="rId9"/>
    <p:sldId id="260" r:id="rId10"/>
    <p:sldId id="682" r:id="rId11"/>
    <p:sldId id="267" r:id="rId12"/>
    <p:sldId id="683" r:id="rId13"/>
    <p:sldId id="360" r:id="rId14"/>
    <p:sldId id="409" r:id="rId15"/>
    <p:sldId id="677" r:id="rId16"/>
    <p:sldId id="678" r:id="rId17"/>
    <p:sldId id="268" r:id="rId18"/>
    <p:sldId id="669" r:id="rId19"/>
    <p:sldId id="679" r:id="rId20"/>
    <p:sldId id="680" r:id="rId21"/>
    <p:sldId id="284" r:id="rId22"/>
    <p:sldId id="479" r:id="rId23"/>
    <p:sldId id="684" r:id="rId24"/>
    <p:sldId id="490" r:id="rId25"/>
    <p:sldId id="489" r:id="rId26"/>
    <p:sldId id="491" r:id="rId27"/>
    <p:sldId id="362" r:id="rId28"/>
    <p:sldId id="379" r:id="rId29"/>
    <p:sldId id="376" r:id="rId30"/>
    <p:sldId id="662" r:id="rId31"/>
    <p:sldId id="685" r:id="rId32"/>
    <p:sldId id="458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50" autoAdjust="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987A83-B560-4ECE-8896-65E0BF86ADCD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A8E0232C-27C2-4ABB-8A50-5E14802066B1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Výchozí (současný) stav</a:t>
          </a:r>
        </a:p>
      </dgm:t>
    </dgm:pt>
    <dgm:pt modelId="{3D1F6133-0E21-4401-BDCB-50C4FDBE91CE}" type="parTrans" cxnId="{869456DA-81A4-4923-A8DD-ACA79E0576C5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EF1A1E1E-450A-4D2D-A817-0A97930A5B4E}" type="sibTrans" cxnId="{869456DA-81A4-4923-A8DD-ACA79E0576C5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02E02DCC-835F-4017-AA25-95CBE784C544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Co je?</a:t>
          </a:r>
        </a:p>
      </dgm:t>
    </dgm:pt>
    <dgm:pt modelId="{2BDF6158-8C21-4FD0-BF9C-09ADC5E040C3}" type="parTrans" cxnId="{5B887048-34E7-4035-B9E1-91CE2F924A63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3F899629-81BC-4CC7-85FD-1DEE45E8FAE6}" type="sibTrans" cxnId="{5B887048-34E7-4035-B9E1-91CE2F924A63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292D922F-3D62-41E3-A070-9186EBBC105F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Prostor možných řešení</a:t>
          </a:r>
        </a:p>
      </dgm:t>
    </dgm:pt>
    <dgm:pt modelId="{E3C0B25A-FF9C-4A69-9895-F5A365423824}" type="sibTrans" cxnId="{F682A5E4-874B-4E85-B1CC-46D85B2BBA80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4BD8B8A5-20E7-4568-9E39-C3DD155D06A2}" type="parTrans" cxnId="{F682A5E4-874B-4E85-B1CC-46D85B2BBA80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F45BF8C5-93AD-4568-B4F7-E6D7445C1B66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Co chceme aby bylo?</a:t>
          </a:r>
        </a:p>
      </dgm:t>
    </dgm:pt>
    <dgm:pt modelId="{8DB5D4A7-C439-419F-93C6-F981D6BC1513}" type="sibTrans" cxnId="{73D543EE-A6C3-4AE4-9903-DBD078991E6A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AC01AC8F-1A0A-41A2-A687-33EA958B9877}" type="parTrans" cxnId="{73D543EE-A6C3-4AE4-9903-DBD078991E6A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C2F28FB3-9128-4976-9994-F31EA6714B33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Cílový (ideální) stav</a:t>
          </a:r>
        </a:p>
      </dgm:t>
    </dgm:pt>
    <dgm:pt modelId="{301A57DB-0081-42E1-8D4A-43ABDA83734F}" type="sibTrans" cxnId="{A3F82643-3759-448F-8D29-56C509065D88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6ADE0789-B08B-409A-8620-0568D480B263}" type="parTrans" cxnId="{A3F82643-3759-448F-8D29-56C509065D88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8EC22251-AAB7-4675-8414-15CD6CCD852F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Jak toho dosáhnout?</a:t>
          </a:r>
        </a:p>
      </dgm:t>
    </dgm:pt>
    <dgm:pt modelId="{C9169233-F9A7-4BB0-B3DB-A0C5668FEEEA}" type="sibTrans" cxnId="{08D24229-C4FE-44ED-BFA5-5ECF43869DAC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70BA835D-8B9F-4753-BC6D-72DCD5797537}" type="parTrans" cxnId="{08D24229-C4FE-44ED-BFA5-5ECF43869DAC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DC0AED68-9F76-4693-BC1A-064D8D92C0D2}" type="pres">
      <dgm:prSet presAssocID="{B4987A83-B560-4ECE-8896-65E0BF86ADCD}" presName="CompostProcess" presStyleCnt="0">
        <dgm:presLayoutVars>
          <dgm:dir/>
          <dgm:resizeHandles val="exact"/>
        </dgm:presLayoutVars>
      </dgm:prSet>
      <dgm:spPr/>
    </dgm:pt>
    <dgm:pt modelId="{D26626B6-9D9E-4C72-9193-3054C4198B55}" type="pres">
      <dgm:prSet presAssocID="{B4987A83-B560-4ECE-8896-65E0BF86ADCD}" presName="arrow" presStyleLbl="bgShp" presStyleIdx="0" presStyleCnt="1"/>
      <dgm:spPr/>
    </dgm:pt>
    <dgm:pt modelId="{CA191DCB-7673-4CBC-B219-5A36751A549C}" type="pres">
      <dgm:prSet presAssocID="{B4987A83-B560-4ECE-8896-65E0BF86ADCD}" presName="linearProcess" presStyleCnt="0"/>
      <dgm:spPr/>
    </dgm:pt>
    <dgm:pt modelId="{1FF73DDF-97DB-431C-A4D2-97E7768A950D}" type="pres">
      <dgm:prSet presAssocID="{A8E0232C-27C2-4ABB-8A50-5E14802066B1}" presName="textNode" presStyleLbl="node1" presStyleIdx="0" presStyleCnt="3">
        <dgm:presLayoutVars>
          <dgm:bulletEnabled val="1"/>
        </dgm:presLayoutVars>
      </dgm:prSet>
      <dgm:spPr/>
    </dgm:pt>
    <dgm:pt modelId="{2715EDF0-FBE0-4016-A3BE-C74C888CF3AA}" type="pres">
      <dgm:prSet presAssocID="{EF1A1E1E-450A-4D2D-A817-0A97930A5B4E}" presName="sibTrans" presStyleCnt="0"/>
      <dgm:spPr/>
    </dgm:pt>
    <dgm:pt modelId="{149277C7-9A8F-475D-B51C-E4EB9A5B7CAB}" type="pres">
      <dgm:prSet presAssocID="{292D922F-3D62-41E3-A070-9186EBBC105F}" presName="textNode" presStyleLbl="node1" presStyleIdx="1" presStyleCnt="3">
        <dgm:presLayoutVars>
          <dgm:bulletEnabled val="1"/>
        </dgm:presLayoutVars>
      </dgm:prSet>
      <dgm:spPr/>
    </dgm:pt>
    <dgm:pt modelId="{5D6A38A0-3250-44B5-970B-BAF52F0FA0C6}" type="pres">
      <dgm:prSet presAssocID="{E3C0B25A-FF9C-4A69-9895-F5A365423824}" presName="sibTrans" presStyleCnt="0"/>
      <dgm:spPr/>
    </dgm:pt>
    <dgm:pt modelId="{41C851FF-08AC-461C-A7E4-947F8361862A}" type="pres">
      <dgm:prSet presAssocID="{C2F28FB3-9128-4976-9994-F31EA6714B33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487CAD03-1325-4900-A1F2-65D8EA33FE4C}" type="presOf" srcId="{8EC22251-AAB7-4675-8414-15CD6CCD852F}" destId="{149277C7-9A8F-475D-B51C-E4EB9A5B7CAB}" srcOrd="0" destOrd="1" presId="urn:microsoft.com/office/officeart/2005/8/layout/hProcess9"/>
    <dgm:cxn modelId="{807C170A-CEAC-49D6-A395-ACB2BAC792BD}" type="presOf" srcId="{F45BF8C5-93AD-4568-B4F7-E6D7445C1B66}" destId="{41C851FF-08AC-461C-A7E4-947F8361862A}" srcOrd="0" destOrd="1" presId="urn:microsoft.com/office/officeart/2005/8/layout/hProcess9"/>
    <dgm:cxn modelId="{08D24229-C4FE-44ED-BFA5-5ECF43869DAC}" srcId="{292D922F-3D62-41E3-A070-9186EBBC105F}" destId="{8EC22251-AAB7-4675-8414-15CD6CCD852F}" srcOrd="0" destOrd="0" parTransId="{70BA835D-8B9F-4753-BC6D-72DCD5797537}" sibTransId="{C9169233-F9A7-4BB0-B3DB-A0C5668FEEEA}"/>
    <dgm:cxn modelId="{A3F82643-3759-448F-8D29-56C509065D88}" srcId="{B4987A83-B560-4ECE-8896-65E0BF86ADCD}" destId="{C2F28FB3-9128-4976-9994-F31EA6714B33}" srcOrd="2" destOrd="0" parTransId="{6ADE0789-B08B-409A-8620-0568D480B263}" sibTransId="{301A57DB-0081-42E1-8D4A-43ABDA83734F}"/>
    <dgm:cxn modelId="{5B887048-34E7-4035-B9E1-91CE2F924A63}" srcId="{A8E0232C-27C2-4ABB-8A50-5E14802066B1}" destId="{02E02DCC-835F-4017-AA25-95CBE784C544}" srcOrd="0" destOrd="0" parTransId="{2BDF6158-8C21-4FD0-BF9C-09ADC5E040C3}" sibTransId="{3F899629-81BC-4CC7-85FD-1DEE45E8FAE6}"/>
    <dgm:cxn modelId="{A6418C4E-E914-4A6A-AB4D-5090805089CE}" type="presOf" srcId="{292D922F-3D62-41E3-A070-9186EBBC105F}" destId="{149277C7-9A8F-475D-B51C-E4EB9A5B7CAB}" srcOrd="0" destOrd="0" presId="urn:microsoft.com/office/officeart/2005/8/layout/hProcess9"/>
    <dgm:cxn modelId="{D281D576-9097-437F-83F5-FEA543DBE52D}" type="presOf" srcId="{B4987A83-B560-4ECE-8896-65E0BF86ADCD}" destId="{DC0AED68-9F76-4693-BC1A-064D8D92C0D2}" srcOrd="0" destOrd="0" presId="urn:microsoft.com/office/officeart/2005/8/layout/hProcess9"/>
    <dgm:cxn modelId="{F3027AAC-D726-46C1-A599-A729F49855DA}" type="presOf" srcId="{A8E0232C-27C2-4ABB-8A50-5E14802066B1}" destId="{1FF73DDF-97DB-431C-A4D2-97E7768A950D}" srcOrd="0" destOrd="0" presId="urn:microsoft.com/office/officeart/2005/8/layout/hProcess9"/>
    <dgm:cxn modelId="{54648FCF-295B-4202-8F61-72C5E4E84A63}" type="presOf" srcId="{C2F28FB3-9128-4976-9994-F31EA6714B33}" destId="{41C851FF-08AC-461C-A7E4-947F8361862A}" srcOrd="0" destOrd="0" presId="urn:microsoft.com/office/officeart/2005/8/layout/hProcess9"/>
    <dgm:cxn modelId="{869456DA-81A4-4923-A8DD-ACA79E0576C5}" srcId="{B4987A83-B560-4ECE-8896-65E0BF86ADCD}" destId="{A8E0232C-27C2-4ABB-8A50-5E14802066B1}" srcOrd="0" destOrd="0" parTransId="{3D1F6133-0E21-4401-BDCB-50C4FDBE91CE}" sibTransId="{EF1A1E1E-450A-4D2D-A817-0A97930A5B4E}"/>
    <dgm:cxn modelId="{F682A5E4-874B-4E85-B1CC-46D85B2BBA80}" srcId="{B4987A83-B560-4ECE-8896-65E0BF86ADCD}" destId="{292D922F-3D62-41E3-A070-9186EBBC105F}" srcOrd="1" destOrd="0" parTransId="{4BD8B8A5-20E7-4568-9E39-C3DD155D06A2}" sibTransId="{E3C0B25A-FF9C-4A69-9895-F5A365423824}"/>
    <dgm:cxn modelId="{2C9104E8-982F-43C3-B4F4-0230688362AF}" type="presOf" srcId="{02E02DCC-835F-4017-AA25-95CBE784C544}" destId="{1FF73DDF-97DB-431C-A4D2-97E7768A950D}" srcOrd="0" destOrd="1" presId="urn:microsoft.com/office/officeart/2005/8/layout/hProcess9"/>
    <dgm:cxn modelId="{73D543EE-A6C3-4AE4-9903-DBD078991E6A}" srcId="{C2F28FB3-9128-4976-9994-F31EA6714B33}" destId="{F45BF8C5-93AD-4568-B4F7-E6D7445C1B66}" srcOrd="0" destOrd="0" parTransId="{AC01AC8F-1A0A-41A2-A687-33EA958B9877}" sibTransId="{8DB5D4A7-C439-419F-93C6-F981D6BC1513}"/>
    <dgm:cxn modelId="{A6C55FA0-FD4E-4A6D-B308-6E90F90F562C}" type="presParOf" srcId="{DC0AED68-9F76-4693-BC1A-064D8D92C0D2}" destId="{D26626B6-9D9E-4C72-9193-3054C4198B55}" srcOrd="0" destOrd="0" presId="urn:microsoft.com/office/officeart/2005/8/layout/hProcess9"/>
    <dgm:cxn modelId="{1C1C13DF-A7E2-41A8-8074-09682EF3E062}" type="presParOf" srcId="{DC0AED68-9F76-4693-BC1A-064D8D92C0D2}" destId="{CA191DCB-7673-4CBC-B219-5A36751A549C}" srcOrd="1" destOrd="0" presId="urn:microsoft.com/office/officeart/2005/8/layout/hProcess9"/>
    <dgm:cxn modelId="{9A2F8BBF-8D9A-42BC-846B-A0715E4BE4E2}" type="presParOf" srcId="{CA191DCB-7673-4CBC-B219-5A36751A549C}" destId="{1FF73DDF-97DB-431C-A4D2-97E7768A950D}" srcOrd="0" destOrd="0" presId="urn:microsoft.com/office/officeart/2005/8/layout/hProcess9"/>
    <dgm:cxn modelId="{078FB5B3-7236-4BDA-A4AD-AB556507680E}" type="presParOf" srcId="{CA191DCB-7673-4CBC-B219-5A36751A549C}" destId="{2715EDF0-FBE0-4016-A3BE-C74C888CF3AA}" srcOrd="1" destOrd="0" presId="urn:microsoft.com/office/officeart/2005/8/layout/hProcess9"/>
    <dgm:cxn modelId="{BCD2F160-2E62-4414-9DC7-2844A716BB30}" type="presParOf" srcId="{CA191DCB-7673-4CBC-B219-5A36751A549C}" destId="{149277C7-9A8F-475D-B51C-E4EB9A5B7CAB}" srcOrd="2" destOrd="0" presId="urn:microsoft.com/office/officeart/2005/8/layout/hProcess9"/>
    <dgm:cxn modelId="{13DD3096-ACBF-437C-92AE-0711B4BF857C}" type="presParOf" srcId="{CA191DCB-7673-4CBC-B219-5A36751A549C}" destId="{5D6A38A0-3250-44B5-970B-BAF52F0FA0C6}" srcOrd="3" destOrd="0" presId="urn:microsoft.com/office/officeart/2005/8/layout/hProcess9"/>
    <dgm:cxn modelId="{F65596B1-F079-4AF7-8A8E-76085F9BFDC3}" type="presParOf" srcId="{CA191DCB-7673-4CBC-B219-5A36751A549C}" destId="{41C851FF-08AC-461C-A7E4-947F8361862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6626B6-9D9E-4C72-9193-3054C4198B55}">
      <dsp:nvSpPr>
        <dsp:cNvPr id="0" name=""/>
        <dsp:cNvSpPr/>
      </dsp:nvSpPr>
      <dsp:spPr>
        <a:xfrm>
          <a:off x="648071" y="0"/>
          <a:ext cx="7344816" cy="5472608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F73DDF-97DB-431C-A4D2-97E7768A950D}">
      <dsp:nvSpPr>
        <dsp:cNvPr id="0" name=""/>
        <dsp:cNvSpPr/>
      </dsp:nvSpPr>
      <dsp:spPr>
        <a:xfrm>
          <a:off x="9282" y="1641782"/>
          <a:ext cx="2781309" cy="218904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>
              <a:solidFill>
                <a:schemeClr val="tx1"/>
              </a:solidFill>
            </a:rPr>
            <a:t>Výchozí (současný) stav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300" kern="1200" dirty="0">
              <a:solidFill>
                <a:schemeClr val="tx1"/>
              </a:solidFill>
            </a:rPr>
            <a:t>Co je?</a:t>
          </a:r>
        </a:p>
      </dsp:txBody>
      <dsp:txXfrm>
        <a:off x="116142" y="1748642"/>
        <a:ext cx="2567589" cy="1975323"/>
      </dsp:txXfrm>
    </dsp:sp>
    <dsp:sp modelId="{149277C7-9A8F-475D-B51C-E4EB9A5B7CAB}">
      <dsp:nvSpPr>
        <dsp:cNvPr id="0" name=""/>
        <dsp:cNvSpPr/>
      </dsp:nvSpPr>
      <dsp:spPr>
        <a:xfrm>
          <a:off x="2929825" y="1641782"/>
          <a:ext cx="2781309" cy="2189043"/>
        </a:xfrm>
        <a:prstGeom prst="roundRect">
          <a:avLst/>
        </a:prstGeom>
        <a:solidFill>
          <a:schemeClr val="accent5">
            <a:hueOff val="-119936"/>
            <a:satOff val="-4449"/>
            <a:lumOff val="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>
              <a:solidFill>
                <a:schemeClr val="tx1"/>
              </a:solidFill>
            </a:rPr>
            <a:t>Prostor možných řešení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300" kern="1200" dirty="0">
              <a:solidFill>
                <a:schemeClr val="tx1"/>
              </a:solidFill>
            </a:rPr>
            <a:t>Jak toho dosáhnout?</a:t>
          </a:r>
        </a:p>
      </dsp:txBody>
      <dsp:txXfrm>
        <a:off x="3036685" y="1748642"/>
        <a:ext cx="2567589" cy="1975323"/>
      </dsp:txXfrm>
    </dsp:sp>
    <dsp:sp modelId="{41C851FF-08AC-461C-A7E4-947F8361862A}">
      <dsp:nvSpPr>
        <dsp:cNvPr id="0" name=""/>
        <dsp:cNvSpPr/>
      </dsp:nvSpPr>
      <dsp:spPr>
        <a:xfrm>
          <a:off x="5850368" y="1641782"/>
          <a:ext cx="2781309" cy="2189043"/>
        </a:xfrm>
        <a:prstGeom prst="roundRect">
          <a:avLst/>
        </a:prstGeom>
        <a:solidFill>
          <a:schemeClr val="accent5">
            <a:hueOff val="-239873"/>
            <a:satOff val="-8897"/>
            <a:lumOff val="141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>
              <a:solidFill>
                <a:schemeClr val="tx1"/>
              </a:solidFill>
            </a:rPr>
            <a:t>Cílový (ideální) stav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300" kern="1200" dirty="0">
              <a:solidFill>
                <a:schemeClr val="tx1"/>
              </a:solidFill>
            </a:rPr>
            <a:t>Co chceme aby bylo?</a:t>
          </a:r>
        </a:p>
      </dsp:txBody>
      <dsp:txXfrm>
        <a:off x="5957228" y="1748642"/>
        <a:ext cx="2567589" cy="19753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68DDC-FBA9-4CF1-91ED-2FA09621CECE}" type="datetimeFigureOut">
              <a:rPr lang="cs-CZ" smtClean="0"/>
              <a:t>24.10.2022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043A8-259B-4F24-B276-08895666B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2062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9B08F-C4B7-4586-AE87-CA9A7F1D92D6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9899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45412" name="Zástupný symbol pro číslo snímku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963" indent="-274638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725" indent="-219075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050" indent="-219075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4375" indent="-219075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41575" indent="-219075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8775" indent="-219075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5975" indent="-219075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3175" indent="-219075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4B1FD4B-3030-4876-BB94-46A000A601E8}" type="slidenum">
              <a:rPr lang="cs-CZ" altLang="cs-CZ" sz="1300"/>
              <a:pPr eaLnBrk="1" hangingPunct="1">
                <a:spcBef>
                  <a:spcPct val="0"/>
                </a:spcBef>
              </a:pPr>
              <a:t>11</a:t>
            </a:fld>
            <a:endParaRPr lang="cs-CZ" altLang="cs-CZ" sz="1300"/>
          </a:p>
        </p:txBody>
      </p:sp>
    </p:spTree>
    <p:extLst>
      <p:ext uri="{BB962C8B-B14F-4D97-AF65-F5344CB8AC3E}">
        <p14:creationId xmlns:p14="http://schemas.microsoft.com/office/powerpoint/2010/main" val="657397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24.10.2022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64188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24.10.2022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3388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24.10.2022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7106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24.10.2022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9944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24.10.2022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86251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24.10.2022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0131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24.10.2022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620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24.10.2022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6492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24.10.2022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1685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24.10.2022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809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ADC2A2F-1920-4D1C-BA95-86669873E76E}" type="datetimeFigureOut">
              <a:rPr lang="cs-CZ" smtClean="0"/>
              <a:t>24.10.2022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3646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ADC2A2F-1920-4D1C-BA95-86669873E76E}" type="datetimeFigureOut">
              <a:rPr lang="cs-CZ" smtClean="0"/>
              <a:t>24.10.2022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738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en.wikipedia.org/wiki/Peter_Drucker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z/url?sa=i&amp;rct=j&amp;q=&amp;esrc=s&amp;source=images&amp;cd=&amp;cad=rja&amp;uact=8&amp;ved=0ahUKEwj55IOo1rXKAhUKfhoKHdbkAdYQjRwIBw&amp;url=http://www.zstynms.cz/2.stupen/Zem%C4%9Bpis/Z6/26%20-%20Ledovce.ppt&amp;psig=AFQjCNGWOaicY7lP-maU4TAJnZKQd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932F57-1C55-45FD-ADC0-074D06E9F1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TVORBA STRATEGIE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CA3D6BE-3B8E-4D74-ADF4-54DEA3BB9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199" y="4352544"/>
            <a:ext cx="8991599" cy="1239894"/>
          </a:xfrm>
        </p:spPr>
        <p:txBody>
          <a:bodyPr>
            <a:normAutofit/>
          </a:bodyPr>
          <a:lstStyle/>
          <a:p>
            <a:r>
              <a:rPr lang="cs-CZ" sz="3200" dirty="0"/>
              <a:t>T7: </a:t>
            </a:r>
            <a:r>
              <a:rPr lang="cs-CZ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IDENTIFIKACE ZPŮSOBŮ DOSAŽENÍ CÍLOVÝCH STAVŮ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391166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datum 1">
            <a:extLst>
              <a:ext uri="{FF2B5EF4-FFF2-40B4-BE49-F238E27FC236}">
                <a16:creationId xmlns:a16="http://schemas.microsoft.com/office/drawing/2014/main" id="{8F7CCD4C-EFB9-4494-BEA1-C0DAB58627E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FFFFFF"/>
                </a:solidFill>
              </a:rPr>
              <a:t>Volitelná poznámka uživatele</a:t>
            </a:r>
          </a:p>
        </p:txBody>
      </p:sp>
      <p:sp>
        <p:nvSpPr>
          <p:cNvPr id="44035" name="Zástupný symbol pro zápatí 2">
            <a:extLst>
              <a:ext uri="{FF2B5EF4-FFF2-40B4-BE49-F238E27FC236}">
                <a16:creationId xmlns:a16="http://schemas.microsoft.com/office/drawing/2014/main" id="{3EF30C6C-9C0E-4BB3-8207-877FA824C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898989"/>
                </a:solidFill>
              </a:rPr>
              <a:t>titul, jméno,příjmení, funkce</a:t>
            </a:r>
          </a:p>
        </p:txBody>
      </p:sp>
      <p:pic>
        <p:nvPicPr>
          <p:cNvPr id="44036" name="Obrázek 3">
            <a:extLst>
              <a:ext uri="{FF2B5EF4-FFF2-40B4-BE49-F238E27FC236}">
                <a16:creationId xmlns:a16="http://schemas.microsoft.com/office/drawing/2014/main" id="{6621C63C-E035-4B8D-9FFB-CA481EE1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50800"/>
            <a:ext cx="9144000" cy="695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9D5EDD4-3797-41F0-A9EF-4AF0E551CD71}" type="slidenum">
              <a:rPr lang="cs-CZ" altLang="cs-CZ" sz="12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59395" name="Obdélník 2"/>
          <p:cNvSpPr>
            <a:spLocks noChangeArrowheads="1"/>
          </p:cNvSpPr>
          <p:nvPr/>
        </p:nvSpPr>
        <p:spPr bwMode="auto">
          <a:xfrm>
            <a:off x="2208212" y="4970938"/>
            <a:ext cx="77755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1" i="1" dirty="0">
                <a:latin typeface="Arial" panose="020B0604020202020204" pitchFamily="34" charset="0"/>
              </a:rPr>
              <a:t>„Rozhodování bez alternativ je zoufalým tahem hazardního hráče“ </a:t>
            </a:r>
            <a:endParaRPr lang="cs-CZ" altLang="cs-CZ" b="1" dirty="0">
              <a:latin typeface="Arial" panose="020B0604020202020204" pitchFamily="34" charset="0"/>
            </a:endParaRPr>
          </a:p>
        </p:txBody>
      </p:sp>
      <p:pic>
        <p:nvPicPr>
          <p:cNvPr id="5939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247" y="31115"/>
            <a:ext cx="6921139" cy="4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8334786" y="6205242"/>
            <a:ext cx="145097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 dirty="0">
                <a:latin typeface="Arial" panose="020B0604020202020204" pitchFamily="34" charset="0"/>
                <a:hlinkClick r:id="rId4"/>
              </a:rPr>
              <a:t>P. F. </a:t>
            </a:r>
            <a:r>
              <a:rPr lang="cs-CZ" altLang="cs-CZ" sz="1600" dirty="0" err="1">
                <a:latin typeface="Arial" panose="020B0604020202020204" pitchFamily="34" charset="0"/>
                <a:hlinkClick r:id="rId4"/>
              </a:rPr>
              <a:t>Drucker</a:t>
            </a:r>
            <a:endParaRPr lang="cs-CZ" altLang="cs-CZ"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31136" y="91389"/>
            <a:ext cx="7729728" cy="751092"/>
          </a:xfrm>
        </p:spPr>
        <p:txBody>
          <a:bodyPr>
            <a:normAutofit fontScale="90000"/>
          </a:bodyPr>
          <a:lstStyle/>
          <a:p>
            <a:r>
              <a:rPr lang="cs-CZ" dirty="0"/>
              <a:t>OPATŘENÍ K REALIZACI </a:t>
            </a:r>
            <a:r>
              <a:rPr lang="cs-CZ" dirty="0" err="1"/>
              <a:t>CÍlŮ</a:t>
            </a:r>
            <a:r>
              <a:rPr lang="cs-CZ" dirty="0"/>
              <a:t> – COMPREHENSIVE APPROACH (DIME)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3294" y="945223"/>
            <a:ext cx="11445412" cy="5912778"/>
          </a:xfrm>
        </p:spPr>
        <p:txBody>
          <a:bodyPr>
            <a:normAutofit/>
          </a:bodyPr>
          <a:lstStyle/>
          <a:p>
            <a:pPr algn="just">
              <a:spcAft>
                <a:spcPts val="500"/>
              </a:spcAft>
            </a:pPr>
            <a:endParaRPr lang="cs-CZ" sz="2600" b="1" u="sng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1B90C36-AB5E-4947-A72A-15AD08AE0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2481"/>
            <a:ext cx="12192000" cy="601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454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31136" y="40019"/>
            <a:ext cx="7729728" cy="751092"/>
          </a:xfrm>
        </p:spPr>
        <p:txBody>
          <a:bodyPr>
            <a:normAutofit fontScale="90000"/>
          </a:bodyPr>
          <a:lstStyle/>
          <a:p>
            <a:r>
              <a:rPr lang="cs-CZ" dirty="0"/>
              <a:t>OPATŘENÍ K REALIZACI </a:t>
            </a:r>
            <a:r>
              <a:rPr lang="cs-CZ" dirty="0" err="1"/>
              <a:t>CÍlŮ</a:t>
            </a:r>
            <a:br>
              <a:rPr lang="cs-CZ" dirty="0"/>
            </a:br>
            <a:r>
              <a:rPr lang="cs-CZ" dirty="0"/>
              <a:t>SYSTÉMOVÝ PŘÍSTUP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3294" y="945223"/>
            <a:ext cx="11445412" cy="5912778"/>
          </a:xfrm>
        </p:spPr>
        <p:txBody>
          <a:bodyPr>
            <a:normAutofit/>
          </a:bodyPr>
          <a:lstStyle/>
          <a:p>
            <a:pPr algn="just">
              <a:spcAft>
                <a:spcPts val="500"/>
              </a:spcAft>
            </a:pPr>
            <a:endParaRPr lang="cs-CZ" sz="2600" b="1" u="sng" dirty="0"/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08AC8577-5D1F-4870-A9DA-978F9FA633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113016" y="895576"/>
          <a:ext cx="12305016" cy="591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nímek" r:id="rId2" imgW="4340273" imgH="3253821" progId="PowerPoint.Slide.8">
                  <p:embed/>
                </p:oleObj>
              </mc:Choice>
              <mc:Fallback>
                <p:oleObj name="Snímek" r:id="rId2" imgW="4340273" imgH="3253821" progId="PowerPoint.Slide.8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08AC8577-5D1F-4870-A9DA-978F9FA633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3016" y="895576"/>
                        <a:ext cx="12305016" cy="59194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7531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31136" y="91389"/>
            <a:ext cx="7729728" cy="751092"/>
          </a:xfrm>
        </p:spPr>
        <p:txBody>
          <a:bodyPr>
            <a:normAutofit fontScale="90000"/>
          </a:bodyPr>
          <a:lstStyle/>
          <a:p>
            <a:r>
              <a:rPr lang="cs-CZ" dirty="0"/>
              <a:t>OPATŘENÍ K REALIZACI </a:t>
            </a:r>
            <a:r>
              <a:rPr lang="cs-CZ" dirty="0" err="1"/>
              <a:t>CÍlŮ</a:t>
            </a:r>
            <a:br>
              <a:rPr lang="cs-CZ" dirty="0"/>
            </a:br>
            <a:r>
              <a:rPr lang="cs-CZ" dirty="0"/>
              <a:t>PŘÍSTUP PODLE SCHOPNOSTÍ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DEBC7B1-0AE8-467B-9EED-8A8927C6C2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589369"/>
              </p:ext>
            </p:extLst>
          </p:nvPr>
        </p:nvGraphicFramePr>
        <p:xfrm>
          <a:off x="4826328" y="945223"/>
          <a:ext cx="7269780" cy="5452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584700" imgH="3438525" progId="PowerPoint.Slide.8">
                  <p:embed/>
                </p:oleObj>
              </mc:Choice>
              <mc:Fallback>
                <p:oleObj r:id="rId2" imgW="4584700" imgH="3438525" progId="PowerPoint.Slide.8">
                  <p:embed/>
                  <p:pic>
                    <p:nvPicPr>
                      <p:cNvPr id="1024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328" y="945223"/>
                        <a:ext cx="7269780" cy="54523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Zástupný symbol pro obsah 3" descr="G:\Doktorandské studium\Disertační práce\Disertační práce\Podkladová dokumentace\Hierarchie oblastí schopností v.5.png">
            <a:extLst>
              <a:ext uri="{FF2B5EF4-FFF2-40B4-BE49-F238E27FC236}">
                <a16:creationId xmlns:a16="http://schemas.microsoft.com/office/drawing/2014/main" id="{260025AD-DC05-4F11-87D9-99604C9B744F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2" y="1419729"/>
            <a:ext cx="4900773" cy="47312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7591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033602"/>
              </p:ext>
            </p:extLst>
          </p:nvPr>
        </p:nvGraphicFramePr>
        <p:xfrm>
          <a:off x="0" y="1"/>
          <a:ext cx="12192000" cy="68605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54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Česká republika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8" marR="611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Kanada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8" marR="611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Austrálie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8" marR="6119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2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D - Doktríny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</a:rPr>
                        <a:t>Doctrines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8" marR="61198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 - Personnel, Leadership and Individual Training</a:t>
                      </a:r>
                      <a:endParaRPr lang="cs-CZ" sz="2000" dirty="0">
                        <a:effectLst/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1198" marR="61198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Personnel Leadership and Individual Training</a:t>
                      </a:r>
                      <a:endParaRPr lang="cs-CZ" sz="2000" dirty="0">
                        <a:effectLst/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1198" marR="6119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22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O - Organizace </a:t>
                      </a:r>
                      <a:r>
                        <a:rPr lang="cs-CZ" sz="2000" dirty="0" err="1">
                          <a:effectLst/>
                        </a:rPr>
                        <a:t>Organization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8" marR="61198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 - Research and Development, Operational Research</a:t>
                      </a:r>
                      <a:endParaRPr lang="cs-CZ" sz="2000" dirty="0">
                        <a:effectLst/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1198" marR="61198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Organization</a:t>
                      </a:r>
                      <a:endParaRPr lang="cs-CZ" sz="2000" dirty="0">
                        <a:effectLst/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1198" marR="6119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2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T - Výcvik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</a:rPr>
                        <a:t>Training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8" marR="61198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 -  Infrastructure and Environment</a:t>
                      </a:r>
                      <a:endParaRPr lang="cs-CZ" sz="2000" dirty="0">
                        <a:effectLst/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1198" marR="61198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Collective Training</a:t>
                      </a:r>
                      <a:endParaRPr lang="cs-CZ" sz="2000" dirty="0">
                        <a:effectLst/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1198" marR="6119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2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M - Materiál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</a:rPr>
                        <a:t>Material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8" marR="61198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  - Concepts, Doctrine  and Collective Training</a:t>
                      </a:r>
                      <a:endParaRPr lang="cs-CZ" sz="2000" dirty="0">
                        <a:effectLst/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1198" marR="61198" marT="0" marB="0"/>
                </a:tc>
                <a:tc>
                  <a:txBody>
                    <a:bodyPr/>
                    <a:lstStyle/>
                    <a:p>
                      <a:pPr marL="2159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Major System</a:t>
                      </a:r>
                      <a:endParaRPr lang="cs-CZ" sz="2000" dirty="0">
                        <a:effectLst/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1198" marR="6119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47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L - Vedení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</a:rPr>
                        <a:t>Leadership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8" marR="61198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I - </a:t>
                      </a:r>
                      <a:r>
                        <a:rPr lang="en-US" sz="2000" dirty="0">
                          <a:effectLst/>
                        </a:rPr>
                        <a:t>Information Management and Information Technology</a:t>
                      </a:r>
                      <a:endParaRPr lang="cs-CZ" sz="2000" dirty="0">
                        <a:effectLst/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1198" marR="61198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Supplies and Stock Holdings</a:t>
                      </a:r>
                      <a:endParaRPr lang="cs-CZ" sz="2000" dirty="0">
                        <a:effectLst/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1198" marR="61198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2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P - Personál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</a:rPr>
                        <a:t>Personnel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8" marR="61198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 - Equipment, Support and Sustainability</a:t>
                      </a:r>
                      <a:endParaRPr lang="cs-CZ" sz="2000" dirty="0">
                        <a:effectLst/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1198" marR="61198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Facilities (DoD) </a:t>
                      </a:r>
                      <a:endParaRPr lang="cs-CZ" sz="2000" dirty="0">
                        <a:effectLst/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1198" marR="61198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5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F – Infrastruktura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</a:rPr>
                        <a:t>Facilities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8" marR="611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 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8" marR="611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Support  (</a:t>
                      </a:r>
                      <a:r>
                        <a:rPr lang="cs-CZ" sz="2000" dirty="0" err="1">
                          <a:effectLst/>
                        </a:rPr>
                        <a:t>National</a:t>
                      </a:r>
                      <a:r>
                        <a:rPr lang="cs-CZ" sz="2000" dirty="0">
                          <a:effectLst/>
                        </a:rPr>
                        <a:t> </a:t>
                      </a:r>
                      <a:r>
                        <a:rPr lang="cs-CZ" sz="2000" dirty="0" err="1">
                          <a:effectLst/>
                        </a:rPr>
                        <a:t>Level</a:t>
                      </a:r>
                      <a:r>
                        <a:rPr lang="cs-CZ" sz="2000" dirty="0">
                          <a:effectLst/>
                        </a:rPr>
                        <a:t> </a:t>
                      </a:r>
                      <a:r>
                        <a:rPr lang="cs-CZ" sz="2000" dirty="0" err="1">
                          <a:effectLst/>
                        </a:rPr>
                        <a:t>Infrastructure</a:t>
                      </a:r>
                      <a:r>
                        <a:rPr lang="cs-CZ" sz="2000" dirty="0">
                          <a:effectLst/>
                        </a:rPr>
                        <a:t> and </a:t>
                      </a:r>
                      <a:r>
                        <a:rPr lang="cs-CZ" sz="2000" dirty="0" err="1">
                          <a:effectLst/>
                        </a:rPr>
                        <a:t>Services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8" marR="61198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933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I - Interoperabilita </a:t>
                      </a:r>
                      <a:r>
                        <a:rPr lang="cs-CZ" sz="2000" dirty="0">
                          <a:effectLst/>
                        </a:rPr>
                        <a:t>Interoperability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8" marR="611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 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8" marR="611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</a:rPr>
                        <a:t>Command</a:t>
                      </a:r>
                      <a:r>
                        <a:rPr lang="cs-CZ" sz="2000" dirty="0">
                          <a:effectLst/>
                        </a:rPr>
                        <a:t> and Management (</a:t>
                      </a:r>
                      <a:r>
                        <a:rPr lang="cs-CZ" sz="2000" dirty="0" err="1">
                          <a:effectLst/>
                        </a:rPr>
                        <a:t>Publications</a:t>
                      </a:r>
                      <a:r>
                        <a:rPr lang="cs-CZ" sz="2000" dirty="0">
                          <a:effectLst/>
                        </a:rPr>
                        <a:t>, </a:t>
                      </a:r>
                      <a:r>
                        <a:rPr lang="cs-CZ" sz="2000" dirty="0" err="1">
                          <a:effectLst/>
                        </a:rPr>
                        <a:t>Regulations</a:t>
                      </a:r>
                      <a:r>
                        <a:rPr lang="cs-CZ" sz="2000" dirty="0">
                          <a:effectLst/>
                        </a:rPr>
                        <a:t>, …)- 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8" marR="61198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6840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31136" y="91389"/>
            <a:ext cx="7729728" cy="751092"/>
          </a:xfrm>
        </p:spPr>
        <p:txBody>
          <a:bodyPr/>
          <a:lstStyle/>
          <a:p>
            <a:r>
              <a:rPr lang="cs-CZ" dirty="0"/>
              <a:t>OPATŘENÍ K REALIZACI </a:t>
            </a:r>
            <a:r>
              <a:rPr lang="cs-CZ" dirty="0" err="1"/>
              <a:t>CÍlŮ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3294" y="945223"/>
            <a:ext cx="6469295" cy="5912778"/>
          </a:xfrm>
        </p:spPr>
        <p:txBody>
          <a:bodyPr>
            <a:normAutofit fontScale="92500" lnSpcReduction="10000"/>
          </a:bodyPr>
          <a:lstStyle/>
          <a:p>
            <a:pPr algn="just">
              <a:spcAft>
                <a:spcPts val="500"/>
              </a:spcAft>
            </a:pPr>
            <a:r>
              <a:rPr lang="cs-CZ" sz="2400" b="1" u="sng" dirty="0"/>
              <a:t>Nemateriálové povahy</a:t>
            </a:r>
          </a:p>
          <a:p>
            <a:pPr lvl="1" algn="just">
              <a:spcAft>
                <a:spcPts val="500"/>
              </a:spcAft>
            </a:pPr>
            <a:r>
              <a:rPr lang="cs-CZ" sz="2200" dirty="0"/>
              <a:t>Změna právní úpravy</a:t>
            </a:r>
          </a:p>
          <a:p>
            <a:pPr lvl="1" algn="just">
              <a:spcAft>
                <a:spcPts val="500"/>
              </a:spcAft>
            </a:pPr>
            <a:r>
              <a:rPr lang="cs-CZ" sz="2200" dirty="0"/>
              <a:t>Úprava vnitřních norem a předpisů</a:t>
            </a:r>
          </a:p>
          <a:p>
            <a:pPr lvl="1" algn="just">
              <a:spcAft>
                <a:spcPts val="500"/>
              </a:spcAft>
            </a:pPr>
            <a:r>
              <a:rPr lang="cs-CZ" sz="2200" dirty="0"/>
              <a:t>Racionalizace vnitřních procesů, stále operační postupy</a:t>
            </a:r>
          </a:p>
          <a:p>
            <a:pPr lvl="1" algn="just">
              <a:spcAft>
                <a:spcPts val="500"/>
              </a:spcAft>
            </a:pPr>
            <a:r>
              <a:rPr lang="cs-CZ" sz="2200" dirty="0"/>
              <a:t>Nové způsoby použití sil a prostředků (záměry použití, doktríny)</a:t>
            </a:r>
          </a:p>
          <a:p>
            <a:pPr lvl="1" algn="just">
              <a:spcAft>
                <a:spcPts val="500"/>
              </a:spcAft>
            </a:pPr>
            <a:r>
              <a:rPr lang="cs-CZ" sz="2200" dirty="0"/>
              <a:t>Změna organizačního uspořádání (racionalizace struktury, změna systému řízení)</a:t>
            </a:r>
          </a:p>
          <a:p>
            <a:pPr lvl="1" algn="just">
              <a:spcAft>
                <a:spcPts val="500"/>
              </a:spcAft>
            </a:pPr>
            <a:r>
              <a:rPr lang="cs-CZ" sz="2200" dirty="0"/>
              <a:t>Nové přístupy k přípravě personálu: vytváření nových kompetencí</a:t>
            </a:r>
          </a:p>
          <a:p>
            <a:pPr lvl="1" algn="just">
              <a:spcAft>
                <a:spcPts val="500"/>
              </a:spcAft>
            </a:pPr>
            <a:r>
              <a:rPr lang="cs-CZ" sz="2200" dirty="0"/>
              <a:t>Získávání personálu (kvalita i kvantita, odbornost)</a:t>
            </a:r>
          </a:p>
          <a:p>
            <a:pPr lvl="1" algn="just">
              <a:spcAft>
                <a:spcPts val="500"/>
              </a:spcAft>
            </a:pPr>
            <a:r>
              <a:rPr lang="cs-CZ" sz="2200" dirty="0"/>
              <a:t>Financování (zdroje, účelnost, hospodárnost, efektivnost)</a:t>
            </a:r>
          </a:p>
          <a:p>
            <a:pPr lvl="1" algn="just">
              <a:spcAft>
                <a:spcPts val="500"/>
              </a:spcAft>
            </a:pPr>
            <a:r>
              <a:rPr lang="cs-CZ" sz="2200" dirty="0"/>
              <a:t>Spolupráce a </a:t>
            </a:r>
            <a:r>
              <a:rPr lang="cs-CZ" sz="2200" dirty="0" err="1"/>
              <a:t>partnertsví</a:t>
            </a:r>
            <a:r>
              <a:rPr lang="cs-CZ" sz="2200" dirty="0"/>
              <a:t> (zahraniční, mezirezortní)</a:t>
            </a:r>
          </a:p>
          <a:p>
            <a:pPr lvl="1" algn="just">
              <a:spcAft>
                <a:spcPts val="500"/>
              </a:spcAft>
            </a:pPr>
            <a:r>
              <a:rPr lang="cs-CZ" sz="2200" dirty="0"/>
              <a:t>Věda a výzkum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96724B95-5EBC-48A8-AC7E-C8A0CAF26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380" y="1099335"/>
            <a:ext cx="4971410" cy="575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165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31136" y="91389"/>
            <a:ext cx="7729728" cy="751092"/>
          </a:xfrm>
        </p:spPr>
        <p:txBody>
          <a:bodyPr/>
          <a:lstStyle/>
          <a:p>
            <a:r>
              <a:rPr lang="cs-CZ" dirty="0"/>
              <a:t>OPATŘENÍ K REALIZACI </a:t>
            </a:r>
            <a:r>
              <a:rPr lang="cs-CZ" dirty="0" err="1"/>
              <a:t>CÍlŮ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3294" y="1664414"/>
            <a:ext cx="11445412" cy="5912778"/>
          </a:xfrm>
        </p:spPr>
        <p:txBody>
          <a:bodyPr>
            <a:normAutofit/>
          </a:bodyPr>
          <a:lstStyle/>
          <a:p>
            <a:pPr algn="just">
              <a:spcAft>
                <a:spcPts val="500"/>
              </a:spcAft>
            </a:pPr>
            <a:r>
              <a:rPr lang="cs-CZ" sz="2400" b="1" u="sng" dirty="0"/>
              <a:t>Materiálové povahy</a:t>
            </a:r>
          </a:p>
          <a:p>
            <a:pPr lvl="1" algn="just"/>
            <a:r>
              <a:rPr lang="cs-CZ" sz="2400" dirty="0"/>
              <a:t>Modernizace technického vybavení, zbraní a zbraňových systémů</a:t>
            </a:r>
          </a:p>
          <a:p>
            <a:pPr lvl="2" algn="just"/>
            <a:r>
              <a:rPr lang="cs-CZ" sz="2400" dirty="0"/>
              <a:t>Modernizace stávajícího vybavení</a:t>
            </a:r>
          </a:p>
          <a:p>
            <a:pPr lvl="2" algn="just"/>
            <a:r>
              <a:rPr lang="cs-CZ" sz="2400" dirty="0"/>
              <a:t>Pořízení nového vybavení</a:t>
            </a:r>
          </a:p>
          <a:p>
            <a:pPr lvl="2" algn="just"/>
            <a:r>
              <a:rPr lang="cs-CZ" sz="2400" dirty="0"/>
              <a:t>Vyřazení již morálně a technicky zastaralého materiálu</a:t>
            </a:r>
          </a:p>
          <a:p>
            <a:pPr lvl="1" algn="just"/>
            <a:r>
              <a:rPr lang="cs-CZ" sz="2400" dirty="0"/>
              <a:t>Zavádění nových informačních systémů a modernizace výpočetní techniky</a:t>
            </a:r>
          </a:p>
          <a:p>
            <a:pPr lvl="1" algn="just"/>
            <a:r>
              <a:rPr lang="cs-CZ" sz="2400" dirty="0"/>
              <a:t>Výstavba nové infrastruktury</a:t>
            </a:r>
          </a:p>
        </p:txBody>
      </p:sp>
    </p:spTree>
    <p:extLst>
      <p:ext uri="{BB962C8B-B14F-4D97-AF65-F5344CB8AC3E}">
        <p14:creationId xmlns:p14="http://schemas.microsoft.com/office/powerpoint/2010/main" val="608443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odnadpis 2">
            <a:extLst>
              <a:ext uri="{FF2B5EF4-FFF2-40B4-BE49-F238E27FC236}">
                <a16:creationId xmlns:a16="http://schemas.microsoft.com/office/drawing/2014/main" id="{601F5B43-5587-4BFA-BE31-61D98CE2E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3163" y="2436528"/>
            <a:ext cx="8911525" cy="2289584"/>
          </a:xfrm>
        </p:spPr>
        <p:txBody>
          <a:bodyPr>
            <a:normAutofit/>
          </a:bodyPr>
          <a:lstStyle/>
          <a:p>
            <a:r>
              <a:rPr lang="cs-CZ" sz="4000" dirty="0"/>
              <a:t>PŘÍSTUPY K DEFINOVÁNÍ </a:t>
            </a:r>
          </a:p>
          <a:p>
            <a:r>
              <a:rPr lang="cs-CZ" sz="4000" dirty="0"/>
              <a:t>PROGRAMŮ A PROJEKTŮ</a:t>
            </a:r>
          </a:p>
          <a:p>
            <a:r>
              <a:rPr lang="cs-CZ" altLang="cs-CZ" sz="4000" i="1" dirty="0"/>
              <a:t>(ROZHODOVÁNÍ, NÁKLADY  A RIZIKA) </a:t>
            </a:r>
            <a:endParaRPr lang="cs-CZ" altLang="cs-CZ" i="1" dirty="0"/>
          </a:p>
        </p:txBody>
      </p:sp>
    </p:spTree>
    <p:extLst>
      <p:ext uri="{BB962C8B-B14F-4D97-AF65-F5344CB8AC3E}">
        <p14:creationId xmlns:p14="http://schemas.microsoft.com/office/powerpoint/2010/main" val="1636368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nd01.jxs.cz/742/062/9a0e4084a9_19807738_o2.jpg">
            <a:hlinkClick r:id="rId2"/>
            <a:extLst>
              <a:ext uri="{FF2B5EF4-FFF2-40B4-BE49-F238E27FC236}">
                <a16:creationId xmlns:a16="http://schemas.microsoft.com/office/drawing/2014/main" id="{B93294A3-9623-436C-8EEE-541982C85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2703445"/>
            <a:ext cx="4569893" cy="3611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26A06A94-68AF-4FB7-A99B-9EA40B1841B0}"/>
              </a:ext>
            </a:extLst>
          </p:cNvPr>
          <p:cNvSpPr txBox="1"/>
          <p:nvPr/>
        </p:nvSpPr>
        <p:spPr>
          <a:xfrm>
            <a:off x="1513727" y="1033670"/>
            <a:ext cx="9143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RIZIKA SPOJENÁ SE ŠPATNÝM DEFINOVÁNÍM POŽADAVKŮ </a:t>
            </a:r>
            <a:r>
              <a:rPr lang="cs-CZ" dirty="0"/>
              <a:t> </a:t>
            </a:r>
          </a:p>
          <a:p>
            <a:pPr algn="ctr"/>
            <a:endParaRPr lang="cs-CZ" dirty="0"/>
          </a:p>
          <a:p>
            <a:r>
              <a:rPr lang="cs-CZ" dirty="0"/>
              <a:t>   OMEZENÁ VYUŽITELNOST  </a:t>
            </a:r>
          </a:p>
          <a:p>
            <a:r>
              <a:rPr lang="cs-CZ" dirty="0"/>
              <a:t>                                                      OPOŽDĚNÉ DODÁNÍ               </a:t>
            </a:r>
          </a:p>
          <a:p>
            <a:r>
              <a:rPr lang="cs-CZ" dirty="0"/>
              <a:t>                                                                                                                   NÁKLADY (POŘIZO VACÍ, ŽIVOTNÍ CYKLUS)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96D38B6-CB8B-472A-BEC2-37A2641142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703445"/>
            <a:ext cx="4569892" cy="361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453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262F01-1C2F-4FC8-B0C0-319C34B88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30244"/>
            <a:ext cx="7729728" cy="1188720"/>
          </a:xfrm>
        </p:spPr>
        <p:txBody>
          <a:bodyPr/>
          <a:lstStyle/>
          <a:p>
            <a:r>
              <a:rPr lang="cs-CZ" dirty="0"/>
              <a:t>CÍL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4F7837-8043-400B-920D-85870C66A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579" y="1674689"/>
            <a:ext cx="10500188" cy="51833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2600" i="1" dirty="0"/>
              <a:t>REFLEXE MINULÉ PŘEDNÁŠKY A CVIČENÍ  </a:t>
            </a:r>
          </a:p>
          <a:p>
            <a:pPr marL="0" indent="0">
              <a:buNone/>
            </a:pPr>
            <a:r>
              <a:rPr lang="cs-CZ" sz="2600" i="1" dirty="0"/>
              <a:t>POZNÁMKY K ROZPRACOVÁNÍ PŘÍPADOVÝCH STUDIÍ</a:t>
            </a:r>
          </a:p>
          <a:p>
            <a:pPr marL="0" indent="0">
              <a:lnSpc>
                <a:spcPct val="150000"/>
              </a:lnSpc>
              <a:buNone/>
            </a:pPr>
            <a:endParaRPr lang="cs-CZ" sz="2600" dirty="0"/>
          </a:p>
          <a:p>
            <a:pPr marL="0" indent="0">
              <a:lnSpc>
                <a:spcPct val="150000"/>
              </a:lnSpc>
              <a:buNone/>
            </a:pPr>
            <a:r>
              <a:rPr lang="cs-CZ" sz="2600" dirty="0"/>
              <a:t>ÚVOD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2600" dirty="0"/>
              <a:t>OBJASNIT PŘÍSTUPY K FORMULOVÁNÍ  OPATŘENÍ  K DOSAŽENÍ CÍLOVÝCH STAVŮ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2600" dirty="0"/>
              <a:t>OBJASNIT PŘÍSTUPY K FORMULOVÁNÍ  PROGRAMŮ A PROJEKTŮ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600" dirty="0"/>
              <a:t>ZÁVĚR</a:t>
            </a:r>
          </a:p>
          <a:p>
            <a:pPr marL="0" indent="0">
              <a:lnSpc>
                <a:spcPct val="150000"/>
              </a:lnSpc>
              <a:buNone/>
            </a:pPr>
            <a:endParaRPr lang="cs-CZ" sz="2600" dirty="0"/>
          </a:p>
          <a:p>
            <a:pPr marL="0" indent="0">
              <a:lnSpc>
                <a:spcPct val="150000"/>
              </a:lnSpc>
              <a:buNone/>
            </a:pPr>
            <a:r>
              <a:rPr lang="cs-CZ" sz="2600" i="1" dirty="0"/>
              <a:t>VYDÁNÍ ÚKOLU DO DALŠÍHO STUDIA – VYMEZENÍ ZÁJMŮ, STANOVENÍ CÍLŮ  </a:t>
            </a:r>
          </a:p>
          <a:p>
            <a:pPr marL="342900" indent="-34290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3843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5">
            <a:extLst>
              <a:ext uri="{FF2B5EF4-FFF2-40B4-BE49-F238E27FC236}">
                <a16:creationId xmlns:a16="http://schemas.microsoft.com/office/drawing/2014/main" id="{588424B1-685A-4653-BB2A-808EC8614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12163531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2358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2704022-FC36-47FD-8984-8D01CF6452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15600"/>
            <a:ext cx="9144000" cy="5267739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51B8CF3-60C3-4EF4-B4DB-41327FA62D41}"/>
              </a:ext>
            </a:extLst>
          </p:cNvPr>
          <p:cNvSpPr txBox="1"/>
          <p:nvPr/>
        </p:nvSpPr>
        <p:spPr>
          <a:xfrm>
            <a:off x="1524000" y="60086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LIMITY MULTIFUNCTIONALITY</a:t>
            </a:r>
          </a:p>
        </p:txBody>
      </p:sp>
    </p:spTree>
    <p:extLst>
      <p:ext uri="{BB962C8B-B14F-4D97-AF65-F5344CB8AC3E}">
        <p14:creationId xmlns:p14="http://schemas.microsoft.com/office/powerpoint/2010/main" val="4147391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942C6B40-429A-427C-9D8D-94FD33CA7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96926"/>
            <a:ext cx="9144000" cy="5201478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819EB3A1-9C77-43CE-90CB-CE4FE91E8CEF}"/>
              </a:ext>
            </a:extLst>
          </p:cNvPr>
          <p:cNvSpPr txBox="1"/>
          <p:nvPr/>
        </p:nvSpPr>
        <p:spPr>
          <a:xfrm>
            <a:off x="1524000" y="28072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KOMPROMISNÍ HLEDÁNÍ ROVNOVÁHY MEZI POŽADAVKY </a:t>
            </a:r>
          </a:p>
          <a:p>
            <a:pPr algn="ctr"/>
            <a:r>
              <a:rPr lang="cs-CZ" dirty="0"/>
              <a:t>(OCHRANA X MOBILITY)</a:t>
            </a:r>
          </a:p>
        </p:txBody>
      </p:sp>
    </p:spTree>
    <p:extLst>
      <p:ext uri="{BB962C8B-B14F-4D97-AF65-F5344CB8AC3E}">
        <p14:creationId xmlns:p14="http://schemas.microsoft.com/office/powerpoint/2010/main" val="27334105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3FC234D-E0B1-44EE-AB5F-9447B83AE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545" y="1409645"/>
            <a:ext cx="6856287" cy="5294243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4B0F4600-08A4-4B52-863D-8FB3D56318B6}"/>
              </a:ext>
            </a:extLst>
          </p:cNvPr>
          <p:cNvSpPr txBox="1"/>
          <p:nvPr/>
        </p:nvSpPr>
        <p:spPr>
          <a:xfrm>
            <a:off x="1524000" y="32182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STRATEGIE OMEZUJÍCÍ RIZIKA 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9032646A-6BDB-4867-870A-15D015E64834}"/>
              </a:ext>
            </a:extLst>
          </p:cNvPr>
          <p:cNvSpPr/>
          <p:nvPr/>
        </p:nvSpPr>
        <p:spPr>
          <a:xfrm>
            <a:off x="256853" y="1409644"/>
            <a:ext cx="4510355" cy="52942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DUÁLNÍ  VYUŽITÍ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KOMERČNÍ PROSTŘEDKY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UPRAVENÉ KOMERČNÍ PROSTŘEDKY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OVĚŘENÉ PRODUKTY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VÝZKUM A VÝVOJ  - NEJVYŠŠÍ RIZIKO</a:t>
            </a:r>
          </a:p>
          <a:p>
            <a:pPr algn="ctr"/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05606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Obrázek 3">
            <a:extLst>
              <a:ext uri="{FF2B5EF4-FFF2-40B4-BE49-F238E27FC236}">
                <a16:creationId xmlns:a16="http://schemas.microsoft.com/office/drawing/2014/main" id="{930CBD64-4049-41FB-9319-886C38EFC4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513" y="981076"/>
            <a:ext cx="5529262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TextovéPole 4">
            <a:extLst>
              <a:ext uri="{FF2B5EF4-FFF2-40B4-BE49-F238E27FC236}">
                <a16:creationId xmlns:a16="http://schemas.microsoft.com/office/drawing/2014/main" id="{31A81D3A-1846-40E4-992E-B51630745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9075" y="1016000"/>
            <a:ext cx="3613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3200">
                <a:latin typeface="Times New Roman" panose="02020603050405020304" pitchFamily="18" charset="0"/>
              </a:rPr>
              <a:t>SNIŽOVÁNÍ RIZIK</a:t>
            </a:r>
          </a:p>
        </p:txBody>
      </p:sp>
      <p:sp>
        <p:nvSpPr>
          <p:cNvPr id="63492" name="TextovéPole 5">
            <a:extLst>
              <a:ext uri="{FF2B5EF4-FFF2-40B4-BE49-F238E27FC236}">
                <a16:creationId xmlns:a16="http://schemas.microsoft.com/office/drawing/2014/main" id="{110FF866-DF88-4B46-944F-198638CD6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9076" y="1574801"/>
            <a:ext cx="36671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400" i="1">
                <a:latin typeface="Times New Roman" panose="02020603050405020304" pitchFamily="18" charset="0"/>
              </a:rPr>
              <a:t>Obleč se pro případ nehody,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400" i="1">
                <a:latin typeface="Times New Roman" panose="02020603050405020304" pitchFamily="18" charset="0"/>
              </a:rPr>
              <a:t> ne pro vlastní jízdu!</a:t>
            </a:r>
          </a:p>
        </p:txBody>
      </p:sp>
      <p:pic>
        <p:nvPicPr>
          <p:cNvPr id="63493" name="Obrázek 6">
            <a:extLst>
              <a:ext uri="{FF2B5EF4-FFF2-40B4-BE49-F238E27FC236}">
                <a16:creationId xmlns:a16="http://schemas.microsoft.com/office/drawing/2014/main" id="{0A1CCFFA-56FB-426B-A473-4E5752BB93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975" y="2482851"/>
            <a:ext cx="352425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0" name="TextovéPole 7">
            <a:extLst>
              <a:ext uri="{FF2B5EF4-FFF2-40B4-BE49-F238E27FC236}">
                <a16:creationId xmlns:a16="http://schemas.microsoft.com/office/drawing/2014/main" id="{E2A50634-7614-4396-AD3F-C278C0C83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9" y="4014789"/>
            <a:ext cx="25368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altLang="cs-CZ" sz="2400" dirty="0">
                <a:latin typeface="Times New Roman" panose="02020603050405020304" pitchFamily="18" charset="0"/>
              </a:rPr>
              <a:t>STRATEGIE: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cs-CZ" altLang="cs-CZ" sz="2400" dirty="0">
                <a:latin typeface="Times New Roman" panose="02020603050405020304" pitchFamily="18" charset="0"/>
              </a:rPr>
              <a:t>Více dodavatelů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cs-CZ" altLang="cs-CZ" sz="2400" dirty="0">
                <a:latin typeface="Times New Roman" panose="02020603050405020304" pitchFamily="18" charset="0"/>
              </a:rPr>
              <a:t>G2G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cs-CZ" altLang="cs-CZ" sz="2400" dirty="0">
                <a:latin typeface="Times New Roman" panose="02020603050405020304" pitchFamily="18" charset="0"/>
              </a:rPr>
              <a:t>COTS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cs-CZ" altLang="cs-CZ" sz="2400" dirty="0">
                <a:latin typeface="Times New Roman" panose="02020603050405020304" pitchFamily="18" charset="0"/>
              </a:rPr>
              <a:t>….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Nadpis 1">
            <a:extLst>
              <a:ext uri="{FF2B5EF4-FFF2-40B4-BE49-F238E27FC236}">
                <a16:creationId xmlns:a16="http://schemas.microsoft.com/office/drawing/2014/main" id="{309A149C-8F7A-4850-A55D-42FD54711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69635" name="Obrázek 2">
            <a:extLst>
              <a:ext uri="{FF2B5EF4-FFF2-40B4-BE49-F238E27FC236}">
                <a16:creationId xmlns:a16="http://schemas.microsoft.com/office/drawing/2014/main" id="{FE677341-B91E-4F89-87EE-AC0A0B821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8" name="Group 37">
            <a:extLst>
              <a:ext uri="{FF2B5EF4-FFF2-40B4-BE49-F238E27FC236}">
                <a16:creationId xmlns:a16="http://schemas.microsoft.com/office/drawing/2014/main" id="{207051B4-E957-4FA1-A4D5-62B541BCF5E3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228600"/>
            <a:ext cx="8839200" cy="6477000"/>
            <a:chOff x="96" y="144"/>
            <a:chExt cx="5568" cy="4080"/>
          </a:xfrm>
        </p:grpSpPr>
        <p:sp>
          <p:nvSpPr>
            <p:cNvPr id="70659" name="Rectangle 2">
              <a:extLst>
                <a:ext uri="{FF2B5EF4-FFF2-40B4-BE49-F238E27FC236}">
                  <a16:creationId xmlns:a16="http://schemas.microsoft.com/office/drawing/2014/main" id="{C40E70C0-EC52-42DD-8344-61FA04B67A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144"/>
              <a:ext cx="5568" cy="40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/>
            </a:p>
          </p:txBody>
        </p:sp>
        <p:sp>
          <p:nvSpPr>
            <p:cNvPr id="70660" name="Rectangle 30">
              <a:extLst>
                <a:ext uri="{FF2B5EF4-FFF2-40B4-BE49-F238E27FC236}">
                  <a16:creationId xmlns:a16="http://schemas.microsoft.com/office/drawing/2014/main" id="{1D6BA187-AD06-4FA8-924F-32AA30906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768"/>
              <a:ext cx="3312" cy="33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/>
            </a:p>
          </p:txBody>
        </p:sp>
        <p:sp>
          <p:nvSpPr>
            <p:cNvPr id="70661" name="Rectangle 29">
              <a:extLst>
                <a:ext uri="{FF2B5EF4-FFF2-40B4-BE49-F238E27FC236}">
                  <a16:creationId xmlns:a16="http://schemas.microsoft.com/office/drawing/2014/main" id="{8DF81250-91D5-4BF7-B024-6B83A06E99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768"/>
              <a:ext cx="1920" cy="33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/>
            </a:p>
          </p:txBody>
        </p:sp>
        <p:sp>
          <p:nvSpPr>
            <p:cNvPr id="70662" name="Text Box 4">
              <a:extLst>
                <a:ext uri="{FF2B5EF4-FFF2-40B4-BE49-F238E27FC236}">
                  <a16:creationId xmlns:a16="http://schemas.microsoft.com/office/drawing/2014/main" id="{380017D4-0CFC-4961-9D90-9FA6A91E85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383"/>
              <a:ext cx="137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 dirty="0">
                  <a:latin typeface="Arial" panose="020B0604020202020204" pitchFamily="34" charset="0"/>
                </a:rPr>
                <a:t>ZBRAŇOVÝ SYSTÉM</a:t>
              </a:r>
            </a:p>
          </p:txBody>
        </p:sp>
        <p:sp>
          <p:nvSpPr>
            <p:cNvPr id="70663" name="Text Box 6">
              <a:extLst>
                <a:ext uri="{FF2B5EF4-FFF2-40B4-BE49-F238E27FC236}">
                  <a16:creationId xmlns:a16="http://schemas.microsoft.com/office/drawing/2014/main" id="{FC9EDCC2-394C-4831-9A73-05B641439E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892"/>
              <a:ext cx="190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NÁKLADY ŽIVOTNÍHO CYKLU</a:t>
              </a:r>
            </a:p>
          </p:txBody>
        </p:sp>
        <p:sp>
          <p:nvSpPr>
            <p:cNvPr id="70664" name="Text Box 8">
              <a:extLst>
                <a:ext uri="{FF2B5EF4-FFF2-40B4-BE49-F238E27FC236}">
                  <a16:creationId xmlns:a16="http://schemas.microsoft.com/office/drawing/2014/main" id="{9193517C-D1C2-41E5-9B4A-AF83666150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" y="892"/>
              <a:ext cx="100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EFEKTIVNOST</a:t>
              </a:r>
            </a:p>
          </p:txBody>
        </p:sp>
        <p:sp>
          <p:nvSpPr>
            <p:cNvPr id="70665" name="Text Box 11">
              <a:extLst>
                <a:ext uri="{FF2B5EF4-FFF2-40B4-BE49-F238E27FC236}">
                  <a16:creationId xmlns:a16="http://schemas.microsoft.com/office/drawing/2014/main" id="{532A1769-A750-4847-89F3-B965E8D1B9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1344"/>
              <a:ext cx="166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VÝKONOVÉ PARAMETRY</a:t>
              </a:r>
            </a:p>
          </p:txBody>
        </p:sp>
        <p:sp>
          <p:nvSpPr>
            <p:cNvPr id="70666" name="Text Box 12">
              <a:extLst>
                <a:ext uri="{FF2B5EF4-FFF2-40B4-BE49-F238E27FC236}">
                  <a16:creationId xmlns:a16="http://schemas.microsoft.com/office/drawing/2014/main" id="{3006C816-A81E-4249-9ACC-58216F0D94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3" y="1344"/>
              <a:ext cx="101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POHOTOVOST</a:t>
              </a:r>
            </a:p>
          </p:txBody>
        </p:sp>
        <p:sp>
          <p:nvSpPr>
            <p:cNvPr id="70667" name="Rectangle 13">
              <a:extLst>
                <a:ext uri="{FF2B5EF4-FFF2-40B4-BE49-F238E27FC236}">
                  <a16:creationId xmlns:a16="http://schemas.microsoft.com/office/drawing/2014/main" id="{CB046647-B927-40AD-85BC-A920FB7471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920"/>
              <a:ext cx="15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SPOLEHLIVOST</a:t>
              </a:r>
            </a:p>
          </p:txBody>
        </p:sp>
        <p:sp>
          <p:nvSpPr>
            <p:cNvPr id="70668" name="Rectangle 15">
              <a:extLst>
                <a:ext uri="{FF2B5EF4-FFF2-40B4-BE49-F238E27FC236}">
                  <a16:creationId xmlns:a16="http://schemas.microsoft.com/office/drawing/2014/main" id="{0FDBB002-4085-4E87-93CD-D6CC956CBB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352"/>
              <a:ext cx="15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OPRAVITELNOST</a:t>
              </a:r>
            </a:p>
          </p:txBody>
        </p:sp>
        <p:sp>
          <p:nvSpPr>
            <p:cNvPr id="70669" name="Rectangle 16">
              <a:extLst>
                <a:ext uri="{FF2B5EF4-FFF2-40B4-BE49-F238E27FC236}">
                  <a16:creationId xmlns:a16="http://schemas.microsoft.com/office/drawing/2014/main" id="{EE7B5D75-CBDC-4019-A99E-0281E8EB40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784"/>
              <a:ext cx="15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KOMPLEXNÍ PODPORA</a:t>
              </a:r>
            </a:p>
          </p:txBody>
        </p:sp>
        <p:sp>
          <p:nvSpPr>
            <p:cNvPr id="70670" name="Rectangle 17">
              <a:extLst>
                <a:ext uri="{FF2B5EF4-FFF2-40B4-BE49-F238E27FC236}">
                  <a16:creationId xmlns:a16="http://schemas.microsoft.com/office/drawing/2014/main" id="{FED2BC4C-E5E3-4A97-861A-42AAC58C2F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1920"/>
              <a:ext cx="15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VELENÍ A ŘÍZENÍ</a:t>
              </a:r>
            </a:p>
          </p:txBody>
        </p:sp>
        <p:sp>
          <p:nvSpPr>
            <p:cNvPr id="70671" name="Rectangle 18">
              <a:extLst>
                <a:ext uri="{FF2B5EF4-FFF2-40B4-BE49-F238E27FC236}">
                  <a16:creationId xmlns:a16="http://schemas.microsoft.com/office/drawing/2014/main" id="{69D3FD83-F6FB-41C6-A578-1DBF4CEE9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3216"/>
              <a:ext cx="15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OCHRANA</a:t>
              </a:r>
            </a:p>
          </p:txBody>
        </p:sp>
        <p:sp>
          <p:nvSpPr>
            <p:cNvPr id="70672" name="Rectangle 19">
              <a:extLst>
                <a:ext uri="{FF2B5EF4-FFF2-40B4-BE49-F238E27FC236}">
                  <a16:creationId xmlns:a16="http://schemas.microsoft.com/office/drawing/2014/main" id="{E7C0AA0D-E331-4209-850D-1E13637BB2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2784"/>
              <a:ext cx="15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MOBILITA</a:t>
              </a:r>
            </a:p>
          </p:txBody>
        </p:sp>
        <p:sp>
          <p:nvSpPr>
            <p:cNvPr id="70673" name="Rectangle 20">
              <a:extLst>
                <a:ext uri="{FF2B5EF4-FFF2-40B4-BE49-F238E27FC236}">
                  <a16:creationId xmlns:a16="http://schemas.microsoft.com/office/drawing/2014/main" id="{17065F28-F9CC-45F8-A22B-E10C83114C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2352"/>
              <a:ext cx="15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ÚČINNÁ PALBA</a:t>
              </a:r>
            </a:p>
          </p:txBody>
        </p:sp>
        <p:sp>
          <p:nvSpPr>
            <p:cNvPr id="70674" name="Rectangle 21">
              <a:extLst>
                <a:ext uri="{FF2B5EF4-FFF2-40B4-BE49-F238E27FC236}">
                  <a16:creationId xmlns:a16="http://schemas.microsoft.com/office/drawing/2014/main" id="{FC8B4A8B-9997-41A0-A857-8DCCB6ACB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3648"/>
              <a:ext cx="15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INTEROPERABILITA</a:t>
              </a:r>
            </a:p>
          </p:txBody>
        </p:sp>
        <p:sp>
          <p:nvSpPr>
            <p:cNvPr id="70675" name="Rectangle 24">
              <a:extLst>
                <a:ext uri="{FF2B5EF4-FFF2-40B4-BE49-F238E27FC236}">
                  <a16:creationId xmlns:a16="http://schemas.microsoft.com/office/drawing/2014/main" id="{5CC8A148-F1E9-489C-8AF9-FB1967540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928"/>
              <a:ext cx="15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POŘIZOVACÍ NÁKLADY </a:t>
              </a:r>
            </a:p>
          </p:txBody>
        </p:sp>
        <p:sp>
          <p:nvSpPr>
            <p:cNvPr id="70676" name="Rectangle 26">
              <a:extLst>
                <a:ext uri="{FF2B5EF4-FFF2-40B4-BE49-F238E27FC236}">
                  <a16:creationId xmlns:a16="http://schemas.microsoft.com/office/drawing/2014/main" id="{4C5C31E7-A782-4F87-8949-AEDD54A827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344"/>
              <a:ext cx="15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sz="16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VÝZKUM A VÝVOJ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sz="1600">
                <a:latin typeface="Arial" panose="020B0604020202020204" pitchFamily="34" charset="0"/>
              </a:endParaRPr>
            </a:p>
          </p:txBody>
        </p:sp>
        <p:sp>
          <p:nvSpPr>
            <p:cNvPr id="70677" name="Rectangle 27">
              <a:extLst>
                <a:ext uri="{FF2B5EF4-FFF2-40B4-BE49-F238E27FC236}">
                  <a16:creationId xmlns:a16="http://schemas.microsoft.com/office/drawing/2014/main" id="{766F1C52-847C-485C-B682-D3AFAE9AD1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400"/>
              <a:ext cx="15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PROVOZ A ÚDRŽBA </a:t>
              </a:r>
            </a:p>
          </p:txBody>
        </p:sp>
        <p:sp>
          <p:nvSpPr>
            <p:cNvPr id="70678" name="Rectangle 28">
              <a:extLst>
                <a:ext uri="{FF2B5EF4-FFF2-40B4-BE49-F238E27FC236}">
                  <a16:creationId xmlns:a16="http://schemas.microsoft.com/office/drawing/2014/main" id="{4C5554BC-33EE-4F8E-BED7-FD758DBC08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872"/>
              <a:ext cx="15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NÁKLADY NA LIKVIDACI </a:t>
              </a:r>
            </a:p>
          </p:txBody>
        </p:sp>
        <p:sp>
          <p:nvSpPr>
            <p:cNvPr id="70679" name="Line 31">
              <a:extLst>
                <a:ext uri="{FF2B5EF4-FFF2-40B4-BE49-F238E27FC236}">
                  <a16:creationId xmlns:a16="http://schemas.microsoft.com/office/drawing/2014/main" id="{A423269F-B00B-43D4-B1C2-7C85E7E0BC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52" y="576"/>
              <a:ext cx="86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0680" name="Line 32">
              <a:extLst>
                <a:ext uri="{FF2B5EF4-FFF2-40B4-BE49-F238E27FC236}">
                  <a16:creationId xmlns:a16="http://schemas.microsoft.com/office/drawing/2014/main" id="{C5EBAC3B-8E2E-409F-851B-E600C54575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08" y="576"/>
              <a:ext cx="52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0681" name="Line 33">
              <a:extLst>
                <a:ext uri="{FF2B5EF4-FFF2-40B4-BE49-F238E27FC236}">
                  <a16:creationId xmlns:a16="http://schemas.microsoft.com/office/drawing/2014/main" id="{F0C2015C-F497-40FC-A317-22B4E239FA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24" y="1152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0682" name="Line 34">
              <a:extLst>
                <a:ext uri="{FF2B5EF4-FFF2-40B4-BE49-F238E27FC236}">
                  <a16:creationId xmlns:a16="http://schemas.microsoft.com/office/drawing/2014/main" id="{B6EE1B17-9E20-40CE-BA00-1DEDB031FC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272" y="1152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0683" name="Line 35">
              <a:extLst>
                <a:ext uri="{FF2B5EF4-FFF2-40B4-BE49-F238E27FC236}">
                  <a16:creationId xmlns:a16="http://schemas.microsoft.com/office/drawing/2014/main" id="{93B46955-41BF-4D66-ADAB-D990C254BD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76" y="158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0684" name="Line 36">
              <a:extLst>
                <a:ext uri="{FF2B5EF4-FFF2-40B4-BE49-F238E27FC236}">
                  <a16:creationId xmlns:a16="http://schemas.microsoft.com/office/drawing/2014/main" id="{9AB60424-1940-479A-8466-0AAC9C61A6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04" y="158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odnadpis 2">
            <a:extLst>
              <a:ext uri="{FF2B5EF4-FFF2-40B4-BE49-F238E27FC236}">
                <a16:creationId xmlns:a16="http://schemas.microsoft.com/office/drawing/2014/main" id="{601F5B43-5587-4BFA-BE31-61D98CE2E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6583" y="2919414"/>
            <a:ext cx="8911525" cy="1476375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 dirty="0"/>
              <a:t>ZÁVĚR</a:t>
            </a:r>
            <a:endParaRPr lang="cs-CZ" altLang="cs-CZ" i="1" dirty="0"/>
          </a:p>
        </p:txBody>
      </p:sp>
    </p:spTree>
    <p:extLst>
      <p:ext uri="{BB962C8B-B14F-4D97-AF65-F5344CB8AC3E}">
        <p14:creationId xmlns:p14="http://schemas.microsoft.com/office/powerpoint/2010/main" val="28960714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8DFF67-5469-4499-930A-A1F062EC0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ZÁVÉR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6C5C28-E7E5-455C-A1CF-24151A402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VIZE, POSLÁNÍ A CÍLE JSOU DOSAHOVÁNY REALIZACÍ OPATŘENÍ</a:t>
            </a:r>
          </a:p>
          <a:p>
            <a:r>
              <a:rPr lang="cs-CZ" dirty="0"/>
              <a:t>OPATŘENÍ (PROGRAMY, PROJEKTY, INICIATIV, AKCE, …)</a:t>
            </a:r>
          </a:p>
          <a:p>
            <a:r>
              <a:rPr lang="cs-CZ" dirty="0"/>
              <a:t>IDENTIFIKACE OPATŘENÍ (CELOSTNÍ PŘÍSTUP, SYSTÉMOVÝ POHLED, PLÁNOVACÍ DLE SCHOPNOSTÍ - DOTMLPFI)</a:t>
            </a:r>
          </a:p>
          <a:p>
            <a:r>
              <a:rPr lang="cs-CZ" dirty="0"/>
              <a:t>PŘI VOLBĚ OPATŘENÍ  JE  NEZBYTNÝ ALTERNATIVNÍ PŘÍSTUP, HODNOCENÍ VARIANT (VÝKONOSTNÍ PARAMETRY, NÁKLADY, RIZIKA A PREFERENCE) </a:t>
            </a:r>
          </a:p>
          <a:p>
            <a:r>
              <a:rPr lang="cs-CZ" dirty="0"/>
              <a:t>NELZE NIKDY DOSÁHNOUT : DOBRÉ, RYCHLÉ A LEVNÉ ŘEŠENÍ</a:t>
            </a:r>
          </a:p>
        </p:txBody>
      </p:sp>
    </p:spTree>
    <p:extLst>
      <p:ext uri="{BB962C8B-B14F-4D97-AF65-F5344CB8AC3E}">
        <p14:creationId xmlns:p14="http://schemas.microsoft.com/office/powerpoint/2010/main" val="22448500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0524" y="126124"/>
            <a:ext cx="10100442" cy="6731876"/>
          </a:xfrm>
          <a:ln>
            <a:solidFill>
              <a:srgbClr val="FF0000"/>
            </a:solidFill>
          </a:ln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cs-CZ" sz="4300" b="1" dirty="0"/>
              <a:t>ÚKOLY DO DALŠÍCH DVOU  TÝDNŮ</a:t>
            </a:r>
            <a:endParaRPr lang="cs-CZ" sz="4300" dirty="0"/>
          </a:p>
          <a:p>
            <a:pPr algn="just">
              <a:lnSpc>
                <a:spcPct val="170000"/>
              </a:lnSpc>
            </a:pPr>
            <a:r>
              <a:rPr lang="cs-CZ" sz="4300" b="1" dirty="0">
                <a:solidFill>
                  <a:srgbClr val="FF0000"/>
                </a:solidFill>
              </a:rPr>
              <a:t>Úvod (10%):</a:t>
            </a:r>
            <a:r>
              <a:rPr lang="cs-CZ" sz="4300" dirty="0">
                <a:solidFill>
                  <a:srgbClr val="FF0000"/>
                </a:solidFill>
              </a:rPr>
              <a:t> základné </a:t>
            </a:r>
            <a:r>
              <a:rPr lang="cs-CZ" sz="4300" dirty="0" err="1">
                <a:solidFill>
                  <a:srgbClr val="FF0000"/>
                </a:solidFill>
              </a:rPr>
              <a:t>informácie</a:t>
            </a:r>
            <a:r>
              <a:rPr lang="cs-CZ" sz="4300" dirty="0">
                <a:solidFill>
                  <a:srgbClr val="FF0000"/>
                </a:solidFill>
              </a:rPr>
              <a:t> o </a:t>
            </a:r>
            <a:r>
              <a:rPr lang="cs-CZ" sz="4300" dirty="0" err="1">
                <a:solidFill>
                  <a:srgbClr val="FF0000"/>
                </a:solidFill>
              </a:rPr>
              <a:t>stratégii</a:t>
            </a:r>
            <a:r>
              <a:rPr lang="cs-CZ" sz="4300" dirty="0">
                <a:solidFill>
                  <a:srgbClr val="FF0000"/>
                </a:solidFill>
              </a:rPr>
              <a:t> a kontexte jej vzniku, účel, </a:t>
            </a:r>
            <a:r>
              <a:rPr lang="cs-CZ" sz="4300" dirty="0" err="1">
                <a:solidFill>
                  <a:srgbClr val="FF0000"/>
                </a:solidFill>
              </a:rPr>
              <a:t>cielové</a:t>
            </a:r>
            <a:r>
              <a:rPr lang="cs-CZ" sz="4300" dirty="0">
                <a:solidFill>
                  <a:srgbClr val="FF0000"/>
                </a:solidFill>
              </a:rPr>
              <a:t> publikum, </a:t>
            </a:r>
            <a:r>
              <a:rPr lang="cs-CZ" sz="4300" dirty="0" err="1">
                <a:solidFill>
                  <a:srgbClr val="FF0000"/>
                </a:solidFill>
              </a:rPr>
              <a:t>príbuzné</a:t>
            </a:r>
            <a:r>
              <a:rPr lang="cs-CZ" sz="4300" dirty="0">
                <a:solidFill>
                  <a:srgbClr val="FF0000"/>
                </a:solidFill>
              </a:rPr>
              <a:t> dokumenty (</a:t>
            </a:r>
            <a:r>
              <a:rPr lang="cs-CZ" sz="4300" dirty="0" err="1">
                <a:solidFill>
                  <a:srgbClr val="FF0000"/>
                </a:solidFill>
              </a:rPr>
              <a:t>prienik</a:t>
            </a:r>
            <a:r>
              <a:rPr lang="cs-CZ" sz="4300" dirty="0">
                <a:solidFill>
                  <a:srgbClr val="FF0000"/>
                </a:solidFill>
              </a:rPr>
              <a:t>, </a:t>
            </a:r>
            <a:r>
              <a:rPr lang="cs-CZ" sz="4300" dirty="0" err="1">
                <a:solidFill>
                  <a:srgbClr val="FF0000"/>
                </a:solidFill>
              </a:rPr>
              <a:t>hierarchia</a:t>
            </a:r>
            <a:r>
              <a:rPr lang="cs-CZ" sz="4300" dirty="0">
                <a:solidFill>
                  <a:srgbClr val="FF0000"/>
                </a:solidFill>
              </a:rPr>
              <a:t>)</a:t>
            </a:r>
          </a:p>
          <a:p>
            <a:pPr algn="just">
              <a:lnSpc>
                <a:spcPct val="170000"/>
              </a:lnSpc>
            </a:pPr>
            <a:r>
              <a:rPr lang="cs-CZ" sz="4300" b="1" dirty="0">
                <a:solidFill>
                  <a:srgbClr val="FF0000"/>
                </a:solidFill>
              </a:rPr>
              <a:t>Analytická </a:t>
            </a:r>
            <a:r>
              <a:rPr lang="cs-CZ" sz="4300" b="1" dirty="0" err="1">
                <a:solidFill>
                  <a:srgbClr val="FF0000"/>
                </a:solidFill>
              </a:rPr>
              <a:t>časť</a:t>
            </a:r>
            <a:r>
              <a:rPr lang="cs-CZ" sz="4300" b="1" dirty="0">
                <a:solidFill>
                  <a:srgbClr val="FF0000"/>
                </a:solidFill>
              </a:rPr>
              <a:t> (20%</a:t>
            </a:r>
            <a:r>
              <a:rPr lang="cs-CZ" sz="4300" dirty="0">
                <a:solidFill>
                  <a:srgbClr val="FF0000"/>
                </a:solidFill>
              </a:rPr>
              <a:t>): </a:t>
            </a:r>
            <a:r>
              <a:rPr lang="cs-CZ" sz="4300" dirty="0" err="1">
                <a:solidFill>
                  <a:srgbClr val="FF0000"/>
                </a:solidFill>
              </a:rPr>
              <a:t>národný</a:t>
            </a:r>
            <a:r>
              <a:rPr lang="cs-CZ" sz="4300" dirty="0">
                <a:solidFill>
                  <a:srgbClr val="FF0000"/>
                </a:solidFill>
              </a:rPr>
              <a:t> </a:t>
            </a:r>
            <a:r>
              <a:rPr lang="cs-CZ" sz="4300" dirty="0" err="1">
                <a:solidFill>
                  <a:srgbClr val="FF0000"/>
                </a:solidFill>
              </a:rPr>
              <a:t>záujem</a:t>
            </a:r>
            <a:r>
              <a:rPr lang="cs-CZ" sz="4300" dirty="0">
                <a:solidFill>
                  <a:srgbClr val="FF0000"/>
                </a:solidFill>
              </a:rPr>
              <a:t> v </a:t>
            </a:r>
            <a:r>
              <a:rPr lang="cs-CZ" sz="4300" dirty="0" err="1">
                <a:solidFill>
                  <a:srgbClr val="FF0000"/>
                </a:solidFill>
              </a:rPr>
              <a:t>tejto</a:t>
            </a:r>
            <a:r>
              <a:rPr lang="cs-CZ" sz="4300" dirty="0">
                <a:solidFill>
                  <a:srgbClr val="FF0000"/>
                </a:solidFill>
              </a:rPr>
              <a:t> oblasti, </a:t>
            </a:r>
            <a:r>
              <a:rPr lang="cs-CZ" sz="4300" dirty="0" err="1">
                <a:solidFill>
                  <a:srgbClr val="FF0000"/>
                </a:solidFill>
              </a:rPr>
              <a:t>definícia</a:t>
            </a:r>
            <a:r>
              <a:rPr lang="cs-CZ" sz="4300" dirty="0">
                <a:solidFill>
                  <a:srgbClr val="FF0000"/>
                </a:solidFill>
              </a:rPr>
              <a:t> problému, analýza </a:t>
            </a:r>
            <a:r>
              <a:rPr lang="cs-CZ" sz="4300" dirty="0" err="1">
                <a:solidFill>
                  <a:srgbClr val="FF0000"/>
                </a:solidFill>
              </a:rPr>
              <a:t>prostredia</a:t>
            </a:r>
            <a:r>
              <a:rPr lang="cs-CZ" sz="4300" dirty="0">
                <a:solidFill>
                  <a:srgbClr val="FF0000"/>
                </a:solidFill>
              </a:rPr>
              <a:t>, dopady pokud problém neřešíme</a:t>
            </a:r>
          </a:p>
          <a:p>
            <a:pPr algn="just">
              <a:lnSpc>
                <a:spcPct val="170000"/>
              </a:lnSpc>
            </a:pPr>
            <a:r>
              <a:rPr lang="cs-CZ" sz="4400" b="1" i="1" dirty="0">
                <a:solidFill>
                  <a:srgbClr val="FF0000"/>
                </a:solidFill>
              </a:rPr>
              <a:t>Strategická </a:t>
            </a:r>
            <a:r>
              <a:rPr lang="cs-CZ" sz="4400" b="1" i="1" dirty="0" err="1">
                <a:solidFill>
                  <a:srgbClr val="FF0000"/>
                </a:solidFill>
              </a:rPr>
              <a:t>časť</a:t>
            </a:r>
            <a:r>
              <a:rPr lang="cs-CZ" sz="4400" b="1" i="1" dirty="0">
                <a:solidFill>
                  <a:srgbClr val="FF0000"/>
                </a:solidFill>
              </a:rPr>
              <a:t> (40%): </a:t>
            </a:r>
            <a:r>
              <a:rPr lang="cs-CZ" sz="4400" i="1" dirty="0">
                <a:solidFill>
                  <a:srgbClr val="FF0000"/>
                </a:solidFill>
              </a:rPr>
              <a:t>vymezení dlouhodobé vize, cílů, </a:t>
            </a:r>
            <a:r>
              <a:rPr lang="cs-CZ" sz="4400" b="1" i="1" u="sng" dirty="0">
                <a:solidFill>
                  <a:srgbClr val="FF0000"/>
                </a:solidFill>
              </a:rPr>
              <a:t>způsob realizace, zdroje</a:t>
            </a:r>
            <a:r>
              <a:rPr lang="cs-CZ" sz="4400" i="1" dirty="0">
                <a:solidFill>
                  <a:srgbClr val="FF0000"/>
                </a:solidFill>
              </a:rPr>
              <a:t>.</a:t>
            </a:r>
            <a:r>
              <a:rPr lang="cs-CZ" sz="4400" b="1" u="sng" dirty="0">
                <a:solidFill>
                  <a:srgbClr val="FF0000"/>
                </a:solidFill>
              </a:rPr>
              <a:t> </a:t>
            </a:r>
          </a:p>
          <a:p>
            <a:pPr algn="just">
              <a:lnSpc>
                <a:spcPct val="170000"/>
              </a:lnSpc>
            </a:pPr>
            <a:r>
              <a:rPr lang="cs-CZ" sz="4400" b="1" u="sng" dirty="0">
                <a:solidFill>
                  <a:srgbClr val="FF0000"/>
                </a:solidFill>
              </a:rPr>
              <a:t>VLOŽIT DO ODEVZDAVÁRNY:  8.11. 2022 do 12, 00</a:t>
            </a:r>
          </a:p>
          <a:p>
            <a:pPr lvl="0" algn="just">
              <a:lnSpc>
                <a:spcPct val="170000"/>
              </a:lnSpc>
            </a:pPr>
            <a:r>
              <a:rPr lang="cs-CZ" sz="4300" b="1" i="1" dirty="0" err="1"/>
              <a:t>Implementačná</a:t>
            </a:r>
            <a:r>
              <a:rPr lang="cs-CZ" sz="4300" b="1" i="1" dirty="0"/>
              <a:t> </a:t>
            </a:r>
            <a:r>
              <a:rPr lang="cs-CZ" sz="4300" b="1" i="1" dirty="0" err="1"/>
              <a:t>časť</a:t>
            </a:r>
            <a:r>
              <a:rPr lang="cs-CZ" sz="4300" b="1" i="1" dirty="0"/>
              <a:t> (20%</a:t>
            </a:r>
            <a:r>
              <a:rPr lang="cs-CZ" sz="4300" i="1" dirty="0"/>
              <a:t>): Plán realizace: časové a finanční aspekty, odpovědnost, rizika, komunikace, způsob hodnocení</a:t>
            </a:r>
          </a:p>
          <a:p>
            <a:pPr lvl="0" algn="just">
              <a:lnSpc>
                <a:spcPct val="170000"/>
              </a:lnSpc>
            </a:pPr>
            <a:r>
              <a:rPr lang="cs-CZ" sz="4300" b="1" i="1" dirty="0"/>
              <a:t>Metodologická </a:t>
            </a:r>
            <a:r>
              <a:rPr lang="cs-CZ" sz="4300" b="1" i="1" dirty="0" err="1"/>
              <a:t>časť</a:t>
            </a:r>
            <a:r>
              <a:rPr lang="cs-CZ" sz="4300" b="1" i="1" dirty="0"/>
              <a:t> (10%):</a:t>
            </a:r>
            <a:r>
              <a:rPr lang="cs-CZ" sz="4300" i="1" dirty="0"/>
              <a:t> postup tvorby, </a:t>
            </a:r>
            <a:r>
              <a:rPr lang="cs-CZ" sz="4300" i="1" dirty="0" err="1"/>
              <a:t>metódy</a:t>
            </a:r>
            <a:r>
              <a:rPr lang="cs-CZ" sz="4300" i="1" dirty="0"/>
              <a:t>, zdroje, </a:t>
            </a:r>
            <a:r>
              <a:rPr lang="cs-CZ" sz="4300" i="1" dirty="0" err="1"/>
              <a:t>alternatívne</a:t>
            </a:r>
            <a:r>
              <a:rPr lang="cs-CZ" sz="4300" i="1" dirty="0"/>
              <a:t> </a:t>
            </a:r>
            <a:r>
              <a:rPr lang="cs-CZ" sz="4300" i="1" dirty="0" err="1"/>
              <a:t>riešenia</a:t>
            </a:r>
            <a:r>
              <a:rPr lang="cs-CZ" sz="4300" i="1" dirty="0"/>
              <a:t> – </a:t>
            </a:r>
            <a:r>
              <a:rPr lang="cs-CZ" sz="4300" i="1" dirty="0" err="1"/>
              <a:t>aké</a:t>
            </a:r>
            <a:r>
              <a:rPr lang="cs-CZ" sz="4300" i="1" dirty="0"/>
              <a:t> </a:t>
            </a:r>
            <a:r>
              <a:rPr lang="cs-CZ" sz="4300" i="1" dirty="0" err="1"/>
              <a:t>iné</a:t>
            </a:r>
            <a:r>
              <a:rPr lang="cs-CZ" sz="4300" i="1" dirty="0"/>
              <a:t> </a:t>
            </a:r>
            <a:r>
              <a:rPr lang="cs-CZ" sz="4300" i="1" dirty="0" err="1"/>
              <a:t>riešenia</a:t>
            </a:r>
            <a:r>
              <a:rPr lang="cs-CZ" sz="4300" i="1" dirty="0"/>
              <a:t> </a:t>
            </a:r>
            <a:r>
              <a:rPr lang="cs-CZ" sz="4300" i="1" dirty="0" err="1"/>
              <a:t>boli</a:t>
            </a:r>
            <a:r>
              <a:rPr lang="cs-CZ" sz="4300" i="1" dirty="0"/>
              <a:t> k </a:t>
            </a:r>
            <a:r>
              <a:rPr lang="cs-CZ" sz="4300" i="1" dirty="0" err="1"/>
              <a:t>dispozícii</a:t>
            </a:r>
            <a:r>
              <a:rPr lang="cs-CZ" sz="4300" i="1" dirty="0"/>
              <a:t>, </a:t>
            </a:r>
            <a:r>
              <a:rPr lang="cs-CZ" sz="4300" i="1" dirty="0" err="1"/>
              <a:t>prečo</a:t>
            </a:r>
            <a:r>
              <a:rPr lang="cs-CZ" sz="4300" i="1" dirty="0"/>
              <a:t> neboli </a:t>
            </a:r>
            <a:r>
              <a:rPr lang="cs-CZ" sz="4300" i="1" dirty="0" err="1"/>
              <a:t>uplatnené</a:t>
            </a:r>
            <a:r>
              <a:rPr lang="cs-CZ" sz="4300" i="1" dirty="0"/>
              <a:t>.</a:t>
            </a:r>
          </a:p>
          <a:p>
            <a:pPr algn="just">
              <a:lnSpc>
                <a:spcPct val="170000"/>
              </a:lnSpc>
            </a:pP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26123" y="1355834"/>
            <a:ext cx="693684" cy="4550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P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/>
              <a:t>R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/>
              <a:t>O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/>
              <a:t>C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/>
              <a:t>E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/>
              <a:t>S</a:t>
            </a:r>
          </a:p>
        </p:txBody>
      </p:sp>
      <p:sp>
        <p:nvSpPr>
          <p:cNvPr id="6" name="Obdélník 5"/>
          <p:cNvSpPr/>
          <p:nvPr/>
        </p:nvSpPr>
        <p:spPr>
          <a:xfrm>
            <a:off x="11361683" y="1355834"/>
            <a:ext cx="693684" cy="4550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P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/>
              <a:t>R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/>
              <a:t>O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/>
              <a:t>J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/>
              <a:t>E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/>
              <a:t>K</a:t>
            </a:r>
          </a:p>
          <a:p>
            <a:pPr algn="ctr"/>
            <a:endParaRPr lang="cs-CZ" b="1" dirty="0"/>
          </a:p>
          <a:p>
            <a:pPr algn="ctr"/>
            <a:r>
              <a:rPr lang="cs-CZ" dirty="0"/>
              <a:t>T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238C4890-D6FF-4BF7-B360-9158CEAB21B4}"/>
              </a:ext>
            </a:extLst>
          </p:cNvPr>
          <p:cNvCxnSpPr/>
          <p:nvPr/>
        </p:nvCxnSpPr>
        <p:spPr>
          <a:xfrm>
            <a:off x="1323654" y="3429000"/>
            <a:ext cx="95446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2185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9BA2F3-CA7F-4EF4-A993-13255C5DC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01665"/>
            <a:ext cx="7729728" cy="1188720"/>
          </a:xfrm>
        </p:spPr>
        <p:txBody>
          <a:bodyPr/>
          <a:lstStyle/>
          <a:p>
            <a:r>
              <a:rPr lang="cs-CZ" dirty="0"/>
              <a:t>UČEBNÍ OTÁZKY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83B105-56F1-4DCC-BE36-F1D492F06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705" y="1448657"/>
            <a:ext cx="6402394" cy="5307678"/>
          </a:xfrm>
        </p:spPr>
        <p:txBody>
          <a:bodyPr>
            <a:normAutofit lnSpcReduction="10000"/>
          </a:bodyPr>
          <a:lstStyle/>
          <a:p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Jakým způsobem formulovat dosažení cílových stavů strategie? </a:t>
            </a:r>
          </a:p>
          <a:p>
            <a:pPr lvl="1"/>
            <a:r>
              <a:rPr lang="cs-CZ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KOMPLEXNOST, </a:t>
            </a:r>
          </a:p>
          <a:p>
            <a:pPr lvl="1"/>
            <a:r>
              <a:rPr lang="cs-CZ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SYSTÉMOVÝ PŘÍSTUP,</a:t>
            </a:r>
          </a:p>
          <a:p>
            <a:pPr lvl="1"/>
            <a:r>
              <a:rPr lang="cs-CZ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PLÁNOVANÍ PODLE SCHOPNOSTÍ </a:t>
            </a:r>
          </a:p>
          <a:p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Jaká opatření identifikovat, abychom splnili stanovené cíle?</a:t>
            </a:r>
          </a:p>
          <a:p>
            <a:pPr lvl="1"/>
            <a:r>
              <a:rPr lang="cs-CZ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MATERIÁLOVÁ A NEMATERIÁLOVÁ</a:t>
            </a:r>
          </a:p>
          <a:p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Jak se rozhodovat o volbě těchto opatření?</a:t>
            </a:r>
          </a:p>
          <a:p>
            <a:pPr lvl="1"/>
            <a:r>
              <a:rPr lang="cs-CZ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NÁKLADY, RIZIKA </a:t>
            </a:r>
          </a:p>
          <a:p>
            <a:endParaRPr lang="cs-CZ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cs-CZ" dirty="0"/>
          </a:p>
        </p:txBody>
      </p:sp>
      <p:pic>
        <p:nvPicPr>
          <p:cNvPr id="5" name="Picture 2" descr="C:\Users\prochazkaj\AppData\Local\Microsoft\Windows\Temporary Internet Files\Content.Outlook\0211DZU1\Snímek23.JPG">
            <a:extLst>
              <a:ext uri="{FF2B5EF4-FFF2-40B4-BE49-F238E27FC236}">
                <a16:creationId xmlns:a16="http://schemas.microsoft.com/office/drawing/2014/main" id="{5CE33E5B-9707-4986-81AB-FC7F199E6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421" y="1372579"/>
            <a:ext cx="5160579" cy="55676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8E85D2F3-2D4E-469A-930F-0252CBE60D2D}"/>
              </a:ext>
            </a:extLst>
          </p:cNvPr>
          <p:cNvSpPr/>
          <p:nvPr/>
        </p:nvSpPr>
        <p:spPr>
          <a:xfrm>
            <a:off x="7171362" y="1674688"/>
            <a:ext cx="4746660" cy="6267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STRATEGICKÉ ŘÍZENÍ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886E0EF5-260E-454A-AF55-77A90FC0A6D5}"/>
              </a:ext>
            </a:extLst>
          </p:cNvPr>
          <p:cNvSpPr/>
          <p:nvPr/>
        </p:nvSpPr>
        <p:spPr>
          <a:xfrm>
            <a:off x="7409558" y="4952144"/>
            <a:ext cx="4616871" cy="16746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3593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odnadpis 2">
            <a:extLst>
              <a:ext uri="{FF2B5EF4-FFF2-40B4-BE49-F238E27FC236}">
                <a16:creationId xmlns:a16="http://schemas.microsoft.com/office/drawing/2014/main" id="{601F5B43-5587-4BFA-BE31-61D98CE2E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6583" y="2919414"/>
            <a:ext cx="8911525" cy="14763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altLang="cs-CZ" sz="4000" dirty="0"/>
              <a:t>REFLEXE ROZPRACOVANOSTI SEMINÁRNÍCH PRACÍ </a:t>
            </a:r>
          </a:p>
        </p:txBody>
      </p:sp>
    </p:spTree>
    <p:extLst>
      <p:ext uri="{BB962C8B-B14F-4D97-AF65-F5344CB8AC3E}">
        <p14:creationId xmlns:p14="http://schemas.microsoft.com/office/powerpoint/2010/main" val="576757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odnadpis 2">
            <a:extLst>
              <a:ext uri="{FF2B5EF4-FFF2-40B4-BE49-F238E27FC236}">
                <a16:creationId xmlns:a16="http://schemas.microsoft.com/office/drawing/2014/main" id="{601F5B43-5587-4BFA-BE31-61D98CE2E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6583" y="2919414"/>
            <a:ext cx="8911525" cy="1476375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 dirty="0"/>
              <a:t>ÚVOD</a:t>
            </a:r>
            <a:endParaRPr lang="cs-CZ" altLang="cs-CZ" i="1" dirty="0"/>
          </a:p>
        </p:txBody>
      </p:sp>
    </p:spTree>
    <p:extLst>
      <p:ext uri="{BB962C8B-B14F-4D97-AF65-F5344CB8AC3E}">
        <p14:creationId xmlns:p14="http://schemas.microsoft.com/office/powerpoint/2010/main" val="1761452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8465661-012E-40DC-A47F-EE20F2C0280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1" y="38529"/>
            <a:ext cx="11753636" cy="6472718"/>
          </a:xfrm>
          <a:prstGeom prst="rect">
            <a:avLst/>
          </a:prstGeom>
          <a:noFill/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40186A57-8BDD-476B-AF29-AAE580424CB3}"/>
              </a:ext>
            </a:extLst>
          </p:cNvPr>
          <p:cNvSpPr txBox="1"/>
          <p:nvPr/>
        </p:nvSpPr>
        <p:spPr>
          <a:xfrm>
            <a:off x="4561725" y="5774077"/>
            <a:ext cx="6791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OBECNÝ PROCESNÍ MODEL TVORBY STRATEGIE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996CDB0-3868-4A9E-906B-BF9AE90FDE9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1" y="-51371"/>
            <a:ext cx="11753636" cy="6472718"/>
          </a:xfrm>
          <a:prstGeom prst="rect">
            <a:avLst/>
          </a:prstGeom>
          <a:noFill/>
        </p:spPr>
      </p:pic>
      <p:sp>
        <p:nvSpPr>
          <p:cNvPr id="8" name="Ovál 7">
            <a:extLst>
              <a:ext uri="{FF2B5EF4-FFF2-40B4-BE49-F238E27FC236}">
                <a16:creationId xmlns:a16="http://schemas.microsoft.com/office/drawing/2014/main" id="{EBAE76C3-F805-4CD9-A743-4B67AE2E9C7E}"/>
              </a:ext>
            </a:extLst>
          </p:cNvPr>
          <p:cNvSpPr/>
          <p:nvPr/>
        </p:nvSpPr>
        <p:spPr>
          <a:xfrm>
            <a:off x="5301465" y="2176412"/>
            <a:ext cx="4212406" cy="229125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1E69BC01-7371-42EA-97B6-9A2BAE99E9D0}"/>
              </a:ext>
            </a:extLst>
          </p:cNvPr>
          <p:cNvSpPr/>
          <p:nvPr/>
        </p:nvSpPr>
        <p:spPr>
          <a:xfrm>
            <a:off x="5126805" y="4798673"/>
            <a:ext cx="5393932" cy="688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KDE SE NACHÁZÍME?</a:t>
            </a:r>
          </a:p>
        </p:txBody>
      </p:sp>
    </p:spTree>
    <p:extLst>
      <p:ext uri="{BB962C8B-B14F-4D97-AF65-F5344CB8AC3E}">
        <p14:creationId xmlns:p14="http://schemas.microsoft.com/office/powerpoint/2010/main" val="4174442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E321E2-76D0-493C-A7B0-D662B8379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11937"/>
            <a:ext cx="7729728" cy="913568"/>
          </a:xfrm>
        </p:spPr>
        <p:txBody>
          <a:bodyPr/>
          <a:lstStyle/>
          <a:p>
            <a:r>
              <a:rPr lang="cs-CZ" dirty="0"/>
              <a:t>strategie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5C4B87-6DBF-4E36-AA47-8F59A78BD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512" y="1222625"/>
            <a:ext cx="9965933" cy="5794624"/>
          </a:xfrm>
        </p:spPr>
        <p:txBody>
          <a:bodyPr>
            <a:normAutofit/>
          </a:bodyPr>
          <a:lstStyle/>
          <a:p>
            <a:pPr indent="450215" algn="just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</a:pPr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ílené směřování organizace v dlouhodobém časovém horizontu. </a:t>
            </a:r>
          </a:p>
          <a:p>
            <a:pPr indent="450215" algn="just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</a:pPr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esta (postup, způsob, záměr) dosahování stanovených strategických cílů, respektive výsledného požadovaného stavu bytí či fungování organizace. </a:t>
            </a:r>
          </a:p>
          <a:p>
            <a:pPr indent="450215" algn="just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</a:pP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Způsob dosažení nejobecnějších záměrů organizace vyjádřených vizí či řešení určitého problému. </a:t>
            </a:r>
          </a:p>
          <a:p>
            <a:pPr indent="450215" algn="just">
              <a:lnSpc>
                <a:spcPct val="150000"/>
              </a:lnSpc>
              <a:spcBef>
                <a:spcPts val="500"/>
              </a:spcBef>
            </a:pPr>
            <a:r>
              <a:rPr lang="cs-CZ" sz="2400" dirty="0">
                <a:latin typeface="Times New Roman" panose="02020603050405020304" pitchFamily="18" charset="0"/>
              </a:rPr>
              <a:t>Soubor strategických dlouhodobých cílů a</a:t>
            </a:r>
            <a:r>
              <a:rPr lang="cs-CZ" sz="2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32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způsoby jejich dosažení v podobě specifických cílů, opatření a úkolů (programy, projekty, iniciativy). </a:t>
            </a:r>
            <a:r>
              <a:rPr lang="cs-CZ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4905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odnadpis 2">
            <a:extLst>
              <a:ext uri="{FF2B5EF4-FFF2-40B4-BE49-F238E27FC236}">
                <a16:creationId xmlns:a16="http://schemas.microsoft.com/office/drawing/2014/main" id="{601F5B43-5587-4BFA-BE31-61D98CE2E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6583" y="2919414"/>
            <a:ext cx="8911525" cy="1693683"/>
          </a:xfrm>
        </p:spPr>
        <p:txBody>
          <a:bodyPr>
            <a:normAutofit fontScale="92500"/>
          </a:bodyPr>
          <a:lstStyle/>
          <a:p>
            <a:r>
              <a:rPr lang="cs-CZ" sz="4000" dirty="0"/>
              <a:t>PŘÍSTUPY KE STANOVENÍ OPATŘENÍ K DOSAŽENÍ CÍLOVÝCH STAVŮ STRATEGIE</a:t>
            </a:r>
            <a:endParaRPr lang="cs-CZ" altLang="cs-CZ" i="1" dirty="0"/>
          </a:p>
        </p:txBody>
      </p:sp>
    </p:spTree>
    <p:extLst>
      <p:ext uri="{BB962C8B-B14F-4D97-AF65-F5344CB8AC3E}">
        <p14:creationId xmlns:p14="http://schemas.microsoft.com/office/powerpoint/2010/main" val="2568310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78098"/>
          </a:xfrm>
        </p:spPr>
        <p:txBody>
          <a:bodyPr>
            <a:normAutofit/>
          </a:bodyPr>
          <a:lstStyle/>
          <a:p>
            <a:r>
              <a:rPr lang="cs-CZ" dirty="0"/>
              <a:t>Základní úvaha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2832116"/>
              </p:ext>
            </p:extLst>
          </p:nvPr>
        </p:nvGraphicFramePr>
        <p:xfrm>
          <a:off x="1775520" y="1169368"/>
          <a:ext cx="864096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bdélník 5"/>
          <p:cNvSpPr/>
          <p:nvPr/>
        </p:nvSpPr>
        <p:spPr>
          <a:xfrm>
            <a:off x="3791745" y="3429000"/>
            <a:ext cx="675185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15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" name="Obdélník 6"/>
          <p:cNvSpPr/>
          <p:nvPr/>
        </p:nvSpPr>
        <p:spPr>
          <a:xfrm>
            <a:off x="6672065" y="3429000"/>
            <a:ext cx="675185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15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" name="Obdélník 8"/>
          <p:cNvSpPr/>
          <p:nvPr/>
        </p:nvSpPr>
        <p:spPr>
          <a:xfrm>
            <a:off x="9624393" y="3429000"/>
            <a:ext cx="675185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15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" name="Kruhová šipka 10"/>
          <p:cNvSpPr/>
          <p:nvPr/>
        </p:nvSpPr>
        <p:spPr>
          <a:xfrm>
            <a:off x="3287688" y="836712"/>
            <a:ext cx="6264696" cy="4392488"/>
          </a:xfrm>
          <a:prstGeom prst="circularArrow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2" name="Kruhová šipka 11"/>
          <p:cNvSpPr/>
          <p:nvPr/>
        </p:nvSpPr>
        <p:spPr>
          <a:xfrm rot="10800000">
            <a:off x="5519936" y="2465512"/>
            <a:ext cx="4608512" cy="4392488"/>
          </a:xfrm>
          <a:prstGeom prst="circular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7E59C-447D-4A43-8BA9-697733585617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lík">
  <a:themeElements>
    <a:clrScheme name="Balík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Balík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lík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B3D592B7052304EA4827B1A8C70F3B8" ma:contentTypeVersion="2" ma:contentTypeDescription="Vytvoří nový dokument" ma:contentTypeScope="" ma:versionID="4fa650524ef3276fb4965182e494c68b">
  <xsd:schema xmlns:xsd="http://www.w3.org/2001/XMLSchema" xmlns:xs="http://www.w3.org/2001/XMLSchema" xmlns:p="http://schemas.microsoft.com/office/2006/metadata/properties" xmlns:ns2="0a4dcd8e-c73b-4632-a1c3-b98d8741b3ae" targetNamespace="http://schemas.microsoft.com/office/2006/metadata/properties" ma:root="true" ma:fieldsID="c0358186d22f70877f1bdfd40645567d" ns2:_="">
    <xsd:import namespace="0a4dcd8e-c73b-4632-a1c3-b98d8741b3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dcd8e-c73b-4632-a1c3-b98d8741b3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DD1D87-FA0C-41CC-AE8D-4442F513F2F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5B2651C-9B0A-441D-8BD8-684E1CF8F2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A1E2A1-CF71-4696-9F6B-F55E123DB2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4dcd8e-c73b-4632-a1c3-b98d8741b3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TM10001115[[fn=Balík]]</Template>
  <TotalTime>0</TotalTime>
  <Words>824</Words>
  <Application>Microsoft Office PowerPoint</Application>
  <PresentationFormat>Širokoúhlá obrazovka</PresentationFormat>
  <Paragraphs>188</Paragraphs>
  <Slides>29</Slides>
  <Notes>2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29</vt:i4>
      </vt:variant>
    </vt:vector>
  </HeadingPairs>
  <TitlesOfParts>
    <vt:vector size="37" baseType="lpstr">
      <vt:lpstr>Arial</vt:lpstr>
      <vt:lpstr>Calibri</vt:lpstr>
      <vt:lpstr>Consolas</vt:lpstr>
      <vt:lpstr>Gill Sans MT</vt:lpstr>
      <vt:lpstr>Times New Roman</vt:lpstr>
      <vt:lpstr>Balík</vt:lpstr>
      <vt:lpstr>Snímek</vt:lpstr>
      <vt:lpstr>Microsoft PowerPoint 97-2003 Slide</vt:lpstr>
      <vt:lpstr>TVORBA STRATEGIE</vt:lpstr>
      <vt:lpstr>CÍL</vt:lpstr>
      <vt:lpstr>UČEBNÍ OTÁZKY</vt:lpstr>
      <vt:lpstr>Prezentace aplikace PowerPoint</vt:lpstr>
      <vt:lpstr>Prezentace aplikace PowerPoint</vt:lpstr>
      <vt:lpstr>Prezentace aplikace PowerPoint</vt:lpstr>
      <vt:lpstr>strategie</vt:lpstr>
      <vt:lpstr>Prezentace aplikace PowerPoint</vt:lpstr>
      <vt:lpstr>Základní úvaha</vt:lpstr>
      <vt:lpstr>Prezentace aplikace PowerPoint</vt:lpstr>
      <vt:lpstr>Prezentace aplikace PowerPoint</vt:lpstr>
      <vt:lpstr>OPATŘENÍ K REALIZACI CÍlŮ – COMPREHENSIVE APPROACH (DIME)</vt:lpstr>
      <vt:lpstr>OPATŘENÍ K REALIZACI CÍlŮ SYSTÉMOVÝ PŘÍSTUP</vt:lpstr>
      <vt:lpstr>OPATŘENÍ K REALIZACI CÍlŮ PŘÍSTUP PODLE SCHOPNOSTÍ</vt:lpstr>
      <vt:lpstr>Prezentace aplikace PowerPoint</vt:lpstr>
      <vt:lpstr>OPATŘENÍ K REALIZACI CÍlŮ</vt:lpstr>
      <vt:lpstr>OPATŘENÍ K REALIZACI CÍlŮ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ZÁVÉR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TVORBA STRATEGIE</dc:title>
  <dc:creator>josef prochazka</dc:creator>
  <cp:lastModifiedBy>josef</cp:lastModifiedBy>
  <cp:revision>150</cp:revision>
  <dcterms:created xsi:type="dcterms:W3CDTF">2020-09-17T04:53:08Z</dcterms:created>
  <dcterms:modified xsi:type="dcterms:W3CDTF">2022-10-24T17:46:31Z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0x0101004B3D592B7052304EA4827B1A8C70F3B8</vt:lpwstr>
  </property>
</Properties>
</file>