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57"/>
  </p:notesMasterIdLst>
  <p:sldIdLst>
    <p:sldId id="256" r:id="rId5"/>
    <p:sldId id="263" r:id="rId6"/>
    <p:sldId id="278" r:id="rId7"/>
    <p:sldId id="279" r:id="rId8"/>
    <p:sldId id="258" r:id="rId9"/>
    <p:sldId id="280" r:id="rId10"/>
    <p:sldId id="297" r:id="rId11"/>
    <p:sldId id="296" r:id="rId12"/>
    <p:sldId id="261" r:id="rId13"/>
    <p:sldId id="294" r:id="rId14"/>
    <p:sldId id="697" r:id="rId15"/>
    <p:sldId id="721" r:id="rId16"/>
    <p:sldId id="711" r:id="rId17"/>
    <p:sldId id="712" r:id="rId18"/>
    <p:sldId id="714" r:id="rId19"/>
    <p:sldId id="361" r:id="rId20"/>
    <p:sldId id="362" r:id="rId21"/>
    <p:sldId id="704" r:id="rId22"/>
    <p:sldId id="702" r:id="rId23"/>
    <p:sldId id="703" r:id="rId24"/>
    <p:sldId id="715" r:id="rId25"/>
    <p:sldId id="716" r:id="rId26"/>
    <p:sldId id="667" r:id="rId27"/>
    <p:sldId id="719" r:id="rId28"/>
    <p:sldId id="720" r:id="rId29"/>
    <p:sldId id="698" r:id="rId30"/>
    <p:sldId id="699" r:id="rId31"/>
    <p:sldId id="700" r:id="rId32"/>
    <p:sldId id="729" r:id="rId33"/>
    <p:sldId id="726" r:id="rId34"/>
    <p:sldId id="701" r:id="rId35"/>
    <p:sldId id="722" r:id="rId36"/>
    <p:sldId id="724" r:id="rId37"/>
    <p:sldId id="723" r:id="rId38"/>
    <p:sldId id="725" r:id="rId39"/>
    <p:sldId id="734" r:id="rId40"/>
    <p:sldId id="728" r:id="rId41"/>
    <p:sldId id="668" r:id="rId42"/>
    <p:sldId id="666" r:id="rId43"/>
    <p:sldId id="731" r:id="rId44"/>
    <p:sldId id="732" r:id="rId45"/>
    <p:sldId id="696" r:id="rId46"/>
    <p:sldId id="733" r:id="rId47"/>
    <p:sldId id="693" r:id="rId48"/>
    <p:sldId id="730" r:id="rId49"/>
    <p:sldId id="713" r:id="rId50"/>
    <p:sldId id="706" r:id="rId51"/>
    <p:sldId id="707" r:id="rId52"/>
    <p:sldId id="708" r:id="rId53"/>
    <p:sldId id="709" r:id="rId54"/>
    <p:sldId id="727" r:id="rId55"/>
    <p:sldId id="682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EAB2A-E4E7-46D9-9D14-AB92B186A7DA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456AB-3299-4166-80DA-BB35610E35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774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9B08F-C4B7-4586-AE87-CA9A7F1D92D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89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456AB-3299-4166-80DA-BB35610E356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451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456AB-3299-4166-80DA-BB35610E356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01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defence</a:t>
            </a:r>
            <a:r>
              <a:rPr lang="cs-CZ" dirty="0"/>
              <a:t> </a:t>
            </a:r>
            <a:r>
              <a:rPr lang="cs-CZ" dirty="0" err="1"/>
              <a:t>variables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ideally</a:t>
            </a:r>
            <a:r>
              <a:rPr lang="cs-CZ" dirty="0"/>
              <a:t> in </a:t>
            </a:r>
            <a:r>
              <a:rPr lang="cs-CZ" dirty="0" err="1"/>
              <a:t>ballance</a:t>
            </a:r>
            <a:r>
              <a:rPr lang="cs-CZ" dirty="0"/>
              <a:t>,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desirable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. </a:t>
            </a:r>
            <a:r>
              <a:rPr lang="cs-CZ" dirty="0" err="1"/>
              <a:t>Although</a:t>
            </a:r>
            <a:r>
              <a:rPr lang="cs-CZ" dirty="0"/>
              <a:t> most </a:t>
            </a:r>
            <a:r>
              <a:rPr lang="cs-CZ" dirty="0" err="1"/>
              <a:t>likely</a:t>
            </a:r>
            <a:r>
              <a:rPr lang="cs-CZ" dirty="0"/>
              <a:t> </a:t>
            </a:r>
            <a:r>
              <a:rPr lang="cs-CZ" dirty="0" err="1"/>
              <a:t>unrealistic</a:t>
            </a:r>
            <a:r>
              <a:rPr lang="cs-CZ" dirty="0"/>
              <a:t>, as a </a:t>
            </a:r>
            <a:r>
              <a:rPr lang="cs-CZ" dirty="0" err="1"/>
              <a:t>distant</a:t>
            </a:r>
            <a:r>
              <a:rPr lang="cs-CZ" dirty="0"/>
              <a:t> end</a:t>
            </a:r>
            <a:r>
              <a:rPr lang="cs-CZ" baseline="0" dirty="0"/>
              <a:t>-</a:t>
            </a:r>
            <a:r>
              <a:rPr lang="cs-CZ" baseline="0" dirty="0" err="1"/>
              <a:t>state</a:t>
            </a:r>
            <a:r>
              <a:rPr lang="cs-CZ" baseline="0" dirty="0"/>
              <a:t> </a:t>
            </a:r>
            <a:r>
              <a:rPr lang="cs-CZ" baseline="0" dirty="0" err="1"/>
              <a:t>it</a:t>
            </a:r>
            <a:r>
              <a:rPr lang="cs-CZ" baseline="0" dirty="0"/>
              <a:t> </a:t>
            </a:r>
            <a:r>
              <a:rPr lang="cs-CZ" baseline="0" dirty="0" err="1"/>
              <a:t>serves</a:t>
            </a:r>
            <a:r>
              <a:rPr lang="cs-CZ" baseline="0" dirty="0"/>
              <a:t> </a:t>
            </a:r>
            <a:r>
              <a:rPr lang="cs-CZ" baseline="0" dirty="0" err="1"/>
              <a:t>it</a:t>
            </a:r>
            <a:r>
              <a:rPr lang="cs-CZ" baseline="0" dirty="0"/>
              <a:t>‘ </a:t>
            </a:r>
            <a:r>
              <a:rPr lang="cs-CZ" baseline="0" dirty="0" err="1"/>
              <a:t>purpose</a:t>
            </a:r>
            <a:r>
              <a:rPr lang="cs-CZ" baseline="0" dirty="0"/>
              <a:t> as a </a:t>
            </a:r>
            <a:r>
              <a:rPr lang="cs-CZ" baseline="0" dirty="0" err="1"/>
              <a:t>light</a:t>
            </a:r>
            <a:r>
              <a:rPr lang="cs-CZ" baseline="0" dirty="0"/>
              <a:t> in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dark</a:t>
            </a:r>
            <a:r>
              <a:rPr lang="cs-CZ" baseline="0" dirty="0"/>
              <a:t> </a:t>
            </a:r>
            <a:r>
              <a:rPr lang="cs-CZ" baseline="0" dirty="0" err="1"/>
              <a:t>showing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way</a:t>
            </a:r>
            <a:r>
              <a:rPr lang="cs-CZ" baseline="0" dirty="0"/>
              <a:t>. Reality </a:t>
            </a:r>
            <a:r>
              <a:rPr lang="cs-CZ" baseline="0" dirty="0" err="1"/>
              <a:t>looks</a:t>
            </a:r>
            <a:r>
              <a:rPr lang="cs-CZ" baseline="0" dirty="0"/>
              <a:t> </a:t>
            </a:r>
            <a:r>
              <a:rPr lang="cs-CZ" baseline="0" dirty="0" err="1"/>
              <a:t>usually</a:t>
            </a:r>
            <a:r>
              <a:rPr lang="cs-CZ" baseline="0" dirty="0"/>
              <a:t> as </a:t>
            </a:r>
            <a:r>
              <a:rPr lang="cs-CZ" baseline="0" dirty="0" err="1"/>
              <a:t>it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</a:t>
            </a:r>
            <a:r>
              <a:rPr lang="cs-CZ" baseline="0" dirty="0" err="1"/>
              <a:t>portrayed</a:t>
            </a:r>
            <a:r>
              <a:rPr lang="cs-CZ" baseline="0" dirty="0"/>
              <a:t> </a:t>
            </a:r>
            <a:r>
              <a:rPr lang="cs-CZ" baseline="0" dirty="0" err="1"/>
              <a:t>at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bottom</a:t>
            </a:r>
            <a:r>
              <a:rPr lang="cs-CZ" baseline="0" dirty="0"/>
              <a:t> </a:t>
            </a:r>
            <a:r>
              <a:rPr lang="cs-CZ" baseline="0" dirty="0" err="1"/>
              <a:t>half</a:t>
            </a:r>
            <a:r>
              <a:rPr lang="cs-CZ" baseline="0" dirty="0"/>
              <a:t> </a:t>
            </a:r>
            <a:r>
              <a:rPr lang="cs-CZ" baseline="0" dirty="0" err="1"/>
              <a:t>of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picture</a:t>
            </a:r>
            <a:r>
              <a:rPr lang="cs-CZ" baseline="0" dirty="0"/>
              <a:t>, </a:t>
            </a:r>
            <a:r>
              <a:rPr lang="cs-CZ" baseline="0" dirty="0" err="1"/>
              <a:t>there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</a:t>
            </a:r>
            <a:r>
              <a:rPr lang="cs-CZ" baseline="0" dirty="0" err="1"/>
              <a:t>allways</a:t>
            </a:r>
            <a:r>
              <a:rPr lang="cs-CZ" baseline="0" dirty="0"/>
              <a:t> a </a:t>
            </a:r>
            <a:r>
              <a:rPr lang="cs-CZ" baseline="0" dirty="0" err="1"/>
              <a:t>disproportion</a:t>
            </a:r>
            <a:r>
              <a:rPr lang="cs-CZ" baseline="0" dirty="0"/>
              <a:t> </a:t>
            </a:r>
            <a:r>
              <a:rPr lang="cs-CZ" baseline="0" dirty="0" err="1"/>
              <a:t>between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need</a:t>
            </a:r>
            <a:r>
              <a:rPr lang="cs-CZ" baseline="0" dirty="0"/>
              <a:t> and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available</a:t>
            </a:r>
            <a:r>
              <a:rPr lang="cs-CZ" baseline="0" dirty="0"/>
              <a:t> budget.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difference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</a:t>
            </a:r>
            <a:r>
              <a:rPr lang="cs-CZ" baseline="0" dirty="0" err="1"/>
              <a:t>asociated</a:t>
            </a:r>
            <a:r>
              <a:rPr lang="cs-CZ" baseline="0" dirty="0"/>
              <a:t> </a:t>
            </a:r>
            <a:r>
              <a:rPr lang="cs-CZ" baseline="0" dirty="0" err="1"/>
              <a:t>with</a:t>
            </a:r>
            <a:r>
              <a:rPr lang="cs-CZ" baseline="0" dirty="0"/>
              <a:t> </a:t>
            </a:r>
            <a:r>
              <a:rPr lang="cs-CZ" baseline="0" dirty="0" err="1"/>
              <a:t>risks</a:t>
            </a:r>
            <a:r>
              <a:rPr lang="cs-CZ" baseline="0" dirty="0"/>
              <a:t>, </a:t>
            </a:r>
            <a:r>
              <a:rPr lang="cs-CZ" baseline="0" dirty="0" err="1"/>
              <a:t>which</a:t>
            </a:r>
            <a:r>
              <a:rPr lang="cs-CZ" baseline="0" dirty="0"/>
              <a:t> are </a:t>
            </a:r>
            <a:r>
              <a:rPr lang="cs-CZ" baseline="0" dirty="0" err="1"/>
              <a:t>necessary</a:t>
            </a:r>
            <a:r>
              <a:rPr lang="cs-CZ" baseline="0" dirty="0"/>
              <a:t> to </a:t>
            </a:r>
            <a:r>
              <a:rPr lang="cs-CZ" baseline="0" dirty="0" err="1"/>
              <a:t>prioritize</a:t>
            </a:r>
            <a:r>
              <a:rPr lang="cs-CZ" baseline="0" dirty="0"/>
              <a:t> in </a:t>
            </a:r>
            <a:r>
              <a:rPr lang="cs-CZ" baseline="0" dirty="0" err="1"/>
              <a:t>order</a:t>
            </a:r>
            <a:r>
              <a:rPr lang="cs-CZ" baseline="0" dirty="0"/>
              <a:t> to </a:t>
            </a:r>
            <a:r>
              <a:rPr lang="cs-CZ" baseline="0" dirty="0" err="1"/>
              <a:t>eliminate</a:t>
            </a:r>
            <a:r>
              <a:rPr lang="cs-CZ" baseline="0" dirty="0"/>
              <a:t> </a:t>
            </a:r>
            <a:r>
              <a:rPr lang="cs-CZ" baseline="0" dirty="0" err="1"/>
              <a:t>risks</a:t>
            </a:r>
            <a:r>
              <a:rPr lang="cs-CZ" baseline="0" dirty="0"/>
              <a:t> </a:t>
            </a:r>
            <a:r>
              <a:rPr lang="cs-CZ" baseline="0" dirty="0" err="1"/>
              <a:t>jeopardizing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ends</a:t>
            </a:r>
            <a:r>
              <a:rPr lang="cs-CZ" baseline="0" dirty="0"/>
              <a:t>.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defence</a:t>
            </a:r>
            <a:r>
              <a:rPr lang="cs-CZ" baseline="0" dirty="0"/>
              <a:t> </a:t>
            </a:r>
            <a:r>
              <a:rPr lang="cs-CZ" baseline="0" dirty="0" err="1"/>
              <a:t>planning</a:t>
            </a:r>
            <a:r>
              <a:rPr lang="cs-CZ" baseline="0" dirty="0"/>
              <a:t> </a:t>
            </a:r>
            <a:r>
              <a:rPr lang="cs-CZ" baseline="0" dirty="0" err="1"/>
              <a:t>process</a:t>
            </a:r>
            <a:r>
              <a:rPr lang="cs-CZ" baseline="0" dirty="0"/>
              <a:t> </a:t>
            </a:r>
            <a:r>
              <a:rPr lang="cs-CZ" baseline="0" dirty="0" err="1"/>
              <a:t>represents</a:t>
            </a:r>
            <a:r>
              <a:rPr lang="cs-CZ" baseline="0" dirty="0"/>
              <a:t> a </a:t>
            </a:r>
            <a:r>
              <a:rPr lang="cs-CZ" baseline="0" dirty="0" err="1"/>
              <a:t>tool</a:t>
            </a:r>
            <a:r>
              <a:rPr lang="cs-CZ" baseline="0" dirty="0"/>
              <a:t> </a:t>
            </a:r>
            <a:r>
              <a:rPr lang="cs-CZ" baseline="0" dirty="0" err="1"/>
              <a:t>enabling</a:t>
            </a:r>
            <a:r>
              <a:rPr lang="cs-CZ" baseline="0" dirty="0"/>
              <a:t> </a:t>
            </a:r>
            <a:r>
              <a:rPr lang="cs-CZ" baseline="0" dirty="0" err="1"/>
              <a:t>defence</a:t>
            </a:r>
            <a:r>
              <a:rPr lang="cs-CZ" baseline="0" dirty="0"/>
              <a:t> </a:t>
            </a:r>
            <a:r>
              <a:rPr lang="cs-CZ" baseline="0" dirty="0" err="1"/>
              <a:t>planners</a:t>
            </a:r>
            <a:r>
              <a:rPr lang="cs-CZ" baseline="0" dirty="0"/>
              <a:t> and </a:t>
            </a:r>
            <a:r>
              <a:rPr lang="cs-CZ" baseline="0" dirty="0" err="1"/>
              <a:t>managers</a:t>
            </a:r>
            <a:r>
              <a:rPr lang="cs-CZ" baseline="0" dirty="0"/>
              <a:t> to </a:t>
            </a:r>
            <a:r>
              <a:rPr lang="cs-CZ" baseline="0" dirty="0" err="1"/>
              <a:t>find</a:t>
            </a:r>
            <a:r>
              <a:rPr lang="cs-CZ" baseline="0" dirty="0"/>
              <a:t> </a:t>
            </a:r>
            <a:r>
              <a:rPr lang="cs-CZ" baseline="0" dirty="0" err="1"/>
              <a:t>acceptable</a:t>
            </a:r>
            <a:r>
              <a:rPr lang="cs-CZ" baseline="0" dirty="0"/>
              <a:t> balance </a:t>
            </a:r>
            <a:r>
              <a:rPr lang="cs-CZ" baseline="0" dirty="0" err="1"/>
              <a:t>among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defence</a:t>
            </a:r>
            <a:r>
              <a:rPr lang="cs-CZ" baseline="0" dirty="0"/>
              <a:t> </a:t>
            </a:r>
            <a:r>
              <a:rPr lang="cs-CZ" baseline="0" dirty="0" err="1"/>
              <a:t>variables</a:t>
            </a:r>
            <a:r>
              <a:rPr lang="cs-CZ" baseline="0" dirty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1F216-9884-4AEA-96C9-D6D56BA0EFA0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72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418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38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10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94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625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13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2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49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68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0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ADC2A2F-1920-4D1C-BA95-86669873E76E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64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ADC2A2F-1920-4D1C-BA95-86669873E76E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3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32F57-1C55-45FD-ADC0-074D06E9F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TVORBA STRATEGIE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A3D6BE-3B8E-4D74-ADF4-54DEA3BB9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6058" y="4352544"/>
            <a:ext cx="8865742" cy="1239894"/>
          </a:xfrm>
        </p:spPr>
        <p:txBody>
          <a:bodyPr>
            <a:noAutofit/>
          </a:bodyPr>
          <a:lstStyle/>
          <a:p>
            <a:r>
              <a:rPr lang="cs-CZ" sz="3200" dirty="0"/>
              <a:t>T11: </a:t>
            </a: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IMPLEMENTAČNÍ RÁMEC STRATEGIE: RIZIKA, KOMUNIKACE </a:t>
            </a:r>
            <a:r>
              <a:rPr lang="cs-CZ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75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321E2-76D0-493C-A7B0-D662B837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11937"/>
            <a:ext cx="7729728" cy="913568"/>
          </a:xfrm>
        </p:spPr>
        <p:txBody>
          <a:bodyPr/>
          <a:lstStyle/>
          <a:p>
            <a:r>
              <a:rPr lang="cs-CZ"/>
              <a:t>strategie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5C4B87-6DBF-4E36-AA47-8F59A78BD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512" y="1222625"/>
            <a:ext cx="9965933" cy="5794624"/>
          </a:xfrm>
        </p:spPr>
        <p:txBody>
          <a:bodyPr>
            <a:normAutofit lnSpcReduction="10000"/>
          </a:bodyPr>
          <a:lstStyle/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Cílené směřování organizace v dlouhodobém časovém horizontu.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Cesta (postup, způsob, záměr) dosahování stanovených strategických cílů, respektive výsledného požadovaného stavu bytí či fungování organizace.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Způsob dosažení nejobecnějších záměrů organizace vyjádřených vizí či řešení určitého problému.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</a:pPr>
            <a:r>
              <a:rPr lang="cs-CZ" sz="2400" dirty="0">
                <a:latin typeface="Times New Roman" panose="02020603050405020304" pitchFamily="18" charset="0"/>
              </a:rPr>
              <a:t>Soubor strategických dlouhodobých cílů a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způsoby jejich dosažení v podobě specifických cílů, opatření a úkolů (programy, projekty, iniciativy).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</a:pPr>
            <a:r>
              <a:rPr lang="cs-CZ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 pohledu rizik: Tvorba a realizace strategie je proces řízení rizik. Minimalizována jsou rizika spojená se selháním organizace naplňovat své poslání, dosáhnout vytyčené vize a stanovených cílů.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</a:pP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444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OBLASTI HODNOCENÍ RIZIK V PRŮBĚHU TVORBY A REALIZACE STRATEGIE </a:t>
            </a:r>
            <a:endParaRPr lang="cs-CZ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eaLnBrk="1" hangingPunct="1"/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3284856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17DF58-4EB6-46FD-B6FD-BDBEF33BA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2" y="61867"/>
            <a:ext cx="11921924" cy="1188720"/>
          </a:xfrm>
        </p:spPr>
        <p:txBody>
          <a:bodyPr/>
          <a:lstStyle/>
          <a:p>
            <a:r>
              <a:rPr lang="cs-CZ" dirty="0"/>
              <a:t>HODNOCENÍ RIZIK V RÁMCI TVORBY a REALIZACE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75508F-C33C-4451-AB27-22F2BAC93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15" y="1504709"/>
            <a:ext cx="11690431" cy="5451676"/>
          </a:xfrm>
        </p:spPr>
        <p:txBody>
          <a:bodyPr>
            <a:normAutofit/>
          </a:bodyPr>
          <a:lstStyle/>
          <a:p>
            <a:r>
              <a:rPr lang="cs-CZ" sz="2400" dirty="0"/>
              <a:t>HODNOCENÍ RIZIK SPOJENÝCH S TVORBOU STRATEGIE </a:t>
            </a:r>
          </a:p>
          <a:p>
            <a:pPr lvl="1"/>
            <a:r>
              <a:rPr lang="cs-CZ" sz="2400" dirty="0"/>
              <a:t>S jakými riziky je spojena tvorba strategie (adekvátnost času, zájmy zainteresovaných stran – rozdílné představy o výsledku řešení, dostupná expertíza, dostatek finančních prostředků, organizační rámec).</a:t>
            </a:r>
          </a:p>
          <a:p>
            <a:r>
              <a:rPr lang="cs-CZ" sz="2400" dirty="0"/>
              <a:t>HODNOCENÍ HROZEB A SOUVISEJÍCÍCH RIZIK V DANÉ OBLASTI</a:t>
            </a:r>
          </a:p>
          <a:p>
            <a:pPr lvl="1"/>
            <a:r>
              <a:rPr lang="cs-CZ" sz="2400" dirty="0"/>
              <a:t>Co ohrožuje aktiva (zájmy, cíle, …) v dané oblasti zájmu. </a:t>
            </a:r>
          </a:p>
          <a:p>
            <a:r>
              <a:rPr lang="cs-CZ" sz="2400" dirty="0"/>
              <a:t>HODNOCENÍ RIZIK JEDNOTLIVÝCH  VARIANT ŘEŠENÍ DANÉHO PROBLÉMU</a:t>
            </a:r>
          </a:p>
          <a:p>
            <a:pPr lvl="1"/>
            <a:r>
              <a:rPr lang="cs-CZ" sz="2400" dirty="0"/>
              <a:t>O kolik více je varianta A rizikovější než varianta B (přínosy versus náklady a rizika).  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HODNOCENÍ HROZEB A SOUVISEJÍCÍCH S REALIZACÍ STRATEGIE</a:t>
            </a:r>
          </a:p>
          <a:p>
            <a:pPr lvl="1"/>
            <a:r>
              <a:rPr lang="cs-CZ" sz="2400" dirty="0"/>
              <a:t>Jakým způsobem může být ohrožena realizace strategie? Jaké jsou zájmy zainteresovaných stran? např. politická podpora strategie, stabilita financování, právní prostředí, mezinárodní spolupráce, vyzrálost technických řešení, …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8158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3DA53D4-FA8D-4876-AA25-390E508CE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22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3DA53D4-FA8D-4876-AA25-390E508CE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Řečová bublina: obdélníkový bublinový popisek 1">
            <a:extLst>
              <a:ext uri="{FF2B5EF4-FFF2-40B4-BE49-F238E27FC236}">
                <a16:creationId xmlns:a16="http://schemas.microsoft.com/office/drawing/2014/main" id="{14E1428C-19BE-4C3F-826C-BABF5DAF8453}"/>
              </a:ext>
            </a:extLst>
          </p:cNvPr>
          <p:cNvSpPr/>
          <p:nvPr/>
        </p:nvSpPr>
        <p:spPr>
          <a:xfrm>
            <a:off x="328773" y="2363056"/>
            <a:ext cx="3400746" cy="1746607"/>
          </a:xfrm>
          <a:prstGeom prst="wedgeRectCallout">
            <a:avLst>
              <a:gd name="adj1" fmla="val 3175"/>
              <a:gd name="adj2" fmla="val -69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Naturogenní (abiotické / biotické);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Antropogenní (</a:t>
            </a:r>
            <a:r>
              <a:rPr lang="cs-CZ" sz="2000" dirty="0" err="1">
                <a:solidFill>
                  <a:schemeClr val="tx1"/>
                </a:solidFill>
              </a:rPr>
              <a:t>technogenní</a:t>
            </a:r>
            <a:r>
              <a:rPr lang="cs-CZ" sz="2000" dirty="0">
                <a:solidFill>
                  <a:schemeClr val="tx1"/>
                </a:solidFill>
              </a:rPr>
              <a:t> / </a:t>
            </a:r>
            <a:r>
              <a:rPr lang="cs-CZ" sz="2000" dirty="0" err="1">
                <a:solidFill>
                  <a:schemeClr val="tx1"/>
                </a:solidFill>
              </a:rPr>
              <a:t>sociogenní</a:t>
            </a:r>
            <a:r>
              <a:rPr lang="cs-CZ" sz="2000" dirty="0">
                <a:solidFill>
                  <a:schemeClr val="tx1"/>
                </a:solidFill>
              </a:rPr>
              <a:t> / ekonomické). </a:t>
            </a:r>
          </a:p>
        </p:txBody>
      </p:sp>
      <p:sp>
        <p:nvSpPr>
          <p:cNvPr id="4" name="Řečová bublina: obdélníkový bublinový popisek 3">
            <a:extLst>
              <a:ext uri="{FF2B5EF4-FFF2-40B4-BE49-F238E27FC236}">
                <a16:creationId xmlns:a16="http://schemas.microsoft.com/office/drawing/2014/main" id="{F1DA395F-73CA-4D2B-9065-11B86EE2F6A6}"/>
              </a:ext>
            </a:extLst>
          </p:cNvPr>
          <p:cNvSpPr/>
          <p:nvPr/>
        </p:nvSpPr>
        <p:spPr>
          <a:xfrm>
            <a:off x="8801530" y="2363056"/>
            <a:ext cx="3061699" cy="2590909"/>
          </a:xfrm>
          <a:prstGeom prst="wedgeRectCallout">
            <a:avLst>
              <a:gd name="adj1" fmla="val 3175"/>
              <a:gd name="adj2" fmla="val -69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Územní celistvost státu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Právní stát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Občanské svobody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Zdraví obyvatelstva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Prosperita státu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Informační sítě/data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0D7B1DC-E2E0-43F7-8506-E3670120FB38}"/>
              </a:ext>
            </a:extLst>
          </p:cNvPr>
          <p:cNvSpPr/>
          <p:nvPr/>
        </p:nvSpPr>
        <p:spPr>
          <a:xfrm>
            <a:off x="0" y="5798916"/>
            <a:ext cx="12191999" cy="1059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VEŘEJNÉ POLITIKY = PROCES ŘÍZENÍ RIZIK </a:t>
            </a:r>
          </a:p>
          <a:p>
            <a:pPr algn="ctr"/>
            <a:r>
              <a:rPr lang="cs-CZ" b="1" dirty="0">
                <a:solidFill>
                  <a:schemeClr val="tx1"/>
                </a:solidFill>
              </a:rPr>
              <a:t>VEŘEJNÁ STRATEGIE = NÁSTROJ VEŘEJNÉ POLITIKY  </a:t>
            </a:r>
          </a:p>
        </p:txBody>
      </p:sp>
    </p:spTree>
    <p:extLst>
      <p:ext uri="{BB962C8B-B14F-4D97-AF65-F5344CB8AC3E}">
        <p14:creationId xmlns:p14="http://schemas.microsoft.com/office/powerpoint/2010/main" val="2132151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49EE2DC-0BED-4A25-8D4B-0A66DD43D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6" y="1"/>
            <a:ext cx="12002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68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Obrázek 3">
            <a:extLst>
              <a:ext uri="{FF2B5EF4-FFF2-40B4-BE49-F238E27FC236}">
                <a16:creationId xmlns:a16="http://schemas.microsoft.com/office/drawing/2014/main" id="{68D876AC-8A68-4A88-A129-D28392F0C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2" y="1751011"/>
            <a:ext cx="5087937" cy="510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F4C6794-9D7F-443E-B325-826788EF1207}"/>
              </a:ext>
            </a:extLst>
          </p:cNvPr>
          <p:cNvSpPr txBox="1"/>
          <p:nvPr/>
        </p:nvSpPr>
        <p:spPr>
          <a:xfrm>
            <a:off x="-106852" y="310391"/>
            <a:ext cx="1240570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200" b="1" dirty="0"/>
              <a:t>TVORBA A REALIZACE STRATEGIE = PROCES ŘÍZENÍ RIZIK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1EB5920-9F9D-4087-85B7-A9FC40DA681F}"/>
              </a:ext>
            </a:extLst>
          </p:cNvPr>
          <p:cNvSpPr txBox="1"/>
          <p:nvPr/>
        </p:nvSpPr>
        <p:spPr>
          <a:xfrm>
            <a:off x="722728" y="1751011"/>
            <a:ext cx="6049926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RIZIKO = vznik nežádoucích následků na lidský</a:t>
            </a:r>
          </a:p>
          <a:p>
            <a:pPr>
              <a:defRPr/>
            </a:pPr>
            <a:r>
              <a:rPr lang="cs-CZ" sz="2400" dirty="0"/>
              <a:t>život, zdraví, majetek, prostředí, …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JAKÝ JE NÁŠ POSTOJ K RIZIKU?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Odmítáme riziko?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Akceptujeme rozumnou míru rizika?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Vyhledáváme riziko?</a:t>
            </a:r>
          </a:p>
        </p:txBody>
      </p:sp>
      <p:sp>
        <p:nvSpPr>
          <p:cNvPr id="62469" name="TextovéPole 6">
            <a:extLst>
              <a:ext uri="{FF2B5EF4-FFF2-40B4-BE49-F238E27FC236}">
                <a16:creationId xmlns:a16="http://schemas.microsoft.com/office/drawing/2014/main" id="{BE5E5C6B-696D-45EA-A643-0971B56EA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754" y="5106989"/>
            <a:ext cx="44719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200" b="1" dirty="0">
                <a:latin typeface="Times New Roman" panose="02020603050405020304" pitchFamily="18" charset="0"/>
              </a:rPr>
              <a:t>Náklady, čas, parametry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Obrázek 3">
            <a:extLst>
              <a:ext uri="{FF2B5EF4-FFF2-40B4-BE49-F238E27FC236}">
                <a16:creationId xmlns:a16="http://schemas.microsoft.com/office/drawing/2014/main" id="{2267ED0E-78AE-4002-8C9D-AFD5BFE5A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2" y="-356"/>
            <a:ext cx="6929714" cy="685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ovéPole 4">
            <a:extLst>
              <a:ext uri="{FF2B5EF4-FFF2-40B4-BE49-F238E27FC236}">
                <a16:creationId xmlns:a16="http://schemas.microsoft.com/office/drawing/2014/main" id="{8094D2B4-3344-461A-827C-64C1D76D1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388" y="242886"/>
            <a:ext cx="3613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200" dirty="0">
                <a:latin typeface="Times New Roman" panose="02020603050405020304" pitchFamily="18" charset="0"/>
              </a:rPr>
              <a:t>SNIŽOVÁNÍ RIZIK</a:t>
            </a:r>
          </a:p>
        </p:txBody>
      </p:sp>
      <p:sp>
        <p:nvSpPr>
          <p:cNvPr id="63492" name="TextovéPole 5">
            <a:extLst>
              <a:ext uri="{FF2B5EF4-FFF2-40B4-BE49-F238E27FC236}">
                <a16:creationId xmlns:a16="http://schemas.microsoft.com/office/drawing/2014/main" id="{EAD25F68-279F-4ECA-B7D5-AD54D2CDE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388" y="1239837"/>
            <a:ext cx="37206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 i="1" dirty="0">
                <a:latin typeface="Times New Roman" panose="02020603050405020304" pitchFamily="18" charset="0"/>
              </a:rPr>
              <a:t>Obleč se pro případ nehody,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 i="1" dirty="0">
                <a:latin typeface="Times New Roman" panose="02020603050405020304" pitchFamily="18" charset="0"/>
              </a:rPr>
              <a:t> ne pro vlastní jízdu!</a:t>
            </a:r>
          </a:p>
        </p:txBody>
      </p:sp>
      <p:pic>
        <p:nvPicPr>
          <p:cNvPr id="63493" name="Obrázek 6">
            <a:extLst>
              <a:ext uri="{FF2B5EF4-FFF2-40B4-BE49-F238E27FC236}">
                <a16:creationId xmlns:a16="http://schemas.microsoft.com/office/drawing/2014/main" id="{49C2CB99-0FB1-4ABF-BFF5-795E64EDC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6" y="2353528"/>
            <a:ext cx="4357175" cy="175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ovéPole 7">
            <a:extLst>
              <a:ext uri="{FF2B5EF4-FFF2-40B4-BE49-F238E27FC236}">
                <a16:creationId xmlns:a16="http://schemas.microsoft.com/office/drawing/2014/main" id="{8B09607C-7C62-4249-AD7A-5C304CEEC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9" y="4306889"/>
            <a:ext cx="451188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STRATEGIE: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Alternativní přístupy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Informované rozhodování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    - známe důsledky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Efektivní komunikace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177990-917D-4140-A4FF-9C367A288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15336"/>
            <a:ext cx="7729728" cy="1188720"/>
          </a:xfrm>
        </p:spPr>
        <p:txBody>
          <a:bodyPr/>
          <a:lstStyle/>
          <a:p>
            <a:r>
              <a:rPr lang="cs-CZ" dirty="0"/>
              <a:t>ŘÍZENÍ RIZIK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F07F63-0AF7-4C1D-9C01-24F1107B0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2120348"/>
            <a:ext cx="11417716" cy="4306956"/>
          </a:xfrm>
        </p:spPr>
        <p:txBody>
          <a:bodyPr>
            <a:normAutofit lnSpcReduction="10000"/>
          </a:bodyPr>
          <a:lstStyle/>
          <a:p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Nepřetržitý proces!</a:t>
            </a:r>
          </a:p>
          <a:p>
            <a:endParaRPr lang="cs-CZ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ubjekty systému řízení rizik na základě svých pravomocí:</a:t>
            </a:r>
          </a:p>
          <a:p>
            <a:pPr lvl="1"/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identifikují a hodnotí rizika (míra rizika),</a:t>
            </a:r>
          </a:p>
          <a:p>
            <a:pPr lvl="1"/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vyhodnocují důsledky ve vztahu k aktivům!!</a:t>
            </a:r>
          </a:p>
          <a:p>
            <a:pPr lvl="1"/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navrhují řešení k jejich snížení či eliminaci,</a:t>
            </a:r>
          </a:p>
          <a:p>
            <a:pPr lvl="1"/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přijímají rozhodnutí s ohledem na rizikovost jednotlivých variant řešení.</a:t>
            </a:r>
          </a:p>
          <a:p>
            <a:endParaRPr lang="cs-CZ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ílem je snížit dopad rizika na plnění cílů (projektů) a prosazování zájmů.</a:t>
            </a:r>
            <a:endParaRPr lang="cs-CZ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1284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856C29-E4E9-48D0-A5E5-4DA22EA2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5822"/>
            <a:ext cx="7729728" cy="1188720"/>
          </a:xfrm>
        </p:spPr>
        <p:txBody>
          <a:bodyPr/>
          <a:lstStyle/>
          <a:p>
            <a:r>
              <a:rPr lang="cs-CZ" dirty="0"/>
              <a:t>RIZIKO, ANALÝZA RIZIK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DEA283-7AA3-48F6-829F-977245D71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1815548"/>
            <a:ext cx="11767930" cy="4806630"/>
          </a:xfrm>
        </p:spPr>
        <p:txBody>
          <a:bodyPr>
            <a:norm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Možnost naplnění hrozby s následnými nežádoucími provozními, finančními, právními a dalšími dopady na dosažení cíle nebo projektu (strategie);</a:t>
            </a: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dentifikace a analýza rizik – hodnocení působení hrozby na aktivum (zranitelnost aktiva)</a:t>
            </a: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Hodnocení míry 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rizika: pravděpodobnost vzniku rizika a posouzení dopadů rizika na cíl, projekt, strategii, …</a:t>
            </a: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Riziko posuzujeme z pohledu možné akceptace nebo potřeby riziko dále řešit (vyhnutí, přesunutí, posunutí, snížení). 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5114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62F01-1C2F-4FC8-B0C0-319C34B88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94130"/>
            <a:ext cx="7729728" cy="1188720"/>
          </a:xfrm>
        </p:spPr>
        <p:txBody>
          <a:bodyPr/>
          <a:lstStyle/>
          <a:p>
            <a:r>
              <a:rPr lang="cs-CZ" dirty="0"/>
              <a:t>CÍL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4F7837-8043-400B-920D-85870C66A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369" y="1859622"/>
            <a:ext cx="10993348" cy="466446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cs-CZ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/>
              <a:t>OBJASNIT PŘÍSTUPY K HODNOCENÍ RIZIK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/>
              <a:t>OBJASNIT PŘÍSTUPY  K PRIORITIZACI POŽADAVKŮ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/>
              <a:t>OBJASNIT ZÁSADY EFEKTIVNÍ KOMUNIKACE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/>
              <a:t>POSKYTNOUT ZPĚTNOU VAZBU A ZADAT ÚKOLY DO CVIČENÍ</a:t>
            </a:r>
          </a:p>
        </p:txBody>
      </p:sp>
    </p:spTree>
    <p:extLst>
      <p:ext uri="{BB962C8B-B14F-4D97-AF65-F5344CB8AC3E}">
        <p14:creationId xmlns:p14="http://schemas.microsoft.com/office/powerpoint/2010/main" val="193871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8D3816A-8CC3-46BC-95A6-1C402C260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784" y="958943"/>
            <a:ext cx="4270248" cy="704087"/>
          </a:xfrm>
        </p:spPr>
        <p:txBody>
          <a:bodyPr>
            <a:normAutofit/>
          </a:bodyPr>
          <a:lstStyle/>
          <a:p>
            <a:r>
              <a:rPr lang="cs-CZ" sz="3200" dirty="0"/>
              <a:t>AKTIVUM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6967B-18CC-408A-B124-C2417E425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774" y="1934817"/>
            <a:ext cx="5950226" cy="4740369"/>
          </a:xfrm>
        </p:spPr>
        <p:txBody>
          <a:bodyPr>
            <a:normAutofit fontScale="92500"/>
          </a:bodyPr>
          <a:lstStyle/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cs-CZ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Hmotný nebo nehmotný vstup, výstup nebo zdroj nezbytný pro dosahování cílů. </a:t>
            </a:r>
            <a:endParaRPr lang="cs-CZ" sz="24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Analýza aktiva 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postup získávání informací o aktivu a jeho posouzení z hlediska opravitelnosti/nahraditelnosti a citlivosti/dostupnosti;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Zranitelnost aktiva 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slabá stránka daného aktiva, která může být ovlivněna hrozbou;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Hodnocení aktiva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 stanovení hodnoty aktiva na základě jeho potřebnosti pro splnění cíle;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Kritičnost aktiva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 hodnota získaná posouzením opravitelnosti/nahraditelnosti a citlivosti/dostupnosti aktiva;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C5FD00-04B9-4697-BC49-C5705E809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318" y="1763030"/>
            <a:ext cx="5707908" cy="4740369"/>
          </a:xfrm>
        </p:spPr>
        <p:txBody>
          <a:bodyPr>
            <a:normAutofit fontScale="92500"/>
          </a:bodyPr>
          <a:lstStyle/>
          <a:p>
            <a:r>
              <a:rPr lang="cs-CZ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Jev nebo událost schopné působit vůči aktivu.</a:t>
            </a: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Původ přírodní, fyzikální a dále mohou vznikat v důsledku organizačního nebo společensko-ekonomického faktoru nebo působením lidského faktoru.</a:t>
            </a: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Rozlišují se vnější  a vnitřní hrozby, náhodné hrozby, úmyslné hrozby a neúmyslné hrozby;</a:t>
            </a: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Identifikace hrozby je postup k získávání informací o existenci hrozby, její schopnosti a záměru/odhodlání způsobit snížení hodnoty, poškození nebo ztrátu aktiva;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F4880FC-8BF4-42F8-ABBA-F72D3A53BF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8318" y="972922"/>
            <a:ext cx="4270248" cy="704087"/>
          </a:xfrm>
        </p:spPr>
        <p:txBody>
          <a:bodyPr>
            <a:normAutofit/>
          </a:bodyPr>
          <a:lstStyle/>
          <a:p>
            <a:r>
              <a:rPr lang="cs-CZ" sz="3200" dirty="0"/>
              <a:t>HROZBA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AC3FB88-61FC-416F-8B4C-505A9CADD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2814"/>
            <a:ext cx="7729728" cy="704087"/>
          </a:xfrm>
        </p:spPr>
        <p:txBody>
          <a:bodyPr>
            <a:normAutofit fontScale="90000"/>
          </a:bodyPr>
          <a:lstStyle/>
          <a:p>
            <a:r>
              <a:rPr lang="cs-CZ" dirty="0"/>
              <a:t>ANALÝZA RIZIK</a:t>
            </a:r>
          </a:p>
        </p:txBody>
      </p:sp>
    </p:spTree>
    <p:extLst>
      <p:ext uri="{BB962C8B-B14F-4D97-AF65-F5344CB8AC3E}">
        <p14:creationId xmlns:p14="http://schemas.microsoft.com/office/powerpoint/2010/main" val="3561319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62DD07F-A972-4231-B463-ECAF7848E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1" y="0"/>
            <a:ext cx="11840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74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177A19B-854F-433C-8DC2-527C1E77A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3" y="0"/>
            <a:ext cx="1211097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53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46E7F-52EE-4C77-9E34-D1F006D7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928" y="217490"/>
            <a:ext cx="7886700" cy="62494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MATICE HODNOCENÍ MÍRY RIZIKA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94222A78-78FB-4451-8446-FDD3A8BAB1E7}"/>
              </a:ext>
            </a:extLst>
          </p:cNvPr>
          <p:cNvGrpSpPr/>
          <p:nvPr/>
        </p:nvGrpSpPr>
        <p:grpSpPr>
          <a:xfrm>
            <a:off x="821635" y="1338470"/>
            <a:ext cx="10681252" cy="4677093"/>
            <a:chOff x="3193775" y="1816451"/>
            <a:chExt cx="7780808" cy="4199112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BEE866CD-85C8-4A88-AA39-4001805DF558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775" y="1928365"/>
              <a:ext cx="5897216" cy="36640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1AE7BF8B-9AF2-41C2-B81B-9A0D14F179F1}"/>
                </a:ext>
              </a:extLst>
            </p:cNvPr>
            <p:cNvSpPr txBox="1"/>
            <p:nvPr/>
          </p:nvSpPr>
          <p:spPr>
            <a:xfrm rot="16200000">
              <a:off x="2556847" y="2842598"/>
              <a:ext cx="2421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PRAVDĚPODOBNOST</a:t>
              </a:r>
            </a:p>
          </p:txBody>
        </p: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DDC63CF8-ADF5-455C-AA4A-D4271B3394F7}"/>
                </a:ext>
              </a:extLst>
            </p:cNvPr>
            <p:cNvSpPr txBox="1"/>
            <p:nvPr/>
          </p:nvSpPr>
          <p:spPr>
            <a:xfrm>
              <a:off x="8275640" y="5646231"/>
              <a:ext cx="9741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DOPAD</a:t>
              </a:r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5A32F8A2-8FC8-426C-9133-D64952ABD996}"/>
                </a:ext>
              </a:extLst>
            </p:cNvPr>
            <p:cNvSpPr txBox="1"/>
            <p:nvPr/>
          </p:nvSpPr>
          <p:spPr>
            <a:xfrm>
              <a:off x="4810540" y="4973366"/>
              <a:ext cx="875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NÍZKÁ</a:t>
              </a:r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546D2D83-493C-473D-A4A8-EA9775F80F88}"/>
                </a:ext>
              </a:extLst>
            </p:cNvPr>
            <p:cNvSpPr txBox="1"/>
            <p:nvPr/>
          </p:nvSpPr>
          <p:spPr>
            <a:xfrm>
              <a:off x="6293374" y="4978518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STŘEDNÍ</a:t>
              </a: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4BD6D09F-BAF5-42AC-AA19-D4805D1214D1}"/>
                </a:ext>
              </a:extLst>
            </p:cNvPr>
            <p:cNvSpPr txBox="1"/>
            <p:nvPr/>
          </p:nvSpPr>
          <p:spPr>
            <a:xfrm>
              <a:off x="9184991" y="2296543"/>
              <a:ext cx="178959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VYSOKÁ</a:t>
              </a:r>
            </a:p>
            <a:p>
              <a:r>
                <a:rPr lang="cs-CZ" dirty="0"/>
                <a:t>(URGENTNOST</a:t>
              </a:r>
            </a:p>
            <a:p>
              <a:r>
                <a:rPr lang="cs-CZ" dirty="0"/>
                <a:t>ŘEŠENÍ</a:t>
              </a:r>
            </a:p>
            <a:p>
              <a:r>
                <a:rPr lang="cs-CZ" dirty="0"/>
                <a:t>NEDOSTATKU) </a:t>
              </a:r>
            </a:p>
            <a:p>
              <a:endParaRPr lang="cs-CZ" dirty="0"/>
            </a:p>
          </p:txBody>
        </p:sp>
      </p:grpSp>
      <p:sp>
        <p:nvSpPr>
          <p:cNvPr id="9" name="TextovéPole 8">
            <a:extLst>
              <a:ext uri="{FF2B5EF4-FFF2-40B4-BE49-F238E27FC236}">
                <a16:creationId xmlns:a16="http://schemas.microsoft.com/office/drawing/2014/main" id="{96901170-F763-44E8-B61A-759FD1B725EE}"/>
              </a:ext>
            </a:extLst>
          </p:cNvPr>
          <p:cNvSpPr txBox="1"/>
          <p:nvPr/>
        </p:nvSpPr>
        <p:spPr>
          <a:xfrm>
            <a:off x="3041080" y="6178845"/>
            <a:ext cx="909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MÍRA RIZIKA=PRAVDĚPODOBNOST x DOPAD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DC0DF43-D378-41AD-8C04-7839F3FA630D}"/>
              </a:ext>
            </a:extLst>
          </p:cNvPr>
          <p:cNvSpPr txBox="1"/>
          <p:nvPr/>
        </p:nvSpPr>
        <p:spPr>
          <a:xfrm>
            <a:off x="7294174" y="4895314"/>
            <a:ext cx="106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VYSOKÁ</a:t>
            </a:r>
          </a:p>
        </p:txBody>
      </p:sp>
    </p:spTree>
    <p:extLst>
      <p:ext uri="{BB962C8B-B14F-4D97-AF65-F5344CB8AC3E}">
        <p14:creationId xmlns:p14="http://schemas.microsoft.com/office/powerpoint/2010/main" val="1492489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9C272BF-F11C-4160-B25F-33CCE139F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47" y="104172"/>
            <a:ext cx="11910349" cy="658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05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0C1DB8D-7C90-47A3-977F-A9C9FC15E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44" y="92597"/>
            <a:ext cx="11748304" cy="6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72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02224D-89E9-40B0-B9FE-76EC59C1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301785"/>
            <a:ext cx="7729728" cy="1188720"/>
          </a:xfrm>
        </p:spPr>
        <p:txBody>
          <a:bodyPr/>
          <a:lstStyle/>
          <a:p>
            <a:r>
              <a:rPr lang="cs-CZ" dirty="0"/>
              <a:t>OBLASTI VYUŽITI ANALÝZY RIZIK při tvorbě strategie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9ED0E6-FCAE-4437-83D4-F08EFD84D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03" y="2438250"/>
            <a:ext cx="11224591" cy="394914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HODNOCENÍ RIZIK SPOJENÝCH S TVORBOU STRATEGIE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HODNOCENÍ BEZPEČNOSTNÍCH HROZEB A SOUVISEJÍCÍCH RIZIK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HODNOCENÍ OPERAČNÍCH RIZIK (ANALÝZA SCHOPNOSTÍ, PRIORITIZACE POŽADAVKŮ NA SCHOPNOSTI)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HODNOCENÍ RIZIK JEDNOTLIVÝCH VARIANT ŘEŠENÍ (RIZIKOVOST VARIANT) 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HODNOCENÍ RIZIK SPOJENÝCH S REALIZACÍ STRATEGIE</a:t>
            </a:r>
          </a:p>
          <a:p>
            <a:pPr marL="0" indent="0">
              <a:buNone/>
            </a:pPr>
            <a:r>
              <a:rPr lang="cs-CZ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02679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412AC99-B094-4811-8091-9D7D69B1A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38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D78888-D89E-4467-8B5A-51E182192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05409"/>
            <a:ext cx="7729728" cy="917116"/>
          </a:xfrm>
        </p:spPr>
        <p:txBody>
          <a:bodyPr/>
          <a:lstStyle/>
          <a:p>
            <a:r>
              <a:rPr lang="cs-CZ" dirty="0"/>
              <a:t>STRATEGIE ŘÍZENÍ RIZIK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D33BDA-409C-4A6D-947C-A07B96F75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10" y="1219200"/>
            <a:ext cx="11457472" cy="5367130"/>
          </a:xfrm>
        </p:spPr>
        <p:txBody>
          <a:bodyPr>
            <a:normAutofit/>
          </a:bodyPr>
          <a:lstStyle/>
          <a:p>
            <a:r>
              <a:rPr lang="cs-CZ" sz="2400" dirty="0"/>
              <a:t> </a:t>
            </a:r>
            <a:r>
              <a:rPr lang="cs-CZ" sz="2400" b="1" dirty="0"/>
              <a:t>Vyhnutí se riziku: </a:t>
            </a:r>
            <a:r>
              <a:rPr lang="cs-CZ" sz="2400" dirty="0"/>
              <a:t>změna postupu realizace úkolu/opatření, nahrazení technologie nebo používaných materiálových zdrojů. Např. nahrazení materiálu obsahujícího toxin materiálem netoxickým. </a:t>
            </a:r>
          </a:p>
          <a:p>
            <a:r>
              <a:rPr lang="cs-CZ" sz="2400" b="1" dirty="0"/>
              <a:t>Přenesení rizika: </a:t>
            </a:r>
            <a:r>
              <a:rPr lang="cs-CZ" sz="2400" dirty="0"/>
              <a:t>při uzavírání smluv na dodavatele, pojistná smlouva. Např. v době záruky vozidla zabezpečí dodavatel v průběhu opravy vozidla náhradní vozidlo na své náklady.</a:t>
            </a:r>
          </a:p>
          <a:p>
            <a:r>
              <a:rPr lang="cs-CZ" sz="2400" b="1" dirty="0"/>
              <a:t>Posunutí rizika: </a:t>
            </a:r>
            <a:r>
              <a:rPr lang="cs-CZ" sz="2400" dirty="0"/>
              <a:t>např. na nadřízený stupeň z nedostatku kompetencí</a:t>
            </a:r>
          </a:p>
          <a:p>
            <a:r>
              <a:rPr lang="cs-CZ" sz="2400" b="1" dirty="0"/>
              <a:t>Snížení rizika: </a:t>
            </a:r>
            <a:r>
              <a:rPr lang="cs-CZ" sz="2400" dirty="0"/>
              <a:t>opatření k omezení záměru nebo síly působení hrozby na aktivum, realizováno pokud není možné se riziku vyhnout, přesunout je nebo posunout. </a:t>
            </a:r>
          </a:p>
          <a:p>
            <a:r>
              <a:rPr lang="cs-CZ" sz="2400" b="1" dirty="0"/>
              <a:t>Akceptace rizika:  </a:t>
            </a:r>
            <a:r>
              <a:rPr lang="cs-CZ" sz="2400" dirty="0"/>
              <a:t>podstoupení rizika, nelze nalézt/realizovat opatření nebo závěrečná akceptace zbytkové hodnoty rizika po přijetí opatření). Převzetí odpovědnosti za podstoupení rizika a možné dopady. </a:t>
            </a:r>
          </a:p>
        </p:txBody>
      </p:sp>
    </p:spTree>
    <p:extLst>
      <p:ext uri="{BB962C8B-B14F-4D97-AF65-F5344CB8AC3E}">
        <p14:creationId xmlns:p14="http://schemas.microsoft.com/office/powerpoint/2010/main" val="2822373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HODNOCENÍ RIZIK SPOJENÝCH                             S REALIZACÍ STRATEGIE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03531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rochazkaj\AppData\Local\Microsoft\Windows\Temporary Internet Files\Content.Outlook\0211DZU1\Snímek23.JPG">
            <a:extLst>
              <a:ext uri="{FF2B5EF4-FFF2-40B4-BE49-F238E27FC236}">
                <a16:creationId xmlns:a16="http://schemas.microsoft.com/office/drawing/2014/main" id="{5CE33E5B-9707-4986-81AB-FC7F199E6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402" y="1059217"/>
            <a:ext cx="5160579" cy="55676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699990"/>
          </a:xfrm>
        </p:spPr>
        <p:txBody>
          <a:bodyPr>
            <a:normAutofit fontScale="90000"/>
          </a:bodyPr>
          <a:lstStyle/>
          <a:p>
            <a:r>
              <a:rPr lang="cs-CZ" dirty="0"/>
              <a:t>UČEBNÍ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60" y="2003461"/>
            <a:ext cx="6732642" cy="43616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Jak jsou řízena rizika v celém průběhu tvorby a realizace strategie?</a:t>
            </a:r>
          </a:p>
          <a:p>
            <a:pPr>
              <a:lnSpc>
                <a:spcPct val="12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Jak je možné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prioritizovat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záměry spojené s realizací strategie?</a:t>
            </a:r>
          </a:p>
          <a:p>
            <a:pPr>
              <a:lnSpc>
                <a:spcPct val="12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Podle jakých zásad je potřebné strategii komunikovat?  </a:t>
            </a:r>
          </a:p>
          <a:p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E85D2F3-2D4E-469A-930F-0252CBE60D2D}"/>
              </a:ext>
            </a:extLst>
          </p:cNvPr>
          <p:cNvSpPr/>
          <p:nvPr/>
        </p:nvSpPr>
        <p:spPr>
          <a:xfrm>
            <a:off x="7171362" y="1419201"/>
            <a:ext cx="4855067" cy="780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STRATEGICKÉ ŘÍZENÍ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886E0EF5-260E-454A-AF55-77A90FC0A6D5}"/>
              </a:ext>
            </a:extLst>
          </p:cNvPr>
          <p:cNvSpPr/>
          <p:nvPr/>
        </p:nvSpPr>
        <p:spPr>
          <a:xfrm>
            <a:off x="7918067" y="5438799"/>
            <a:ext cx="3136926" cy="9263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6128120" y="5783900"/>
            <a:ext cx="1439918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43975" y="5085709"/>
            <a:ext cx="5407392" cy="15411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S jakými riziky je spojena realizace strategie a jak je možné je snížit?   Jak správně komunikovat strategii?</a:t>
            </a:r>
          </a:p>
        </p:txBody>
      </p:sp>
    </p:spTree>
    <p:extLst>
      <p:ext uri="{BB962C8B-B14F-4D97-AF65-F5344CB8AC3E}">
        <p14:creationId xmlns:p14="http://schemas.microsoft.com/office/powerpoint/2010/main" val="422330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755AA3-1858-430F-8247-206F7DB54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725" y="1890445"/>
            <a:ext cx="11168008" cy="507543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Základní informace o projektu tvorby strategie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Výsledek identifikace a hodnocení významnosti rizik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Seřazení rizik dle míry rizika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Důsledky pro úspěšné dosažení stanovených cílů strategie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Opatření ke snížení významnosti rizik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Organizační rámec řízení rizik  - nastavení odpovědnosti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Postupy monitorování a průběžné kontroly rizik</a:t>
            </a:r>
            <a:endParaRPr lang="cs-CZ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2A2D070-C62D-4B16-81A0-80CA72200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55776"/>
            <a:ext cx="7729728" cy="1188720"/>
          </a:xfrm>
        </p:spPr>
        <p:txBody>
          <a:bodyPr/>
          <a:lstStyle/>
          <a:p>
            <a:r>
              <a:rPr lang="cs-CZ" dirty="0"/>
              <a:t>PLÁN ŘÍZENÍ RIZIK</a:t>
            </a:r>
          </a:p>
        </p:txBody>
      </p:sp>
    </p:spTree>
    <p:extLst>
      <p:ext uri="{BB962C8B-B14F-4D97-AF65-F5344CB8AC3E}">
        <p14:creationId xmlns:p14="http://schemas.microsoft.com/office/powerpoint/2010/main" val="84625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474609-5293-49F5-84E5-763B9886B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169561"/>
            <a:ext cx="11860696" cy="811100"/>
          </a:xfrm>
        </p:spPr>
        <p:txBody>
          <a:bodyPr/>
          <a:lstStyle/>
          <a:p>
            <a:r>
              <a:rPr lang="cs-CZ" dirty="0"/>
              <a:t>RIZIKA SPOJENÁ S REALIZACÍ KONCEPCE VÝSTAVBY AČR 2025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2CED10-8394-4309-9AD0-47B1ECA31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82" y="1166191"/>
            <a:ext cx="11209106" cy="5522247"/>
          </a:xfrm>
        </p:spPr>
        <p:txBody>
          <a:bodyPr>
            <a:noAutofit/>
          </a:bodyPr>
          <a:lstStyle/>
          <a:p>
            <a:r>
              <a:rPr lang="cs-CZ" sz="2400" dirty="0"/>
              <a:t>Pokles výkonu ekonomiky EU s dopady na ekonomiku ČR, nenaplnění očekávaného meziročního nárůstu HDP o 2 %.</a:t>
            </a:r>
          </a:p>
          <a:p>
            <a:r>
              <a:rPr lang="cs-CZ" sz="2400" dirty="0"/>
              <a:t>Nestabilní a nepředvídatelný zdrojový rámec spojený s nedodržením politických příslibů. </a:t>
            </a:r>
          </a:p>
          <a:p>
            <a:r>
              <a:rPr lang="cs-CZ" sz="2400" dirty="0"/>
              <a:t>Potřebám AČR neodpovídající akviziční proces a projevy korupčního jednání. </a:t>
            </a:r>
          </a:p>
          <a:p>
            <a:r>
              <a:rPr lang="cs-CZ" sz="2400" dirty="0"/>
              <a:t>Neočekávaná změna ve vývoji bezpečnostního prostředí. </a:t>
            </a:r>
          </a:p>
          <a:p>
            <a:r>
              <a:rPr lang="cs-CZ" sz="2400" dirty="0"/>
              <a:t>Pokles konkurenceschopnosti AČR na trhu práce. </a:t>
            </a:r>
          </a:p>
          <a:p>
            <a:r>
              <a:rPr lang="cs-CZ" sz="2400" dirty="0"/>
              <a:t>Neadekvátní reakce rezortu MO na demografický vývoj a zdravotní stav populace. </a:t>
            </a:r>
          </a:p>
          <a:p>
            <a:r>
              <a:rPr lang="cs-CZ" sz="2400" dirty="0"/>
              <a:t>Nepromítnutí potřeb AČR do příslušných právních norem. </a:t>
            </a:r>
          </a:p>
          <a:p>
            <a:r>
              <a:rPr lang="cs-CZ" sz="2400" dirty="0"/>
              <a:t>Absence strategie rozvoje domácího obranného průmyslu a jeho nezapojení do modernizačních cyklů AČR vedoucí k neschopnosti doplňovat materiální ztráty a bojovou spotřebu za krizových stavů. 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3367461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63E352-CC50-4DB3-AF0C-FDA7727C8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48" y="142759"/>
            <a:ext cx="11846103" cy="1188720"/>
          </a:xfrm>
        </p:spPr>
        <p:txBody>
          <a:bodyPr/>
          <a:lstStyle/>
          <a:p>
            <a:r>
              <a:rPr lang="cs-CZ" dirty="0"/>
              <a:t>RIZIKA SPOJENÁ S REALIZACÍ KONCEPCE ROZVOJE POLICIE DO ROKU 2020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56E63F-8A0D-4261-9272-216E14E9E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56" y="1726058"/>
            <a:ext cx="11484794" cy="4787758"/>
          </a:xfrm>
        </p:spPr>
        <p:txBody>
          <a:bodyPr>
            <a:noAutofit/>
          </a:bodyPr>
          <a:lstStyle/>
          <a:p>
            <a:r>
              <a:rPr lang="cs-CZ" sz="2400" dirty="0"/>
              <a:t>Nepředvídatelné změny v rámci bezpečnostní situace (razantní změna priorit)</a:t>
            </a:r>
          </a:p>
          <a:p>
            <a:r>
              <a:rPr lang="cs-CZ" sz="2400" dirty="0"/>
              <a:t>Změna politické podpory</a:t>
            </a:r>
          </a:p>
          <a:p>
            <a:r>
              <a:rPr lang="cs-CZ" sz="2400" dirty="0"/>
              <a:t>Pokles ekonomiky a neochota poskytnout dostatečné zdroje pro realizaci koncepce</a:t>
            </a:r>
          </a:p>
          <a:p>
            <a:r>
              <a:rPr lang="cs-CZ" sz="2400" dirty="0"/>
              <a:t>Časově a legislativně náročná realizace nákupů techniky </a:t>
            </a:r>
          </a:p>
          <a:p>
            <a:r>
              <a:rPr lang="cs-CZ" sz="2400" dirty="0"/>
              <a:t>Demografický vývoj v ČR a nedostatečný okruh potenciálních uchazečů</a:t>
            </a:r>
          </a:p>
          <a:p>
            <a:r>
              <a:rPr lang="cs-CZ" sz="2400" dirty="0"/>
              <a:t>Konkurence ostatních bezpečnostních a ozbrojených sborů </a:t>
            </a:r>
          </a:p>
          <a:p>
            <a:r>
              <a:rPr lang="cs-CZ" sz="2400" dirty="0"/>
              <a:t>Zákon o služebním poměru (nepružnost při obsazování volných služebních míst).</a:t>
            </a:r>
          </a:p>
          <a:p>
            <a:r>
              <a:rPr lang="cs-CZ" sz="2400" dirty="0"/>
              <a:t>Nedostatečná kapacita systému policejního vzdělávání</a:t>
            </a:r>
          </a:p>
          <a:p>
            <a:r>
              <a:rPr lang="cs-CZ" sz="2400" dirty="0"/>
              <a:t>Návaznosti na další strategické materiály (nerozpracování koncepce) </a:t>
            </a:r>
          </a:p>
          <a:p>
            <a:r>
              <a:rPr lang="cs-CZ" sz="2400" dirty="0"/>
              <a:t>Riziko legislativních změn</a:t>
            </a:r>
          </a:p>
        </p:txBody>
      </p:sp>
    </p:spTree>
    <p:extLst>
      <p:ext uri="{BB962C8B-B14F-4D97-AF65-F5344CB8AC3E}">
        <p14:creationId xmlns:p14="http://schemas.microsoft.com/office/powerpoint/2010/main" val="2663672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ZÁSADY EFEKTIVNÍ KOMUNIKACE STRATEGIE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3679707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F29733-D2DE-4715-8F2E-65E592F30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32486"/>
            <a:ext cx="7729728" cy="925752"/>
          </a:xfrm>
        </p:spPr>
        <p:txBody>
          <a:bodyPr/>
          <a:lstStyle/>
          <a:p>
            <a:r>
              <a:rPr lang="cs-CZ" dirty="0"/>
              <a:t>KOMUNIKACE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F00151-DD3B-4890-847D-9ECF6D3BC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57" y="1623317"/>
            <a:ext cx="6072027" cy="4972691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Komunikace strategie má zásadní význam pro její úspěšnou realizaci. </a:t>
            </a:r>
          </a:p>
          <a:p>
            <a:r>
              <a:rPr lang="cs-CZ" sz="2400" dirty="0"/>
              <a:t>Východiskem je analýza zainteresovaných stran.</a:t>
            </a:r>
          </a:p>
          <a:p>
            <a:r>
              <a:rPr lang="cs-CZ" sz="2400" dirty="0"/>
              <a:t>Strategii komunikace nastavovat účelně pro jednotlivé aktéry (uvnitř i vně organizace).</a:t>
            </a:r>
          </a:p>
          <a:p>
            <a:r>
              <a:rPr lang="cs-CZ" sz="2400" dirty="0"/>
              <a:t>Smyslem je získat podporu pro realizaci strategie!! Demonstrovat rozhodnost, vůli!!</a:t>
            </a:r>
          </a:p>
          <a:p>
            <a:r>
              <a:rPr lang="cs-CZ" sz="2400" dirty="0"/>
              <a:t>Komunikace přínosů (schopnosti).</a:t>
            </a:r>
          </a:p>
          <a:p>
            <a:r>
              <a:rPr lang="cs-CZ" sz="2400" dirty="0"/>
              <a:t>Komunikace účelnosti, hospodárnosti a efektivnosti jednotlivých opatření.</a:t>
            </a:r>
          </a:p>
          <a:p>
            <a:r>
              <a:rPr lang="cs-CZ" sz="2400" dirty="0"/>
              <a:t>Obhajoba požadavků na zdroje.</a:t>
            </a:r>
          </a:p>
          <a:p>
            <a:r>
              <a:rPr lang="cs-CZ" sz="2400" dirty="0"/>
              <a:t>Komunikace rizik a jejich dopadů.</a:t>
            </a:r>
            <a:r>
              <a:rPr lang="cs-CZ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18BA2B-3AAE-4146-82B1-30075AF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784" y="1623317"/>
            <a:ext cx="5904216" cy="510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52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7052E4-630B-43A9-991F-86A01BCD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459" y="286597"/>
            <a:ext cx="7729728" cy="1188720"/>
          </a:xfrm>
        </p:spPr>
        <p:txBody>
          <a:bodyPr/>
          <a:lstStyle/>
          <a:p>
            <a:r>
              <a:rPr lang="cs-CZ" dirty="0"/>
              <a:t>OBSAH KOMUNIKAČNÍ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612686-82D6-4032-84E1-9CED3401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17" y="2024010"/>
            <a:ext cx="11024171" cy="44281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Popis cílových skupin komunikace na základě analýzy zainteresovaných stran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Jaké informace a jak často budou komunikovány jednotlivým zainteresovaným stranám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Způsob komunikace (aktivity, nástroje, formy a metody) komunikace,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Časový plán jednotlivých aktivit komunikace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Stanovení odpovědnosti za komunikaci 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Zdrojové nároky na komunikaci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6609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PŘÍKLADY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897319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 fontScale="92500" lnSpcReduction="20000"/>
          </a:bodyPr>
          <a:lstStyle/>
          <a:p>
            <a:r>
              <a:rPr lang="cs-CZ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PŘÍSTUPY K PRIORITIZACI POŽADAVKŮ NA SCHOPNOSTI NA ZÁKLADĚ HODNOCENÍ OPERAČNÍCH RIZIK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40117770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vnoramenný trojúhelník 1"/>
          <p:cNvSpPr/>
          <p:nvPr/>
        </p:nvSpPr>
        <p:spPr>
          <a:xfrm>
            <a:off x="2306465" y="4874096"/>
            <a:ext cx="1916597" cy="97801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>
                <a:solidFill>
                  <a:schemeClr val="tx1"/>
                </a:solidFill>
              </a:rPr>
              <a:t>ENDS</a:t>
            </a:r>
          </a:p>
        </p:txBody>
      </p:sp>
      <p:sp>
        <p:nvSpPr>
          <p:cNvPr id="4" name="Rovnoramenný trojúhelník 3"/>
          <p:cNvSpPr/>
          <p:nvPr/>
        </p:nvSpPr>
        <p:spPr>
          <a:xfrm>
            <a:off x="8443552" y="4035164"/>
            <a:ext cx="1982925" cy="97801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>
                <a:solidFill>
                  <a:schemeClr val="tx1"/>
                </a:solidFill>
              </a:rPr>
              <a:t>MEANS</a:t>
            </a:r>
          </a:p>
        </p:txBody>
      </p:sp>
      <p:sp>
        <p:nvSpPr>
          <p:cNvPr id="5" name="Rovnoramenný trojúhelník 4"/>
          <p:cNvSpPr/>
          <p:nvPr/>
        </p:nvSpPr>
        <p:spPr>
          <a:xfrm>
            <a:off x="5229191" y="5673588"/>
            <a:ext cx="1916597" cy="97801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>
                <a:solidFill>
                  <a:schemeClr val="tx1"/>
                </a:solidFill>
              </a:rPr>
              <a:t>WAYS</a:t>
            </a:r>
          </a:p>
        </p:txBody>
      </p:sp>
      <p:cxnSp>
        <p:nvCxnSpPr>
          <p:cNvPr id="8" name="Přímá spojnice 7"/>
          <p:cNvCxnSpPr/>
          <p:nvPr/>
        </p:nvCxnSpPr>
        <p:spPr>
          <a:xfrm flipH="1">
            <a:off x="2306468" y="5060020"/>
            <a:ext cx="8053683" cy="112772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vnoramenný trojúhelník 15"/>
          <p:cNvSpPr/>
          <p:nvPr/>
        </p:nvSpPr>
        <p:spPr>
          <a:xfrm>
            <a:off x="2306468" y="1052736"/>
            <a:ext cx="1916597" cy="97801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>
                <a:solidFill>
                  <a:schemeClr val="tx1"/>
                </a:solidFill>
              </a:rPr>
              <a:t>ENDS</a:t>
            </a:r>
          </a:p>
        </p:txBody>
      </p:sp>
      <p:sp>
        <p:nvSpPr>
          <p:cNvPr id="17" name="Rovnoramenný trojúhelník 16"/>
          <p:cNvSpPr/>
          <p:nvPr/>
        </p:nvSpPr>
        <p:spPr>
          <a:xfrm>
            <a:off x="8509880" y="1052736"/>
            <a:ext cx="2034824" cy="97801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>
                <a:solidFill>
                  <a:schemeClr val="tx1"/>
                </a:solidFill>
              </a:rPr>
              <a:t>MEANS</a:t>
            </a:r>
          </a:p>
        </p:txBody>
      </p:sp>
      <p:sp>
        <p:nvSpPr>
          <p:cNvPr id="18" name="Rovnoramenný trojúhelník 17"/>
          <p:cNvSpPr/>
          <p:nvPr/>
        </p:nvSpPr>
        <p:spPr>
          <a:xfrm>
            <a:off x="5229190" y="2101764"/>
            <a:ext cx="1916597" cy="97801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>
                <a:solidFill>
                  <a:schemeClr val="tx1"/>
                </a:solidFill>
              </a:rPr>
              <a:t>WAYS</a:t>
            </a:r>
          </a:p>
        </p:txBody>
      </p:sp>
      <p:cxnSp>
        <p:nvCxnSpPr>
          <p:cNvPr id="19" name="Přímá spojnice 18"/>
          <p:cNvCxnSpPr/>
          <p:nvPr/>
        </p:nvCxnSpPr>
        <p:spPr>
          <a:xfrm flipH="1">
            <a:off x="2306465" y="2035684"/>
            <a:ext cx="812001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H="1">
            <a:off x="6187489" y="5652964"/>
            <a:ext cx="435721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V="1">
            <a:off x="9912425" y="5157192"/>
            <a:ext cx="1" cy="4666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stCxn id="34" idx="2"/>
          </p:cNvCxnSpPr>
          <p:nvPr/>
        </p:nvCxnSpPr>
        <p:spPr>
          <a:xfrm>
            <a:off x="5123894" y="4314358"/>
            <a:ext cx="4772507" cy="1076179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1559498" y="3755971"/>
            <a:ext cx="7128791" cy="558386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cs-CZ" sz="3200" b="1" i="1" dirty="0"/>
              <a:t>Reality</a:t>
            </a:r>
            <a:r>
              <a:rPr lang="cs-CZ" sz="3200" i="1" dirty="0"/>
              <a:t> – </a:t>
            </a:r>
            <a:r>
              <a:rPr lang="cs-CZ" sz="3200" i="1" dirty="0" err="1"/>
              <a:t>Capability</a:t>
            </a:r>
            <a:r>
              <a:rPr lang="cs-CZ" sz="3200" i="1" dirty="0"/>
              <a:t> </a:t>
            </a:r>
            <a:r>
              <a:rPr lang="cs-CZ" sz="3200" i="1" dirty="0" err="1"/>
              <a:t>shortfalls</a:t>
            </a:r>
            <a:r>
              <a:rPr lang="cs-CZ" sz="3200" i="1" dirty="0"/>
              <a:t> - </a:t>
            </a:r>
            <a:r>
              <a:rPr lang="cs-CZ" sz="3200" i="1" dirty="0" err="1"/>
              <a:t>Risks</a:t>
            </a:r>
            <a:endParaRPr lang="cs-CZ" sz="2800" i="1" dirty="0"/>
          </a:p>
        </p:txBody>
      </p:sp>
      <p:sp>
        <p:nvSpPr>
          <p:cNvPr id="37" name="Vývojový diagram: děrná páska 36"/>
          <p:cNvSpPr/>
          <p:nvPr/>
        </p:nvSpPr>
        <p:spPr>
          <a:xfrm>
            <a:off x="8509877" y="130928"/>
            <a:ext cx="1801418" cy="1023091"/>
          </a:xfrm>
          <a:prstGeom prst="flowChartPunchedTap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/>
              <a:t>SCHOPNOST</a:t>
            </a:r>
          </a:p>
        </p:txBody>
      </p:sp>
      <p:sp>
        <p:nvSpPr>
          <p:cNvPr id="38" name="Vývojový diagram: děrná páska 37"/>
          <p:cNvSpPr/>
          <p:nvPr/>
        </p:nvSpPr>
        <p:spPr>
          <a:xfrm>
            <a:off x="8248949" y="2814855"/>
            <a:ext cx="2177528" cy="1307446"/>
          </a:xfrm>
          <a:prstGeom prst="flowChartPunchedTap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/>
              <a:t>MEZERA VE SCHOPNOSTECH</a:t>
            </a:r>
          </a:p>
        </p:txBody>
      </p:sp>
    </p:spTree>
    <p:extLst>
      <p:ext uri="{BB962C8B-B14F-4D97-AF65-F5344CB8AC3E}">
        <p14:creationId xmlns:p14="http://schemas.microsoft.com/office/powerpoint/2010/main" val="409268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6" grpId="0" animBg="1"/>
      <p:bldP spid="17" grpId="0" animBg="1"/>
      <p:bldP spid="18" grpId="0" animBg="1"/>
      <p:bldP spid="34" grpId="0"/>
      <p:bldP spid="37" grpId="0" animBg="1"/>
      <p:bldP spid="3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14404F-9C21-4EA3-9803-2AB075A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0" y="141548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HODNOCENÍ OPERAČNÍCH RIZIK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B16B7AC-0BB8-4BE5-88C9-8EE66A471B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1" y="1703784"/>
            <a:ext cx="11622157" cy="491655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5D9B908-C502-46A3-A4E6-EBF228881592}"/>
              </a:ext>
            </a:extLst>
          </p:cNvPr>
          <p:cNvSpPr txBox="1"/>
          <p:nvPr/>
        </p:nvSpPr>
        <p:spPr>
          <a:xfrm>
            <a:off x="416466" y="5369311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Legenda:</a:t>
            </a:r>
          </a:p>
          <a:p>
            <a:r>
              <a:rPr lang="cs-CZ" sz="1200" dirty="0"/>
              <a:t>IA - </a:t>
            </a:r>
            <a:r>
              <a:rPr lang="cs-CZ" sz="1200" dirty="0" err="1"/>
              <a:t>Impact</a:t>
            </a:r>
            <a:r>
              <a:rPr lang="cs-CZ" sz="1200" dirty="0"/>
              <a:t> Area (DOTMLPFI)</a:t>
            </a:r>
          </a:p>
          <a:p>
            <a:r>
              <a:rPr lang="cs-CZ" sz="1200" dirty="0"/>
              <a:t>FDO - </a:t>
            </a:r>
            <a:r>
              <a:rPr lang="cs-CZ" sz="1200" dirty="0" err="1"/>
              <a:t>Force</a:t>
            </a:r>
            <a:r>
              <a:rPr lang="cs-CZ" sz="1200" dirty="0"/>
              <a:t> Development   </a:t>
            </a:r>
          </a:p>
          <a:p>
            <a:r>
              <a:rPr lang="cs-CZ" sz="1200" dirty="0"/>
              <a:t>          </a:t>
            </a:r>
            <a:r>
              <a:rPr lang="cs-CZ" sz="1200" dirty="0" err="1"/>
              <a:t>Options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84391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 dirty="0"/>
              <a:t>OBSAH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2" y="1651725"/>
            <a:ext cx="11332395" cy="510461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4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REFLEXE PRŮBĚHU STUDIA PŘEDMĚTU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ÚVOD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HODNOCENÍ RIZIK V PRŮBĚHU TVORBY A REALIZACE STRATEGIE 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PŘÍSTUPY K PRIORITIZACI POŽADAVKŮ NA SCHOPNOSTI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ZÁSADY EFEKTIVNÍ KOMUNIKACE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ZÁVĚR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99446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5384BE-01D7-475F-B82A-54CC2DFCA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74CBC35-263D-482E-82C3-044809AD0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0" y="5162"/>
            <a:ext cx="12120080" cy="677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045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429E9C-7669-471A-ACF2-5777FDEF7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84A7D8-0AA5-4459-92F9-CE4BA2887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074"/>
            <a:ext cx="12192000" cy="66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71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FF8A0E-0B54-40DD-AC1D-CCDCEF6FD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3122"/>
            <a:ext cx="9121076" cy="1325563"/>
          </a:xfrm>
        </p:spPr>
        <p:txBody>
          <a:bodyPr>
            <a:normAutofit/>
          </a:bodyPr>
          <a:lstStyle/>
          <a:p>
            <a:r>
              <a:rPr lang="cs-CZ" sz="3200" dirty="0"/>
              <a:t>HODNOCENÍ MEZERY VE SCHOPNOSTECH</a:t>
            </a:r>
            <a:br>
              <a:rPr lang="cs-CZ" sz="3200" dirty="0"/>
            </a:br>
            <a:r>
              <a:rPr lang="cs-CZ" sz="2400" dirty="0"/>
              <a:t>VYUŽITÍ FUNKČNÍCH OBLASTÍ: DOTMLPFI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4229F94-1B96-42E2-A74C-CEBFB1DDB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>
                <a:solidFill>
                  <a:prstClr val="white"/>
                </a:solidFill>
              </a:rPr>
              <a:t>2018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51947AE-B290-47DF-9133-70CD25F93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939586"/>
              </p:ext>
            </p:extLst>
          </p:nvPr>
        </p:nvGraphicFramePr>
        <p:xfrm>
          <a:off x="369871" y="1818527"/>
          <a:ext cx="11394040" cy="4139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802">
                  <a:extLst>
                    <a:ext uri="{9D8B030D-6E8A-4147-A177-3AD203B41FA5}">
                      <a16:colId xmlns:a16="http://schemas.microsoft.com/office/drawing/2014/main" val="1691473150"/>
                    </a:ext>
                  </a:extLst>
                </a:gridCol>
                <a:gridCol w="1647652">
                  <a:extLst>
                    <a:ext uri="{9D8B030D-6E8A-4147-A177-3AD203B41FA5}">
                      <a16:colId xmlns:a16="http://schemas.microsoft.com/office/drawing/2014/main" val="542251648"/>
                    </a:ext>
                  </a:extLst>
                </a:gridCol>
                <a:gridCol w="2430625">
                  <a:extLst>
                    <a:ext uri="{9D8B030D-6E8A-4147-A177-3AD203B41FA5}">
                      <a16:colId xmlns:a16="http://schemas.microsoft.com/office/drawing/2014/main" val="1901600750"/>
                    </a:ext>
                  </a:extLst>
                </a:gridCol>
                <a:gridCol w="1661257">
                  <a:extLst>
                    <a:ext uri="{9D8B030D-6E8A-4147-A177-3AD203B41FA5}">
                      <a16:colId xmlns:a16="http://schemas.microsoft.com/office/drawing/2014/main" val="248044101"/>
                    </a:ext>
                  </a:extLst>
                </a:gridCol>
                <a:gridCol w="1967447">
                  <a:extLst>
                    <a:ext uri="{9D8B030D-6E8A-4147-A177-3AD203B41FA5}">
                      <a16:colId xmlns:a16="http://schemas.microsoft.com/office/drawing/2014/main" val="3732438647"/>
                    </a:ext>
                  </a:extLst>
                </a:gridCol>
                <a:gridCol w="1661257">
                  <a:extLst>
                    <a:ext uri="{9D8B030D-6E8A-4147-A177-3AD203B41FA5}">
                      <a16:colId xmlns:a16="http://schemas.microsoft.com/office/drawing/2014/main" val="3900459281"/>
                    </a:ext>
                  </a:extLst>
                </a:gridCol>
              </a:tblGrid>
              <a:tr h="719784">
                <a:tc>
                  <a:txBody>
                    <a:bodyPr/>
                    <a:lstStyle/>
                    <a:p>
                      <a:r>
                        <a:rPr lang="cs-CZ" dirty="0"/>
                        <a:t>KÚ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DOKTRINY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ORGANIZACE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VÝCVIK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MATERIÁL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VEDENÍ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26141"/>
                  </a:ext>
                </a:extLst>
              </a:tr>
              <a:tr h="1028263">
                <a:tc>
                  <a:txBody>
                    <a:bodyPr/>
                    <a:lstStyle/>
                    <a:p>
                      <a:r>
                        <a:rPr lang="cs-CZ" dirty="0"/>
                        <a:t>KÚ1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GAP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FF9900"/>
                          </a:solidFill>
                        </a:rPr>
                        <a:t>GAP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GAP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GAP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GAP</a:t>
                      </a: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721493"/>
                  </a:ext>
                </a:extLst>
              </a:tr>
              <a:tr h="557125">
                <a:tc>
                  <a:txBody>
                    <a:bodyPr/>
                    <a:lstStyle/>
                    <a:p>
                      <a:r>
                        <a:rPr lang="cs-CZ" dirty="0"/>
                        <a:t>KÚ2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GAP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GAP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356998"/>
                  </a:ext>
                </a:extLst>
              </a:tr>
              <a:tr h="557125">
                <a:tc>
                  <a:txBody>
                    <a:bodyPr/>
                    <a:lstStyle/>
                    <a:p>
                      <a:r>
                        <a:rPr lang="cs-CZ" dirty="0"/>
                        <a:t>KÚ3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GAP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893695"/>
                  </a:ext>
                </a:extLst>
              </a:tr>
              <a:tr h="557125">
                <a:tc>
                  <a:txBody>
                    <a:bodyPr/>
                    <a:lstStyle/>
                    <a:p>
                      <a:r>
                        <a:rPr lang="cs-CZ" dirty="0"/>
                        <a:t>KÚ4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FF9900"/>
                          </a:solidFill>
                        </a:rPr>
                        <a:t>GAP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516732"/>
                  </a:ext>
                </a:extLst>
              </a:tr>
              <a:tr h="719784">
                <a:tc>
                  <a:txBody>
                    <a:bodyPr/>
                    <a:lstStyle/>
                    <a:p>
                      <a:r>
                        <a:rPr lang="cs-CZ" dirty="0"/>
                        <a:t>KÚ5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FF9900"/>
                          </a:solidFill>
                        </a:rPr>
                        <a:t>GAP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910338"/>
                  </a:ext>
                </a:extLst>
              </a:tr>
            </a:tbl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2D9BC385-A06F-462C-B5FD-77BE0D7DC0EB}"/>
              </a:ext>
            </a:extLst>
          </p:cNvPr>
          <p:cNvSpPr/>
          <p:nvPr/>
        </p:nvSpPr>
        <p:spPr>
          <a:xfrm>
            <a:off x="369872" y="6073062"/>
            <a:ext cx="11237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KÚ1 Přepravit praporní úkolové uskupení na vzdálenost 5000 km</a:t>
            </a:r>
          </a:p>
          <a:p>
            <a:r>
              <a:rPr lang="cs-CZ" dirty="0"/>
              <a:t>KÚ2 Zabezpečit vzdušný průzkum v operačním prostoru praporního úkolového uskupení 24/7 </a:t>
            </a:r>
          </a:p>
        </p:txBody>
      </p:sp>
    </p:spTree>
    <p:extLst>
      <p:ext uri="{BB962C8B-B14F-4D97-AF65-F5344CB8AC3E}">
        <p14:creationId xmlns:p14="http://schemas.microsoft.com/office/powerpoint/2010/main" val="30908211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D034B-2176-4E4F-96D9-BB3BA3991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1388"/>
            <a:ext cx="7729728" cy="668900"/>
          </a:xfrm>
        </p:spPr>
        <p:txBody>
          <a:bodyPr>
            <a:normAutofit fontScale="90000"/>
          </a:bodyPr>
          <a:lstStyle/>
          <a:p>
            <a:r>
              <a:rPr lang="cs-CZ" dirty="0"/>
              <a:t>URGENTNOST = MÍRA RIZIKA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0E595C-3496-48A9-9F3E-976391F1E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03" y="1037690"/>
            <a:ext cx="11291299" cy="572892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Urgentnost nedostatku 1 (U1)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míra rizika spojená s existencí nedostatku ve schopnostech je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neakceptovatelná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existence nedostatku ve schopnostech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vylučuje splnění stanovených cílů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operace, s vysokou pravděpodobností dojde ke ztrátě lidských životů a vzniku rozsáhlých materiálních škod. Dostupná </a:t>
            </a:r>
            <a:r>
              <a:rPr lang="cs-CZ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mitigační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opatření mají jen omezený význam pro snížení rizika. Urgentnost je vyjadřována červenou barvou v analytických výstupech a má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vysokou prioritu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řešení.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Urgentnost nedostatku 2 (U2)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míra rizika spojená s existencí nedostatku ve schopnostech je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podmíněně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akceptovatelná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existence nedostatku ve schopnostech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významně omezuje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splnění stanovených cílů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operace. Existuje pravděpodobnost, že dojde k ohrožení lidských životů a vzniku materiálních škod. Existují </a:t>
            </a:r>
            <a:r>
              <a:rPr lang="cs-CZ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mitigační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opatření, která mohou vznik rizika omezit, zpravidla se tak děje na úkor času, nákladů a kvality. Urgentnost je vyjadřována oranžovou barvou v analytických výstupech a má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střední prioritu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řešení.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Urgentnost nedostatku 3 (U3)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míra rizika spojená s existencí nedostatku ve schopnostech je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akceptovatelná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existence nedostatku ve schopnostech může částečně sice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omezit splnění stanovených cílů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operace, ale je možné míru rizika potlačit přijetím </a:t>
            </a:r>
            <a:r>
              <a:rPr lang="cs-CZ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mitigačních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opatření. Nedostatek je spojen s nízkou pravděpodobností ohrožení lidských životů a vznikem materiálních škod menšího rozsahu. Urgentnost je vyjadřována zelenou barvou v analytických výstupech a má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nižší prioritu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řešení.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95543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C82691-3F5A-47DA-9D53-D642DCBA7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404DA0-A541-4FC1-946B-C6A7B5159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A9E246A3-A38B-4B0D-AADD-43F4E0AFC12C}"/>
              </a:ext>
            </a:extLst>
          </p:cNvPr>
          <p:cNvGrpSpPr/>
          <p:nvPr/>
        </p:nvGrpSpPr>
        <p:grpSpPr>
          <a:xfrm>
            <a:off x="389574" y="1"/>
            <a:ext cx="11430974" cy="6847324"/>
            <a:chOff x="1847528" y="494915"/>
            <a:chExt cx="8712968" cy="635447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2FC1EA5E-9508-46DA-92DE-14533831981F}"/>
                </a:ext>
              </a:extLst>
            </p:cNvPr>
            <p:cNvCxnSpPr/>
            <p:nvPr/>
          </p:nvCxnSpPr>
          <p:spPr>
            <a:xfrm>
              <a:off x="2525828" y="980728"/>
              <a:ext cx="0" cy="468052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nice se šipkou 5">
              <a:extLst>
                <a:ext uri="{FF2B5EF4-FFF2-40B4-BE49-F238E27FC236}">
                  <a16:creationId xmlns:a16="http://schemas.microsoft.com/office/drawing/2014/main" id="{3FC0FC1E-597F-4EEC-A734-C9EBCEF9D3DE}"/>
                </a:ext>
              </a:extLst>
            </p:cNvPr>
            <p:cNvCxnSpPr/>
            <p:nvPr/>
          </p:nvCxnSpPr>
          <p:spPr>
            <a:xfrm>
              <a:off x="2453820" y="5517232"/>
              <a:ext cx="7488832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B328CBDC-C957-4CD1-A3F9-3686E3F57AD6}"/>
                </a:ext>
              </a:extLst>
            </p:cNvPr>
            <p:cNvSpPr/>
            <p:nvPr/>
          </p:nvSpPr>
          <p:spPr>
            <a:xfrm>
              <a:off x="2813860" y="1193031"/>
              <a:ext cx="1541022" cy="43015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25C9B79C-B28D-43AF-8026-E462BA12D417}"/>
                </a:ext>
              </a:extLst>
            </p:cNvPr>
            <p:cNvSpPr/>
            <p:nvPr/>
          </p:nvSpPr>
          <p:spPr>
            <a:xfrm>
              <a:off x="4902092" y="1183830"/>
              <a:ext cx="1296144" cy="43015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>
                <a:defRPr/>
              </a:pPr>
              <a:endParaRPr lang="cs-CZ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C1BB5677-C802-4418-A9C9-694CDC1121C3}"/>
                </a:ext>
              </a:extLst>
            </p:cNvPr>
            <p:cNvSpPr/>
            <p:nvPr/>
          </p:nvSpPr>
          <p:spPr>
            <a:xfrm>
              <a:off x="1847528" y="1617523"/>
              <a:ext cx="648072" cy="3788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Scénář č.2</a:t>
              </a: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62290BFA-52DD-4113-84C4-16AF5628A473}"/>
                </a:ext>
              </a:extLst>
            </p:cNvPr>
            <p:cNvSpPr/>
            <p:nvPr/>
          </p:nvSpPr>
          <p:spPr>
            <a:xfrm>
              <a:off x="1855085" y="2049571"/>
              <a:ext cx="648072" cy="3788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white">
                      <a:lumMod val="50000"/>
                    </a:prstClr>
                  </a:solidFill>
                  <a:latin typeface="Calibri"/>
                </a:rPr>
                <a:t>Scénář č.3</a:t>
              </a: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CC11812B-5279-4D18-B8EC-4F06A73900C0}"/>
                </a:ext>
              </a:extLst>
            </p:cNvPr>
            <p:cNvSpPr/>
            <p:nvPr/>
          </p:nvSpPr>
          <p:spPr>
            <a:xfrm>
              <a:off x="1855085" y="2481619"/>
              <a:ext cx="648072" cy="378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white"/>
                  </a:solidFill>
                  <a:latin typeface="Calibri"/>
                </a:rPr>
                <a:t>Scénář č.4</a:t>
              </a: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C90B2D95-9DB3-452F-A068-0F6D0C34BC28}"/>
                </a:ext>
              </a:extLst>
            </p:cNvPr>
            <p:cNvSpPr/>
            <p:nvPr/>
          </p:nvSpPr>
          <p:spPr>
            <a:xfrm>
              <a:off x="1847528" y="2906110"/>
              <a:ext cx="648072" cy="3788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white"/>
                  </a:solidFill>
                  <a:latin typeface="Calibri"/>
                </a:rPr>
                <a:t>Scénář č.5</a:t>
              </a: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F5134E7E-F113-4E2B-9985-409A52787C16}"/>
                </a:ext>
              </a:extLst>
            </p:cNvPr>
            <p:cNvSpPr/>
            <p:nvPr/>
          </p:nvSpPr>
          <p:spPr>
            <a:xfrm>
              <a:off x="1855085" y="3334596"/>
              <a:ext cx="648072" cy="3788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white"/>
                  </a:solidFill>
                  <a:latin typeface="Calibri"/>
                </a:rPr>
                <a:t>Scénář č.6</a:t>
              </a: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FB2FBBC4-999F-4510-86C7-5B5263C377C0}"/>
                </a:ext>
              </a:extLst>
            </p:cNvPr>
            <p:cNvSpPr/>
            <p:nvPr/>
          </p:nvSpPr>
          <p:spPr>
            <a:xfrm>
              <a:off x="1855085" y="3777763"/>
              <a:ext cx="648072" cy="37887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white"/>
                  </a:solidFill>
                  <a:latin typeface="Calibri"/>
                </a:rPr>
                <a:t>Scénář č.7</a:t>
              </a: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30F7BE8A-15E2-452D-ABF8-C53DF766FA79}"/>
                </a:ext>
              </a:extLst>
            </p:cNvPr>
            <p:cNvSpPr/>
            <p:nvPr/>
          </p:nvSpPr>
          <p:spPr>
            <a:xfrm>
              <a:off x="1851090" y="4209811"/>
              <a:ext cx="648072" cy="3788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white"/>
                  </a:solidFill>
                  <a:latin typeface="Calibri"/>
                </a:rPr>
                <a:t>Scénář č.8</a:t>
              </a:r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CE64A154-6444-48AA-9430-F37317B10473}"/>
                </a:ext>
              </a:extLst>
            </p:cNvPr>
            <p:cNvSpPr/>
            <p:nvPr/>
          </p:nvSpPr>
          <p:spPr>
            <a:xfrm>
              <a:off x="1847528" y="4645580"/>
              <a:ext cx="648072" cy="3788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white"/>
                  </a:solidFill>
                  <a:latin typeface="Calibri"/>
                </a:rPr>
                <a:t>Scénář č.9</a:t>
              </a:r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BF97790F-FE37-4DAC-9007-56994E462C69}"/>
                </a:ext>
              </a:extLst>
            </p:cNvPr>
            <p:cNvSpPr/>
            <p:nvPr/>
          </p:nvSpPr>
          <p:spPr>
            <a:xfrm>
              <a:off x="1855085" y="5066350"/>
              <a:ext cx="648072" cy="37887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white"/>
                  </a:solidFill>
                  <a:latin typeface="Calibri"/>
                </a:rPr>
                <a:t>Scénář č.10</a:t>
              </a:r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B4C660CF-88C4-47CE-8667-3523D3FD5393}"/>
                </a:ext>
              </a:extLst>
            </p:cNvPr>
            <p:cNvSpPr/>
            <p:nvPr/>
          </p:nvSpPr>
          <p:spPr>
            <a:xfrm>
              <a:off x="1847528" y="1193032"/>
              <a:ext cx="648072" cy="378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Scénář č.1</a:t>
              </a:r>
            </a:p>
          </p:txBody>
        </p:sp>
        <p:grpSp>
          <p:nvGrpSpPr>
            <p:cNvPr id="19" name="Skupina 18">
              <a:extLst>
                <a:ext uri="{FF2B5EF4-FFF2-40B4-BE49-F238E27FC236}">
                  <a16:creationId xmlns:a16="http://schemas.microsoft.com/office/drawing/2014/main" id="{36EB4446-D520-40CE-A3C0-4E7ADC46FF54}"/>
                </a:ext>
              </a:extLst>
            </p:cNvPr>
            <p:cNvGrpSpPr/>
            <p:nvPr/>
          </p:nvGrpSpPr>
          <p:grpSpPr>
            <a:xfrm>
              <a:off x="2817855" y="3762649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336" name="Obdélník 335">
                <a:extLst>
                  <a:ext uri="{FF2B5EF4-FFF2-40B4-BE49-F238E27FC236}">
                    <a16:creationId xmlns:a16="http://schemas.microsoft.com/office/drawing/2014/main" id="{08875342-1CCF-49A4-8929-070A40607B4A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sp>
            <p:nvSpPr>
              <p:cNvPr id="337" name="TextovéPole 336">
                <a:extLst>
                  <a:ext uri="{FF2B5EF4-FFF2-40B4-BE49-F238E27FC236}">
                    <a16:creationId xmlns:a16="http://schemas.microsoft.com/office/drawing/2014/main" id="{39C07E04-BB27-42A0-9771-6C55B0FE5B87}"/>
                  </a:ext>
                </a:extLst>
              </p:cNvPr>
              <p:cNvSpPr txBox="1"/>
              <p:nvPr/>
            </p:nvSpPr>
            <p:spPr>
              <a:xfrm>
                <a:off x="2030566" y="175089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8</a:t>
                </a:r>
              </a:p>
            </p:txBody>
          </p:sp>
          <p:grpSp>
            <p:nvGrpSpPr>
              <p:cNvPr id="338" name="Skupina 337">
                <a:extLst>
                  <a:ext uri="{FF2B5EF4-FFF2-40B4-BE49-F238E27FC236}">
                    <a16:creationId xmlns:a16="http://schemas.microsoft.com/office/drawing/2014/main" id="{5E4E3B33-2C97-46F5-8DB1-ECC8C9934055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39" name="Ovál 338">
                  <a:extLst>
                    <a:ext uri="{FF2B5EF4-FFF2-40B4-BE49-F238E27FC236}">
                      <a16:creationId xmlns:a16="http://schemas.microsoft.com/office/drawing/2014/main" id="{616BA0FB-5421-4E1B-8F16-4C2A2D76E4B0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40" name="TextovéPole 339">
                  <a:extLst>
                    <a:ext uri="{FF2B5EF4-FFF2-40B4-BE49-F238E27FC236}">
                      <a16:creationId xmlns:a16="http://schemas.microsoft.com/office/drawing/2014/main" id="{E090AB3D-58DE-4CFC-9706-C0AA09F251F4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5</a:t>
                  </a:r>
                </a:p>
              </p:txBody>
            </p:sp>
          </p:grpSp>
        </p:grpSp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C1BED862-D94C-4D4B-A1D2-3696419F5BD4}"/>
                </a:ext>
              </a:extLst>
            </p:cNvPr>
            <p:cNvGrpSpPr/>
            <p:nvPr/>
          </p:nvGrpSpPr>
          <p:grpSpPr>
            <a:xfrm>
              <a:off x="2817855" y="2049571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8" name="Obdélník 327">
                <a:extLst>
                  <a:ext uri="{FF2B5EF4-FFF2-40B4-BE49-F238E27FC236}">
                    <a16:creationId xmlns:a16="http://schemas.microsoft.com/office/drawing/2014/main" id="{B36F3785-7758-428E-A6B8-46B4415A160C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sp>
            <p:nvSpPr>
              <p:cNvPr id="329" name="TextovéPole 328">
                <a:extLst>
                  <a:ext uri="{FF2B5EF4-FFF2-40B4-BE49-F238E27FC236}">
                    <a16:creationId xmlns:a16="http://schemas.microsoft.com/office/drawing/2014/main" id="{0DB45BD2-FB9E-48AD-AB5B-7915B61951D8}"/>
                  </a:ext>
                </a:extLst>
              </p:cNvPr>
              <p:cNvSpPr txBox="1"/>
              <p:nvPr/>
            </p:nvSpPr>
            <p:spPr>
              <a:xfrm>
                <a:off x="2551781" y="1736174"/>
                <a:ext cx="357790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12</a:t>
                </a:r>
              </a:p>
            </p:txBody>
          </p:sp>
          <p:grpSp>
            <p:nvGrpSpPr>
              <p:cNvPr id="330" name="Skupina 329">
                <a:extLst>
                  <a:ext uri="{FF2B5EF4-FFF2-40B4-BE49-F238E27FC236}">
                    <a16:creationId xmlns:a16="http://schemas.microsoft.com/office/drawing/2014/main" id="{B032F250-A59A-47DB-9FD8-AE1FDF789A9A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34" name="Ovál 333">
                  <a:extLst>
                    <a:ext uri="{FF2B5EF4-FFF2-40B4-BE49-F238E27FC236}">
                      <a16:creationId xmlns:a16="http://schemas.microsoft.com/office/drawing/2014/main" id="{1B10EEA1-10AE-41EE-9546-BF3B7FBA3265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35" name="TextovéPole 334">
                  <a:extLst>
                    <a:ext uri="{FF2B5EF4-FFF2-40B4-BE49-F238E27FC236}">
                      <a16:creationId xmlns:a16="http://schemas.microsoft.com/office/drawing/2014/main" id="{4A2CE3B9-1C2D-4F52-9397-2A05EAE5F853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grpSp>
            <p:nvGrpSpPr>
              <p:cNvPr id="331" name="Skupina 330">
                <a:extLst>
                  <a:ext uri="{FF2B5EF4-FFF2-40B4-BE49-F238E27FC236}">
                    <a16:creationId xmlns:a16="http://schemas.microsoft.com/office/drawing/2014/main" id="{A8450795-E06C-4BAE-8493-678FA369F9E4}"/>
                  </a:ext>
                </a:extLst>
              </p:cNvPr>
              <p:cNvGrpSpPr/>
              <p:nvPr/>
            </p:nvGrpSpPr>
            <p:grpSpPr>
              <a:xfrm>
                <a:off x="2059924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32" name="Ovál 331">
                  <a:extLst>
                    <a:ext uri="{FF2B5EF4-FFF2-40B4-BE49-F238E27FC236}">
                      <a16:creationId xmlns:a16="http://schemas.microsoft.com/office/drawing/2014/main" id="{2E996DF4-10DE-4772-8BB2-45E5E2D061FC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33" name="TextovéPole 332">
                  <a:extLst>
                    <a:ext uri="{FF2B5EF4-FFF2-40B4-BE49-F238E27FC236}">
                      <a16:creationId xmlns:a16="http://schemas.microsoft.com/office/drawing/2014/main" id="{B174FF9F-6C89-40A9-8182-4AB5B52A04F2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</a:p>
              </p:txBody>
            </p:sp>
          </p:grpSp>
        </p:grpSp>
        <p:grpSp>
          <p:nvGrpSpPr>
            <p:cNvPr id="21" name="Skupina 20">
              <a:extLst>
                <a:ext uri="{FF2B5EF4-FFF2-40B4-BE49-F238E27FC236}">
                  <a16:creationId xmlns:a16="http://schemas.microsoft.com/office/drawing/2014/main" id="{9AE2EE55-B591-4249-8F77-1AFFEC42A23D}"/>
                </a:ext>
              </a:extLst>
            </p:cNvPr>
            <p:cNvGrpSpPr/>
            <p:nvPr/>
          </p:nvGrpSpPr>
          <p:grpSpPr>
            <a:xfrm>
              <a:off x="2828974" y="2470226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318" name="Obdélník 317">
                <a:extLst>
                  <a:ext uri="{FF2B5EF4-FFF2-40B4-BE49-F238E27FC236}">
                    <a16:creationId xmlns:a16="http://schemas.microsoft.com/office/drawing/2014/main" id="{E5209BD3-A55E-4C8F-AF64-22D89645F110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319" name="Skupina 318">
                <a:extLst>
                  <a:ext uri="{FF2B5EF4-FFF2-40B4-BE49-F238E27FC236}">
                    <a16:creationId xmlns:a16="http://schemas.microsoft.com/office/drawing/2014/main" id="{6D561649-3940-4EDE-BCB2-5EE85D8EE625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26" name="Ovál 325">
                  <a:extLst>
                    <a:ext uri="{FF2B5EF4-FFF2-40B4-BE49-F238E27FC236}">
                      <a16:creationId xmlns:a16="http://schemas.microsoft.com/office/drawing/2014/main" id="{6587F620-94BD-479B-BA5F-27FDA9A38515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27" name="TextovéPole 326">
                  <a:extLst>
                    <a:ext uri="{FF2B5EF4-FFF2-40B4-BE49-F238E27FC236}">
                      <a16:creationId xmlns:a16="http://schemas.microsoft.com/office/drawing/2014/main" id="{2DA70E11-A16E-49FE-9EB1-8F2036EAF2CF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  <p:grpSp>
            <p:nvGrpSpPr>
              <p:cNvPr id="320" name="Skupina 319">
                <a:extLst>
                  <a:ext uri="{FF2B5EF4-FFF2-40B4-BE49-F238E27FC236}">
                    <a16:creationId xmlns:a16="http://schemas.microsoft.com/office/drawing/2014/main" id="{5C96CE0D-936B-4F62-9122-A35F94DD0026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24" name="Ovál 323">
                  <a:extLst>
                    <a:ext uri="{FF2B5EF4-FFF2-40B4-BE49-F238E27FC236}">
                      <a16:creationId xmlns:a16="http://schemas.microsoft.com/office/drawing/2014/main" id="{3201963F-0EA1-421D-B029-06DC41909A62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25" name="TextovéPole 324">
                  <a:extLst>
                    <a:ext uri="{FF2B5EF4-FFF2-40B4-BE49-F238E27FC236}">
                      <a16:creationId xmlns:a16="http://schemas.microsoft.com/office/drawing/2014/main" id="{E9E54F3E-2768-4696-BA78-5A06DE337FB2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grpSp>
            <p:nvGrpSpPr>
              <p:cNvPr id="321" name="Skupina 320">
                <a:extLst>
                  <a:ext uri="{FF2B5EF4-FFF2-40B4-BE49-F238E27FC236}">
                    <a16:creationId xmlns:a16="http://schemas.microsoft.com/office/drawing/2014/main" id="{A1B739CB-A67B-4090-B75F-D88EBA13A3E7}"/>
                  </a:ext>
                </a:extLst>
              </p:cNvPr>
              <p:cNvGrpSpPr/>
              <p:nvPr/>
            </p:nvGrpSpPr>
            <p:grpSpPr>
              <a:xfrm>
                <a:off x="2059924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22" name="Ovál 321">
                  <a:extLst>
                    <a:ext uri="{FF2B5EF4-FFF2-40B4-BE49-F238E27FC236}">
                      <a16:creationId xmlns:a16="http://schemas.microsoft.com/office/drawing/2014/main" id="{9084AF55-4135-4399-9581-DF4B3DE7BFDE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23" name="TextovéPole 322">
                  <a:extLst>
                    <a:ext uri="{FF2B5EF4-FFF2-40B4-BE49-F238E27FC236}">
                      <a16:creationId xmlns:a16="http://schemas.microsoft.com/office/drawing/2014/main" id="{69726C7C-2CDC-4880-8757-3015F8DF4E98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</a:p>
              </p:txBody>
            </p:sp>
          </p:grpSp>
        </p:grpSp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45689-A678-4EA1-A04C-10291C639E1E}"/>
                </a:ext>
              </a:extLst>
            </p:cNvPr>
            <p:cNvGrpSpPr/>
            <p:nvPr/>
          </p:nvGrpSpPr>
          <p:grpSpPr>
            <a:xfrm>
              <a:off x="2828974" y="5065199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314" name="Obdélník 313">
                <a:extLst>
                  <a:ext uri="{FF2B5EF4-FFF2-40B4-BE49-F238E27FC236}">
                    <a16:creationId xmlns:a16="http://schemas.microsoft.com/office/drawing/2014/main" id="{2F76526E-344D-458D-8C3D-4F73CFF1FFFC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315" name="Skupina 314">
                <a:extLst>
                  <a:ext uri="{FF2B5EF4-FFF2-40B4-BE49-F238E27FC236}">
                    <a16:creationId xmlns:a16="http://schemas.microsoft.com/office/drawing/2014/main" id="{392D5DB3-EF0A-44A7-95C3-C69B7B5A45EB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16" name="Ovál 315">
                  <a:extLst>
                    <a:ext uri="{FF2B5EF4-FFF2-40B4-BE49-F238E27FC236}">
                      <a16:creationId xmlns:a16="http://schemas.microsoft.com/office/drawing/2014/main" id="{3170981F-38B9-4023-8C0F-B40F1E1CE5CD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17" name="TextovéPole 316">
                  <a:extLst>
                    <a:ext uri="{FF2B5EF4-FFF2-40B4-BE49-F238E27FC236}">
                      <a16:creationId xmlns:a16="http://schemas.microsoft.com/office/drawing/2014/main" id="{82CBE921-993B-4C7C-99F1-70BFF9D0B851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</p:grpSp>
        <p:grpSp>
          <p:nvGrpSpPr>
            <p:cNvPr id="23" name="Skupina 22">
              <a:extLst>
                <a:ext uri="{FF2B5EF4-FFF2-40B4-BE49-F238E27FC236}">
                  <a16:creationId xmlns:a16="http://schemas.microsoft.com/office/drawing/2014/main" id="{99DB2C5A-25AD-422E-A8BA-CACA7AADC2B5}"/>
                </a:ext>
              </a:extLst>
            </p:cNvPr>
            <p:cNvGrpSpPr/>
            <p:nvPr/>
          </p:nvGrpSpPr>
          <p:grpSpPr>
            <a:xfrm>
              <a:off x="2834229" y="4634302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304" name="Obdélník 303">
                <a:extLst>
                  <a:ext uri="{FF2B5EF4-FFF2-40B4-BE49-F238E27FC236}">
                    <a16:creationId xmlns:a16="http://schemas.microsoft.com/office/drawing/2014/main" id="{E5EB6F61-E910-4BBE-B9A8-60D91C302C2D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305" name="Skupina 304">
                <a:extLst>
                  <a:ext uri="{FF2B5EF4-FFF2-40B4-BE49-F238E27FC236}">
                    <a16:creationId xmlns:a16="http://schemas.microsoft.com/office/drawing/2014/main" id="{F14175B6-41EF-456E-9700-9CA0C08B29AF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12" name="Ovál 311">
                  <a:extLst>
                    <a:ext uri="{FF2B5EF4-FFF2-40B4-BE49-F238E27FC236}">
                      <a16:creationId xmlns:a16="http://schemas.microsoft.com/office/drawing/2014/main" id="{A2B90FB0-A8A6-4C83-BB2B-E4F72B219F7C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13" name="TextovéPole 312">
                  <a:extLst>
                    <a:ext uri="{FF2B5EF4-FFF2-40B4-BE49-F238E27FC236}">
                      <a16:creationId xmlns:a16="http://schemas.microsoft.com/office/drawing/2014/main" id="{5D68892C-7784-4F2F-A743-565C6020FE29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  <p:grpSp>
            <p:nvGrpSpPr>
              <p:cNvPr id="306" name="Skupina 305">
                <a:extLst>
                  <a:ext uri="{FF2B5EF4-FFF2-40B4-BE49-F238E27FC236}">
                    <a16:creationId xmlns:a16="http://schemas.microsoft.com/office/drawing/2014/main" id="{16DA088F-039D-4B52-A63C-8478B9C88993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10" name="Ovál 309">
                  <a:extLst>
                    <a:ext uri="{FF2B5EF4-FFF2-40B4-BE49-F238E27FC236}">
                      <a16:creationId xmlns:a16="http://schemas.microsoft.com/office/drawing/2014/main" id="{439D15CB-E460-4D88-979D-694335CE13C3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11" name="TextovéPole 310">
                  <a:extLst>
                    <a:ext uri="{FF2B5EF4-FFF2-40B4-BE49-F238E27FC236}">
                      <a16:creationId xmlns:a16="http://schemas.microsoft.com/office/drawing/2014/main" id="{E7FD758C-5ACB-421D-831F-0F323ECCD2D5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grpSp>
            <p:nvGrpSpPr>
              <p:cNvPr id="307" name="Skupina 306">
                <a:extLst>
                  <a:ext uri="{FF2B5EF4-FFF2-40B4-BE49-F238E27FC236}">
                    <a16:creationId xmlns:a16="http://schemas.microsoft.com/office/drawing/2014/main" id="{9E8FA50C-C41C-4665-A16F-784CA8D48919}"/>
                  </a:ext>
                </a:extLst>
              </p:cNvPr>
              <p:cNvGrpSpPr/>
              <p:nvPr/>
            </p:nvGrpSpPr>
            <p:grpSpPr>
              <a:xfrm>
                <a:off x="2059924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08" name="Ovál 307">
                  <a:extLst>
                    <a:ext uri="{FF2B5EF4-FFF2-40B4-BE49-F238E27FC236}">
                      <a16:creationId xmlns:a16="http://schemas.microsoft.com/office/drawing/2014/main" id="{0D48821E-651D-42A3-A306-48D79A195E20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09" name="TextovéPole 308">
                  <a:extLst>
                    <a:ext uri="{FF2B5EF4-FFF2-40B4-BE49-F238E27FC236}">
                      <a16:creationId xmlns:a16="http://schemas.microsoft.com/office/drawing/2014/main" id="{DB20AF89-9A86-4C3C-BC2C-BD2E9DDC2F13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</a:p>
              </p:txBody>
            </p:sp>
          </p:grpSp>
        </p:grp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4B2DEA22-A5BD-49EF-BDAC-2852AD0DAE21}"/>
                </a:ext>
              </a:extLst>
            </p:cNvPr>
            <p:cNvSpPr txBox="1"/>
            <p:nvPr/>
          </p:nvSpPr>
          <p:spPr>
            <a:xfrm>
              <a:off x="3651937" y="2098634"/>
              <a:ext cx="306494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  <a:latin typeface="Calibri"/>
                </a:rPr>
                <a:t>7</a:t>
              </a:r>
            </a:p>
          </p:txBody>
        </p:sp>
        <p:sp>
          <p:nvSpPr>
            <p:cNvPr id="25" name="TextovéPole 24">
              <a:extLst>
                <a:ext uri="{FF2B5EF4-FFF2-40B4-BE49-F238E27FC236}">
                  <a16:creationId xmlns:a16="http://schemas.microsoft.com/office/drawing/2014/main" id="{2F338BCF-6D97-4507-85E8-59530DD11946}"/>
                </a:ext>
              </a:extLst>
            </p:cNvPr>
            <p:cNvSpPr txBox="1"/>
            <p:nvPr/>
          </p:nvSpPr>
          <p:spPr>
            <a:xfrm>
              <a:off x="3677956" y="246623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dirty="0">
                  <a:solidFill>
                    <a:prstClr val="black"/>
                  </a:solidFill>
                  <a:latin typeface="Calibri"/>
                </a:rPr>
                <a:t>…</a:t>
              </a:r>
            </a:p>
          </p:txBody>
        </p: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499E1D32-4A3F-4F16-8103-15206FD9D9E1}"/>
                </a:ext>
              </a:extLst>
            </p:cNvPr>
            <p:cNvSpPr txBox="1"/>
            <p:nvPr/>
          </p:nvSpPr>
          <p:spPr>
            <a:xfrm>
              <a:off x="3917731" y="2523125"/>
              <a:ext cx="30970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  <a:latin typeface="Calibri"/>
                </a:rPr>
                <a:t>n</a:t>
              </a:r>
            </a:p>
          </p:txBody>
        </p:sp>
        <p:grpSp>
          <p:nvGrpSpPr>
            <p:cNvPr id="27" name="Skupina 26">
              <a:extLst>
                <a:ext uri="{FF2B5EF4-FFF2-40B4-BE49-F238E27FC236}">
                  <a16:creationId xmlns:a16="http://schemas.microsoft.com/office/drawing/2014/main" id="{74C5601A-0456-4C32-AEF2-F9CF9E4D9456}"/>
                </a:ext>
              </a:extLst>
            </p:cNvPr>
            <p:cNvGrpSpPr/>
            <p:nvPr/>
          </p:nvGrpSpPr>
          <p:grpSpPr>
            <a:xfrm>
              <a:off x="2828974" y="1219423"/>
              <a:ext cx="1512168" cy="384446"/>
              <a:chOff x="1498327" y="3476602"/>
              <a:chExt cx="1512168" cy="384446"/>
            </a:xfrm>
          </p:grpSpPr>
          <p:grpSp>
            <p:nvGrpSpPr>
              <p:cNvPr id="289" name="Skupina 288">
                <a:extLst>
                  <a:ext uri="{FF2B5EF4-FFF2-40B4-BE49-F238E27FC236}">
                    <a16:creationId xmlns:a16="http://schemas.microsoft.com/office/drawing/2014/main" id="{84D4AFEC-5501-4E8E-9DD5-A88D73AF0CC4}"/>
                  </a:ext>
                </a:extLst>
              </p:cNvPr>
              <p:cNvGrpSpPr/>
              <p:nvPr/>
            </p:nvGrpSpPr>
            <p:grpSpPr>
              <a:xfrm>
                <a:off x="1498327" y="3482173"/>
                <a:ext cx="1512168" cy="378875"/>
                <a:chOff x="1475656" y="1697087"/>
                <a:chExt cx="1512168" cy="3788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91" name="Obdélník 290">
                  <a:extLst>
                    <a:ext uri="{FF2B5EF4-FFF2-40B4-BE49-F238E27FC236}">
                      <a16:creationId xmlns:a16="http://schemas.microsoft.com/office/drawing/2014/main" id="{3D0D1545-41AF-4EF4-9D15-A2CD9DCE14C2}"/>
                    </a:ext>
                  </a:extLst>
                </p:cNvPr>
                <p:cNvSpPr/>
                <p:nvPr/>
              </p:nvSpPr>
              <p:spPr>
                <a:xfrm>
                  <a:off x="1475656" y="1697087"/>
                  <a:ext cx="1512168" cy="37887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>
                    <a:defRPr/>
                  </a:pPr>
                  <a:r>
                    <a:rPr lang="cs-CZ" dirty="0">
                      <a:solidFill>
                        <a:prstClr val="black"/>
                      </a:solidFill>
                      <a:latin typeface="Calibri"/>
                    </a:rPr>
                    <a:t>  </a:t>
                  </a:r>
                </a:p>
              </p:txBody>
            </p:sp>
            <p:grpSp>
              <p:nvGrpSpPr>
                <p:cNvPr id="292" name="Skupina 291">
                  <a:extLst>
                    <a:ext uri="{FF2B5EF4-FFF2-40B4-BE49-F238E27FC236}">
                      <a16:creationId xmlns:a16="http://schemas.microsoft.com/office/drawing/2014/main" id="{1B5F5CCE-36D1-420C-BBAB-DAC3269C8FBC}"/>
                    </a:ext>
                  </a:extLst>
                </p:cNvPr>
                <p:cNvGrpSpPr/>
                <p:nvPr/>
              </p:nvGrpSpPr>
              <p:grpSpPr>
                <a:xfrm>
                  <a:off x="1509879" y="1746064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302" name="Ovál 301">
                    <a:extLst>
                      <a:ext uri="{FF2B5EF4-FFF2-40B4-BE49-F238E27FC236}">
                        <a16:creationId xmlns:a16="http://schemas.microsoft.com/office/drawing/2014/main" id="{38C2E172-E9F0-4B36-A914-456162F49ABA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03" name="TextovéPole 302">
                    <a:extLst>
                      <a:ext uri="{FF2B5EF4-FFF2-40B4-BE49-F238E27FC236}">
                        <a16:creationId xmlns:a16="http://schemas.microsoft.com/office/drawing/2014/main" id="{6ED80F5C-A66F-499C-8222-D4A48008652A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1</a:t>
                    </a:r>
                  </a:p>
                </p:txBody>
              </p:sp>
            </p:grpSp>
            <p:grpSp>
              <p:nvGrpSpPr>
                <p:cNvPr id="293" name="Skupina 292">
                  <a:extLst>
                    <a:ext uri="{FF2B5EF4-FFF2-40B4-BE49-F238E27FC236}">
                      <a16:creationId xmlns:a16="http://schemas.microsoft.com/office/drawing/2014/main" id="{9010B501-DDCC-4895-B48D-E38BBD3FC15A}"/>
                    </a:ext>
                  </a:extLst>
                </p:cNvPr>
                <p:cNvGrpSpPr/>
                <p:nvPr/>
              </p:nvGrpSpPr>
              <p:grpSpPr>
                <a:xfrm>
                  <a:off x="1782797" y="1742588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300" name="Ovál 299">
                    <a:extLst>
                      <a:ext uri="{FF2B5EF4-FFF2-40B4-BE49-F238E27FC236}">
                        <a16:creationId xmlns:a16="http://schemas.microsoft.com/office/drawing/2014/main" id="{C9AFF834-4815-4F6C-AF42-6F95968D0A05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01" name="TextovéPole 300">
                    <a:extLst>
                      <a:ext uri="{FF2B5EF4-FFF2-40B4-BE49-F238E27FC236}">
                        <a16:creationId xmlns:a16="http://schemas.microsoft.com/office/drawing/2014/main" id="{31E76B17-4FC5-4518-AD97-4DE2692A5266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</p:grpSp>
            <p:grpSp>
              <p:nvGrpSpPr>
                <p:cNvPr id="294" name="Skupina 293">
                  <a:extLst>
                    <a:ext uri="{FF2B5EF4-FFF2-40B4-BE49-F238E27FC236}">
                      <a16:creationId xmlns:a16="http://schemas.microsoft.com/office/drawing/2014/main" id="{ECDBB7DD-9ECC-410B-8D63-ECD8B54B5913}"/>
                    </a:ext>
                  </a:extLst>
                </p:cNvPr>
                <p:cNvGrpSpPr/>
                <p:nvPr/>
              </p:nvGrpSpPr>
              <p:grpSpPr>
                <a:xfrm>
                  <a:off x="2059924" y="1742588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298" name="Ovál 297">
                    <a:extLst>
                      <a:ext uri="{FF2B5EF4-FFF2-40B4-BE49-F238E27FC236}">
                        <a16:creationId xmlns:a16="http://schemas.microsoft.com/office/drawing/2014/main" id="{FA4438A4-9118-4FDE-8B43-AAC9528E19D1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99" name="TextovéPole 298">
                    <a:extLst>
                      <a:ext uri="{FF2B5EF4-FFF2-40B4-BE49-F238E27FC236}">
                        <a16:creationId xmlns:a16="http://schemas.microsoft.com/office/drawing/2014/main" id="{B3DD2A02-5D43-4020-8217-B41C8E6A8201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5</a:t>
                    </a:r>
                  </a:p>
                </p:txBody>
              </p:sp>
            </p:grpSp>
            <p:grpSp>
              <p:nvGrpSpPr>
                <p:cNvPr id="295" name="Skupina 294">
                  <a:extLst>
                    <a:ext uri="{FF2B5EF4-FFF2-40B4-BE49-F238E27FC236}">
                      <a16:creationId xmlns:a16="http://schemas.microsoft.com/office/drawing/2014/main" id="{672139D6-C369-45E9-8B19-961EE1D02A07}"/>
                    </a:ext>
                  </a:extLst>
                </p:cNvPr>
                <p:cNvGrpSpPr/>
                <p:nvPr/>
              </p:nvGrpSpPr>
              <p:grpSpPr>
                <a:xfrm>
                  <a:off x="2533105" y="1742588"/>
                  <a:ext cx="412292" cy="276999"/>
                  <a:chOff x="2527379" y="510360"/>
                  <a:chExt cx="412292" cy="276999"/>
                </a:xfrm>
                <a:grpFill/>
              </p:grpSpPr>
              <p:sp>
                <p:nvSpPr>
                  <p:cNvPr id="296" name="Ovál 295">
                    <a:extLst>
                      <a:ext uri="{FF2B5EF4-FFF2-40B4-BE49-F238E27FC236}">
                        <a16:creationId xmlns:a16="http://schemas.microsoft.com/office/drawing/2014/main" id="{45D3E4D7-58C0-46B9-BF67-680167379036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97" name="TextovéPole 296">
                    <a:extLst>
                      <a:ext uri="{FF2B5EF4-FFF2-40B4-BE49-F238E27FC236}">
                        <a16:creationId xmlns:a16="http://schemas.microsoft.com/office/drawing/2014/main" id="{3496F596-FF01-4A46-90E5-633FC75DAC14}"/>
                      </a:ext>
                    </a:extLst>
                  </p:cNvPr>
                  <p:cNvSpPr txBox="1"/>
                  <p:nvPr/>
                </p:nvSpPr>
                <p:spPr>
                  <a:xfrm>
                    <a:off x="2527379" y="510360"/>
                    <a:ext cx="412292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n+3</a:t>
                    </a:r>
                  </a:p>
                </p:txBody>
              </p:sp>
            </p:grpSp>
          </p:grpSp>
          <p:sp>
            <p:nvSpPr>
              <p:cNvPr id="290" name="TextovéPole 289">
                <a:extLst>
                  <a:ext uri="{FF2B5EF4-FFF2-40B4-BE49-F238E27FC236}">
                    <a16:creationId xmlns:a16="http://schemas.microsoft.com/office/drawing/2014/main" id="{15BCD36B-DAFA-4B65-9AB7-A4A850C4BA63}"/>
                  </a:ext>
                </a:extLst>
              </p:cNvPr>
              <p:cNvSpPr txBox="1"/>
              <p:nvPr/>
            </p:nvSpPr>
            <p:spPr>
              <a:xfrm>
                <a:off x="2356428" y="3476602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…</a:t>
                </a:r>
              </a:p>
            </p:txBody>
          </p:sp>
        </p:grpSp>
        <p:grpSp>
          <p:nvGrpSpPr>
            <p:cNvPr id="28" name="Skupina 27">
              <a:extLst>
                <a:ext uri="{FF2B5EF4-FFF2-40B4-BE49-F238E27FC236}">
                  <a16:creationId xmlns:a16="http://schemas.microsoft.com/office/drawing/2014/main" id="{1F07352D-20E1-4BB0-AEF9-B3C9BCDC7A4D}"/>
                </a:ext>
              </a:extLst>
            </p:cNvPr>
            <p:cNvGrpSpPr/>
            <p:nvPr/>
          </p:nvGrpSpPr>
          <p:grpSpPr>
            <a:xfrm>
              <a:off x="2818353" y="3329950"/>
              <a:ext cx="1512168" cy="378875"/>
              <a:chOff x="1498327" y="4350264"/>
              <a:chExt cx="1512168" cy="378875"/>
            </a:xfrm>
          </p:grpSpPr>
          <p:grpSp>
            <p:nvGrpSpPr>
              <p:cNvPr id="276" name="Skupina 275">
                <a:extLst>
                  <a:ext uri="{FF2B5EF4-FFF2-40B4-BE49-F238E27FC236}">
                    <a16:creationId xmlns:a16="http://schemas.microsoft.com/office/drawing/2014/main" id="{0ABFA24E-4C66-4141-9674-6C7703F6A251}"/>
                  </a:ext>
                </a:extLst>
              </p:cNvPr>
              <p:cNvGrpSpPr/>
              <p:nvPr/>
            </p:nvGrpSpPr>
            <p:grpSpPr>
              <a:xfrm>
                <a:off x="1498327" y="4350264"/>
                <a:ext cx="1512168" cy="378875"/>
                <a:chOff x="1475656" y="1697087"/>
                <a:chExt cx="1512168" cy="3788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79" name="Obdélník 278">
                  <a:extLst>
                    <a:ext uri="{FF2B5EF4-FFF2-40B4-BE49-F238E27FC236}">
                      <a16:creationId xmlns:a16="http://schemas.microsoft.com/office/drawing/2014/main" id="{798CEF9F-2310-49BB-A7F5-1FA268CBADB9}"/>
                    </a:ext>
                  </a:extLst>
                </p:cNvPr>
                <p:cNvSpPr/>
                <p:nvPr/>
              </p:nvSpPr>
              <p:spPr>
                <a:xfrm>
                  <a:off x="1475656" y="1697087"/>
                  <a:ext cx="1512168" cy="37887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>
                    <a:defRPr/>
                  </a:pPr>
                  <a:r>
                    <a:rPr lang="cs-CZ" dirty="0">
                      <a:solidFill>
                        <a:prstClr val="black"/>
                      </a:solidFill>
                      <a:latin typeface="Calibri"/>
                    </a:rPr>
                    <a:t>  </a:t>
                  </a:r>
                </a:p>
              </p:txBody>
            </p:sp>
            <p:grpSp>
              <p:nvGrpSpPr>
                <p:cNvPr id="280" name="Skupina 279">
                  <a:extLst>
                    <a:ext uri="{FF2B5EF4-FFF2-40B4-BE49-F238E27FC236}">
                      <a16:creationId xmlns:a16="http://schemas.microsoft.com/office/drawing/2014/main" id="{E4DDBCF3-731E-41F5-840A-864C9D90FD16}"/>
                    </a:ext>
                  </a:extLst>
                </p:cNvPr>
                <p:cNvGrpSpPr/>
                <p:nvPr/>
              </p:nvGrpSpPr>
              <p:grpSpPr>
                <a:xfrm>
                  <a:off x="1509879" y="1746064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287" name="Ovál 286">
                    <a:extLst>
                      <a:ext uri="{FF2B5EF4-FFF2-40B4-BE49-F238E27FC236}">
                        <a16:creationId xmlns:a16="http://schemas.microsoft.com/office/drawing/2014/main" id="{B06B1415-7FE8-458A-B419-53021F64D6CD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8" name="TextovéPole 287">
                    <a:extLst>
                      <a:ext uri="{FF2B5EF4-FFF2-40B4-BE49-F238E27FC236}">
                        <a16:creationId xmlns:a16="http://schemas.microsoft.com/office/drawing/2014/main" id="{37CC96F7-1519-4A64-AC13-36FE966058E1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1</a:t>
                    </a:r>
                  </a:p>
                </p:txBody>
              </p:sp>
            </p:grpSp>
            <p:grpSp>
              <p:nvGrpSpPr>
                <p:cNvPr id="281" name="Skupina 280">
                  <a:extLst>
                    <a:ext uri="{FF2B5EF4-FFF2-40B4-BE49-F238E27FC236}">
                      <a16:creationId xmlns:a16="http://schemas.microsoft.com/office/drawing/2014/main" id="{182A172A-5117-4978-B3AD-EDEB242C3C3F}"/>
                    </a:ext>
                  </a:extLst>
                </p:cNvPr>
                <p:cNvGrpSpPr/>
                <p:nvPr/>
              </p:nvGrpSpPr>
              <p:grpSpPr>
                <a:xfrm>
                  <a:off x="1782797" y="1742588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285" name="Ovál 284">
                    <a:extLst>
                      <a:ext uri="{FF2B5EF4-FFF2-40B4-BE49-F238E27FC236}">
                        <a16:creationId xmlns:a16="http://schemas.microsoft.com/office/drawing/2014/main" id="{87346D26-3E2E-4A54-89F1-C8EB801D9BE1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6" name="TextovéPole 285">
                    <a:extLst>
                      <a:ext uri="{FF2B5EF4-FFF2-40B4-BE49-F238E27FC236}">
                        <a16:creationId xmlns:a16="http://schemas.microsoft.com/office/drawing/2014/main" id="{8337DEA1-F266-487A-A6C6-496C43743655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</p:grpSp>
            <p:grpSp>
              <p:nvGrpSpPr>
                <p:cNvPr id="282" name="Skupina 281">
                  <a:extLst>
                    <a:ext uri="{FF2B5EF4-FFF2-40B4-BE49-F238E27FC236}">
                      <a16:creationId xmlns:a16="http://schemas.microsoft.com/office/drawing/2014/main" id="{3AA8A682-6396-405B-A6CE-CBB777776F85}"/>
                    </a:ext>
                  </a:extLst>
                </p:cNvPr>
                <p:cNvGrpSpPr/>
                <p:nvPr/>
              </p:nvGrpSpPr>
              <p:grpSpPr>
                <a:xfrm>
                  <a:off x="2059924" y="1742588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283" name="Ovál 282">
                    <a:extLst>
                      <a:ext uri="{FF2B5EF4-FFF2-40B4-BE49-F238E27FC236}">
                        <a16:creationId xmlns:a16="http://schemas.microsoft.com/office/drawing/2014/main" id="{3C03E174-1504-467F-B36F-4D7E8CE1F5A2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4" name="TextovéPole 283">
                    <a:extLst>
                      <a:ext uri="{FF2B5EF4-FFF2-40B4-BE49-F238E27FC236}">
                        <a16:creationId xmlns:a16="http://schemas.microsoft.com/office/drawing/2014/main" id="{87890A24-1344-4230-9658-EF4CB01230F5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6</a:t>
                    </a:r>
                  </a:p>
                </p:txBody>
              </p:sp>
            </p:grpSp>
          </p:grpSp>
          <p:sp>
            <p:nvSpPr>
              <p:cNvPr id="277" name="TextovéPole 276">
                <a:extLst>
                  <a:ext uri="{FF2B5EF4-FFF2-40B4-BE49-F238E27FC236}">
                    <a16:creationId xmlns:a16="http://schemas.microsoft.com/office/drawing/2014/main" id="{D3D557D5-F914-4ADA-A8AB-883DB84EE33C}"/>
                  </a:ext>
                </a:extLst>
              </p:cNvPr>
              <p:cNvSpPr txBox="1"/>
              <p:nvPr/>
            </p:nvSpPr>
            <p:spPr>
              <a:xfrm>
                <a:off x="2328200" y="4391251"/>
                <a:ext cx="306494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8</a:t>
                </a:r>
              </a:p>
            </p:txBody>
          </p:sp>
          <p:sp>
            <p:nvSpPr>
              <p:cNvPr id="278" name="TextovéPole 277">
                <a:extLst>
                  <a:ext uri="{FF2B5EF4-FFF2-40B4-BE49-F238E27FC236}">
                    <a16:creationId xmlns:a16="http://schemas.microsoft.com/office/drawing/2014/main" id="{DF9ED71D-2F4D-411C-BD02-BBB2212D8E8A}"/>
                  </a:ext>
                </a:extLst>
              </p:cNvPr>
              <p:cNvSpPr txBox="1"/>
              <p:nvPr/>
            </p:nvSpPr>
            <p:spPr>
              <a:xfrm>
                <a:off x="2586651" y="4398808"/>
                <a:ext cx="306494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9</a:t>
                </a:r>
              </a:p>
            </p:txBody>
          </p:sp>
        </p:grpSp>
        <p:grpSp>
          <p:nvGrpSpPr>
            <p:cNvPr id="29" name="Skupina 28">
              <a:extLst>
                <a:ext uri="{FF2B5EF4-FFF2-40B4-BE49-F238E27FC236}">
                  <a16:creationId xmlns:a16="http://schemas.microsoft.com/office/drawing/2014/main" id="{27216330-4522-46FD-9653-E1D65860583E}"/>
                </a:ext>
              </a:extLst>
            </p:cNvPr>
            <p:cNvGrpSpPr/>
            <p:nvPr/>
          </p:nvGrpSpPr>
          <p:grpSpPr>
            <a:xfrm>
              <a:off x="2809865" y="4200695"/>
              <a:ext cx="1512168" cy="378875"/>
              <a:chOff x="1483213" y="1780373"/>
              <a:chExt cx="1512168" cy="378875"/>
            </a:xfrm>
          </p:grpSpPr>
          <p:grpSp>
            <p:nvGrpSpPr>
              <p:cNvPr id="264" name="Skupina 263">
                <a:extLst>
                  <a:ext uri="{FF2B5EF4-FFF2-40B4-BE49-F238E27FC236}">
                    <a16:creationId xmlns:a16="http://schemas.microsoft.com/office/drawing/2014/main" id="{1985247E-904A-4F33-B5FB-D10EABCF3ACF}"/>
                  </a:ext>
                </a:extLst>
              </p:cNvPr>
              <p:cNvGrpSpPr/>
              <p:nvPr/>
            </p:nvGrpSpPr>
            <p:grpSpPr>
              <a:xfrm>
                <a:off x="1483213" y="1780373"/>
                <a:ext cx="1512168" cy="378875"/>
                <a:chOff x="1475656" y="1697087"/>
                <a:chExt cx="1512168" cy="3788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66" name="Obdélník 265">
                  <a:extLst>
                    <a:ext uri="{FF2B5EF4-FFF2-40B4-BE49-F238E27FC236}">
                      <a16:creationId xmlns:a16="http://schemas.microsoft.com/office/drawing/2014/main" id="{BF88C18E-8D55-4468-9B70-FC288C54470B}"/>
                    </a:ext>
                  </a:extLst>
                </p:cNvPr>
                <p:cNvSpPr/>
                <p:nvPr/>
              </p:nvSpPr>
              <p:spPr>
                <a:xfrm>
                  <a:off x="1475656" y="1697087"/>
                  <a:ext cx="1512168" cy="37887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>
                    <a:defRPr/>
                  </a:pPr>
                  <a:r>
                    <a:rPr lang="cs-CZ" dirty="0">
                      <a:solidFill>
                        <a:prstClr val="black"/>
                      </a:solidFill>
                      <a:latin typeface="Calibri"/>
                    </a:rPr>
                    <a:t>  </a:t>
                  </a:r>
                </a:p>
              </p:txBody>
            </p:sp>
            <p:grpSp>
              <p:nvGrpSpPr>
                <p:cNvPr id="267" name="Skupina 266">
                  <a:extLst>
                    <a:ext uri="{FF2B5EF4-FFF2-40B4-BE49-F238E27FC236}">
                      <a16:creationId xmlns:a16="http://schemas.microsoft.com/office/drawing/2014/main" id="{3012E024-5A34-4345-80CF-3C8028AD1EDA}"/>
                    </a:ext>
                  </a:extLst>
                </p:cNvPr>
                <p:cNvGrpSpPr/>
                <p:nvPr/>
              </p:nvGrpSpPr>
              <p:grpSpPr>
                <a:xfrm>
                  <a:off x="1509879" y="1746064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274" name="Ovál 273">
                    <a:extLst>
                      <a:ext uri="{FF2B5EF4-FFF2-40B4-BE49-F238E27FC236}">
                        <a16:creationId xmlns:a16="http://schemas.microsoft.com/office/drawing/2014/main" id="{E8524C6B-3296-4EDA-B45C-2CAAC62D3E64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5" name="TextovéPole 274">
                    <a:extLst>
                      <a:ext uri="{FF2B5EF4-FFF2-40B4-BE49-F238E27FC236}">
                        <a16:creationId xmlns:a16="http://schemas.microsoft.com/office/drawing/2014/main" id="{050A82F1-B09B-48E5-B946-EA269749FE04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1</a:t>
                    </a:r>
                  </a:p>
                </p:txBody>
              </p:sp>
            </p:grpSp>
            <p:grpSp>
              <p:nvGrpSpPr>
                <p:cNvPr id="268" name="Skupina 267">
                  <a:extLst>
                    <a:ext uri="{FF2B5EF4-FFF2-40B4-BE49-F238E27FC236}">
                      <a16:creationId xmlns:a16="http://schemas.microsoft.com/office/drawing/2014/main" id="{641D2938-D986-4BE7-9A0E-26FD705AE2D1}"/>
                    </a:ext>
                  </a:extLst>
                </p:cNvPr>
                <p:cNvGrpSpPr/>
                <p:nvPr/>
              </p:nvGrpSpPr>
              <p:grpSpPr>
                <a:xfrm>
                  <a:off x="1782797" y="1742588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272" name="Ovál 271">
                    <a:extLst>
                      <a:ext uri="{FF2B5EF4-FFF2-40B4-BE49-F238E27FC236}">
                        <a16:creationId xmlns:a16="http://schemas.microsoft.com/office/drawing/2014/main" id="{D5628C3C-DA92-452D-8DCC-521341DAD021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3" name="TextovéPole 272">
                    <a:extLst>
                      <a:ext uri="{FF2B5EF4-FFF2-40B4-BE49-F238E27FC236}">
                        <a16:creationId xmlns:a16="http://schemas.microsoft.com/office/drawing/2014/main" id="{9A33F815-C721-40BB-806D-225E0E3EE079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</p:grpSp>
            <p:grpSp>
              <p:nvGrpSpPr>
                <p:cNvPr id="269" name="Skupina 268">
                  <a:extLst>
                    <a:ext uri="{FF2B5EF4-FFF2-40B4-BE49-F238E27FC236}">
                      <a16:creationId xmlns:a16="http://schemas.microsoft.com/office/drawing/2014/main" id="{341705B7-A53A-4CF5-A978-17F53F6EA14A}"/>
                    </a:ext>
                  </a:extLst>
                </p:cNvPr>
                <p:cNvGrpSpPr/>
                <p:nvPr/>
              </p:nvGrpSpPr>
              <p:grpSpPr>
                <a:xfrm>
                  <a:off x="2059924" y="1742588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270" name="Ovál 269">
                    <a:extLst>
                      <a:ext uri="{FF2B5EF4-FFF2-40B4-BE49-F238E27FC236}">
                        <a16:creationId xmlns:a16="http://schemas.microsoft.com/office/drawing/2014/main" id="{42C7ECF0-7029-459B-8CE0-A25F1AB64455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1" name="TextovéPole 270">
                    <a:extLst>
                      <a:ext uri="{FF2B5EF4-FFF2-40B4-BE49-F238E27FC236}">
                        <a16:creationId xmlns:a16="http://schemas.microsoft.com/office/drawing/2014/main" id="{E46E39A0-9BEE-42A8-B71A-89840142BCA3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3</a:t>
                    </a:r>
                  </a:p>
                </p:txBody>
              </p:sp>
            </p:grpSp>
          </p:grpSp>
          <p:sp>
            <p:nvSpPr>
              <p:cNvPr id="265" name="Ovál 264">
                <a:extLst>
                  <a:ext uri="{FF2B5EF4-FFF2-40B4-BE49-F238E27FC236}">
                    <a16:creationId xmlns:a16="http://schemas.microsoft.com/office/drawing/2014/main" id="{A3927A8E-9C35-45C0-A80F-AA41E51BD677}"/>
                  </a:ext>
                </a:extLst>
              </p:cNvPr>
              <p:cNvSpPr/>
              <p:nvPr/>
            </p:nvSpPr>
            <p:spPr>
              <a:xfrm>
                <a:off x="2102192" y="1869629"/>
                <a:ext cx="216024" cy="216024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cs-CZ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0" name="Ovál 29">
              <a:extLst>
                <a:ext uri="{FF2B5EF4-FFF2-40B4-BE49-F238E27FC236}">
                  <a16:creationId xmlns:a16="http://schemas.microsoft.com/office/drawing/2014/main" id="{A600FBEF-8ADC-4DEF-87DA-8B979E260ADB}"/>
                </a:ext>
              </a:extLst>
            </p:cNvPr>
            <p:cNvSpPr/>
            <p:nvPr/>
          </p:nvSpPr>
          <p:spPr>
            <a:xfrm>
              <a:off x="3431704" y="2136418"/>
              <a:ext cx="216024" cy="21602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Ovál 30">
              <a:extLst>
                <a:ext uri="{FF2B5EF4-FFF2-40B4-BE49-F238E27FC236}">
                  <a16:creationId xmlns:a16="http://schemas.microsoft.com/office/drawing/2014/main" id="{7B9A8F13-5C55-44D5-A569-2B493D401DF9}"/>
                </a:ext>
              </a:extLst>
            </p:cNvPr>
            <p:cNvSpPr/>
            <p:nvPr/>
          </p:nvSpPr>
          <p:spPr>
            <a:xfrm>
              <a:off x="3446818" y="2549790"/>
              <a:ext cx="216024" cy="21602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2" name="Skupina 31">
              <a:extLst>
                <a:ext uri="{FF2B5EF4-FFF2-40B4-BE49-F238E27FC236}">
                  <a16:creationId xmlns:a16="http://schemas.microsoft.com/office/drawing/2014/main" id="{70FF51CE-5339-4659-89CC-663720D73107}"/>
                </a:ext>
              </a:extLst>
            </p:cNvPr>
            <p:cNvGrpSpPr/>
            <p:nvPr/>
          </p:nvGrpSpPr>
          <p:grpSpPr>
            <a:xfrm>
              <a:off x="2836531" y="1632637"/>
              <a:ext cx="1512168" cy="378875"/>
              <a:chOff x="1490770" y="3921778"/>
              <a:chExt cx="1512168" cy="378875"/>
            </a:xfrm>
          </p:grpSpPr>
          <p:grpSp>
            <p:nvGrpSpPr>
              <p:cNvPr id="252" name="Skupina 251">
                <a:extLst>
                  <a:ext uri="{FF2B5EF4-FFF2-40B4-BE49-F238E27FC236}">
                    <a16:creationId xmlns:a16="http://schemas.microsoft.com/office/drawing/2014/main" id="{28E3D245-D285-4A89-AFE2-3DC2F94437F3}"/>
                  </a:ext>
                </a:extLst>
              </p:cNvPr>
              <p:cNvGrpSpPr/>
              <p:nvPr/>
            </p:nvGrpSpPr>
            <p:grpSpPr>
              <a:xfrm>
                <a:off x="1490770" y="3921778"/>
                <a:ext cx="1512168" cy="378875"/>
                <a:chOff x="1475656" y="1697087"/>
                <a:chExt cx="1512168" cy="3788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57" name="Obdélník 256">
                  <a:extLst>
                    <a:ext uri="{FF2B5EF4-FFF2-40B4-BE49-F238E27FC236}">
                      <a16:creationId xmlns:a16="http://schemas.microsoft.com/office/drawing/2014/main" id="{23A38DB2-6403-46A6-B2F4-DC007336035F}"/>
                    </a:ext>
                  </a:extLst>
                </p:cNvPr>
                <p:cNvSpPr/>
                <p:nvPr/>
              </p:nvSpPr>
              <p:spPr>
                <a:xfrm>
                  <a:off x="1475656" y="1697087"/>
                  <a:ext cx="1512168" cy="37887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>
                    <a:defRPr/>
                  </a:pPr>
                  <a:r>
                    <a:rPr lang="cs-CZ" dirty="0">
                      <a:solidFill>
                        <a:prstClr val="black"/>
                      </a:solidFill>
                      <a:latin typeface="Calibri"/>
                    </a:rPr>
                    <a:t>  </a:t>
                  </a:r>
                </a:p>
              </p:txBody>
            </p:sp>
            <p:grpSp>
              <p:nvGrpSpPr>
                <p:cNvPr id="258" name="Skupina 257">
                  <a:extLst>
                    <a:ext uri="{FF2B5EF4-FFF2-40B4-BE49-F238E27FC236}">
                      <a16:creationId xmlns:a16="http://schemas.microsoft.com/office/drawing/2014/main" id="{0E49F63E-6371-48D3-8204-7BB850DCD28A}"/>
                    </a:ext>
                  </a:extLst>
                </p:cNvPr>
                <p:cNvGrpSpPr/>
                <p:nvPr/>
              </p:nvGrpSpPr>
              <p:grpSpPr>
                <a:xfrm>
                  <a:off x="1509879" y="1746064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262" name="Ovál 261">
                    <a:extLst>
                      <a:ext uri="{FF2B5EF4-FFF2-40B4-BE49-F238E27FC236}">
                        <a16:creationId xmlns:a16="http://schemas.microsoft.com/office/drawing/2014/main" id="{9515285F-36DC-4080-A488-5477579948F9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63" name="TextovéPole 262">
                    <a:extLst>
                      <a:ext uri="{FF2B5EF4-FFF2-40B4-BE49-F238E27FC236}">
                        <a16:creationId xmlns:a16="http://schemas.microsoft.com/office/drawing/2014/main" id="{3FE324D1-8528-490F-9C01-4CC10D298BCB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1</a:t>
                    </a:r>
                  </a:p>
                </p:txBody>
              </p:sp>
            </p:grpSp>
            <p:grpSp>
              <p:nvGrpSpPr>
                <p:cNvPr id="259" name="Skupina 258">
                  <a:extLst>
                    <a:ext uri="{FF2B5EF4-FFF2-40B4-BE49-F238E27FC236}">
                      <a16:creationId xmlns:a16="http://schemas.microsoft.com/office/drawing/2014/main" id="{3347C41E-8726-4B72-8D71-517D169A07D1}"/>
                    </a:ext>
                  </a:extLst>
                </p:cNvPr>
                <p:cNvGrpSpPr/>
                <p:nvPr/>
              </p:nvGrpSpPr>
              <p:grpSpPr>
                <a:xfrm>
                  <a:off x="1782797" y="1742588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260" name="Ovál 259">
                    <a:extLst>
                      <a:ext uri="{FF2B5EF4-FFF2-40B4-BE49-F238E27FC236}">
                        <a16:creationId xmlns:a16="http://schemas.microsoft.com/office/drawing/2014/main" id="{2AD313E7-7D8D-41F9-AB70-942BBE01DA54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61" name="TextovéPole 260">
                    <a:extLst>
                      <a:ext uri="{FF2B5EF4-FFF2-40B4-BE49-F238E27FC236}">
                        <a16:creationId xmlns:a16="http://schemas.microsoft.com/office/drawing/2014/main" id="{8D766A21-EC97-46DA-BCCA-5EE3748F3D70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</p:grpSp>
          </p:grpSp>
          <p:sp>
            <p:nvSpPr>
              <p:cNvPr id="253" name="TextovéPole 252">
                <a:extLst>
                  <a:ext uri="{FF2B5EF4-FFF2-40B4-BE49-F238E27FC236}">
                    <a16:creationId xmlns:a16="http://schemas.microsoft.com/office/drawing/2014/main" id="{AFDFE87D-FF3E-4F92-B2A6-5819E492A104}"/>
                  </a:ext>
                </a:extLst>
              </p:cNvPr>
              <p:cNvSpPr txBox="1"/>
              <p:nvPr/>
            </p:nvSpPr>
            <p:spPr>
              <a:xfrm>
                <a:off x="2555776" y="3974317"/>
                <a:ext cx="412292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n+1</a:t>
                </a:r>
              </a:p>
            </p:txBody>
          </p:sp>
          <p:sp>
            <p:nvSpPr>
              <p:cNvPr id="254" name="TextovéPole 253">
                <a:extLst>
                  <a:ext uri="{FF2B5EF4-FFF2-40B4-BE49-F238E27FC236}">
                    <a16:creationId xmlns:a16="http://schemas.microsoft.com/office/drawing/2014/main" id="{B678A1B8-BBA4-4303-A2B7-92D7D187B97C}"/>
                  </a:ext>
                </a:extLst>
              </p:cNvPr>
              <p:cNvSpPr txBox="1"/>
              <p:nvPr/>
            </p:nvSpPr>
            <p:spPr>
              <a:xfrm>
                <a:off x="2339752" y="3923764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…</a:t>
                </a:r>
              </a:p>
            </p:txBody>
          </p:sp>
          <p:sp>
            <p:nvSpPr>
              <p:cNvPr id="255" name="TextovéPole 254">
                <a:extLst>
                  <a:ext uri="{FF2B5EF4-FFF2-40B4-BE49-F238E27FC236}">
                    <a16:creationId xmlns:a16="http://schemas.microsoft.com/office/drawing/2014/main" id="{126AF69A-B6D1-405D-BDF2-485E9C5A8D6E}"/>
                  </a:ext>
                </a:extLst>
              </p:cNvPr>
              <p:cNvSpPr txBox="1"/>
              <p:nvPr/>
            </p:nvSpPr>
            <p:spPr>
              <a:xfrm>
                <a:off x="2081948" y="3966760"/>
                <a:ext cx="306494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3</a:t>
                </a:r>
              </a:p>
            </p:txBody>
          </p:sp>
          <p:sp>
            <p:nvSpPr>
              <p:cNvPr id="256" name="Ovál 255">
                <a:extLst>
                  <a:ext uri="{FF2B5EF4-FFF2-40B4-BE49-F238E27FC236}">
                    <a16:creationId xmlns:a16="http://schemas.microsoft.com/office/drawing/2014/main" id="{234ED814-A0A0-489C-ABE1-2568C8DC9391}"/>
                  </a:ext>
                </a:extLst>
              </p:cNvPr>
              <p:cNvSpPr/>
              <p:nvPr/>
            </p:nvSpPr>
            <p:spPr>
              <a:xfrm>
                <a:off x="2123728" y="4005064"/>
                <a:ext cx="216024" cy="216024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cs-CZ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3" name="Ovál 32">
              <a:extLst>
                <a:ext uri="{FF2B5EF4-FFF2-40B4-BE49-F238E27FC236}">
                  <a16:creationId xmlns:a16="http://schemas.microsoft.com/office/drawing/2014/main" id="{432A7A76-EBB7-4073-A8A8-EF353EAC1DF8}"/>
                </a:ext>
              </a:extLst>
            </p:cNvPr>
            <p:cNvSpPr/>
            <p:nvPr/>
          </p:nvSpPr>
          <p:spPr>
            <a:xfrm>
              <a:off x="3446818" y="4717587"/>
              <a:ext cx="216024" cy="21602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TextovéPole 33">
              <a:extLst>
                <a:ext uri="{FF2B5EF4-FFF2-40B4-BE49-F238E27FC236}">
                  <a16:creationId xmlns:a16="http://schemas.microsoft.com/office/drawing/2014/main" id="{222A9571-3D64-4C8E-9D7C-644EF701DF72}"/>
                </a:ext>
              </a:extLst>
            </p:cNvPr>
            <p:cNvSpPr txBox="1"/>
            <p:nvPr/>
          </p:nvSpPr>
          <p:spPr>
            <a:xfrm>
              <a:off x="3693717" y="4668251"/>
              <a:ext cx="35779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  <a:latin typeface="Calibri"/>
                </a:rPr>
                <a:t>21</a:t>
              </a:r>
            </a:p>
          </p:txBody>
        </p:sp>
        <p:grpSp>
          <p:nvGrpSpPr>
            <p:cNvPr id="35" name="Skupina 34">
              <a:extLst>
                <a:ext uri="{FF2B5EF4-FFF2-40B4-BE49-F238E27FC236}">
                  <a16:creationId xmlns:a16="http://schemas.microsoft.com/office/drawing/2014/main" id="{0E73F493-7BCA-4168-B96F-9DDC8AFA14D8}"/>
                </a:ext>
              </a:extLst>
            </p:cNvPr>
            <p:cNvGrpSpPr/>
            <p:nvPr/>
          </p:nvGrpSpPr>
          <p:grpSpPr>
            <a:xfrm>
              <a:off x="2836531" y="2890894"/>
              <a:ext cx="1512168" cy="378875"/>
              <a:chOff x="1490770" y="5214086"/>
              <a:chExt cx="1512168" cy="378875"/>
            </a:xfrm>
          </p:grpSpPr>
          <p:grpSp>
            <p:nvGrpSpPr>
              <p:cNvPr id="242" name="Skupina 241">
                <a:extLst>
                  <a:ext uri="{FF2B5EF4-FFF2-40B4-BE49-F238E27FC236}">
                    <a16:creationId xmlns:a16="http://schemas.microsoft.com/office/drawing/2014/main" id="{62FA6951-2FC3-4D16-A515-7B229D5E04C7}"/>
                  </a:ext>
                </a:extLst>
              </p:cNvPr>
              <p:cNvGrpSpPr/>
              <p:nvPr/>
            </p:nvGrpSpPr>
            <p:grpSpPr>
              <a:xfrm>
                <a:off x="1490770" y="5214086"/>
                <a:ext cx="1512168" cy="378875"/>
                <a:chOff x="1475656" y="1697087"/>
                <a:chExt cx="1512168" cy="3788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45" name="Obdélník 244">
                  <a:extLst>
                    <a:ext uri="{FF2B5EF4-FFF2-40B4-BE49-F238E27FC236}">
                      <a16:creationId xmlns:a16="http://schemas.microsoft.com/office/drawing/2014/main" id="{110AE1B1-22E7-40F4-AD62-90B656416E56}"/>
                    </a:ext>
                  </a:extLst>
                </p:cNvPr>
                <p:cNvSpPr/>
                <p:nvPr/>
              </p:nvSpPr>
              <p:spPr>
                <a:xfrm>
                  <a:off x="1475656" y="1697087"/>
                  <a:ext cx="1512168" cy="37887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>
                    <a:defRPr/>
                  </a:pPr>
                  <a:r>
                    <a:rPr lang="cs-CZ" dirty="0">
                      <a:solidFill>
                        <a:prstClr val="black"/>
                      </a:solidFill>
                      <a:latin typeface="Calibri"/>
                    </a:rPr>
                    <a:t>  </a:t>
                  </a:r>
                </a:p>
              </p:txBody>
            </p:sp>
            <p:grpSp>
              <p:nvGrpSpPr>
                <p:cNvPr id="246" name="Skupina 245">
                  <a:extLst>
                    <a:ext uri="{FF2B5EF4-FFF2-40B4-BE49-F238E27FC236}">
                      <a16:creationId xmlns:a16="http://schemas.microsoft.com/office/drawing/2014/main" id="{F7A03E7E-F34A-4991-8A09-20DBE2AD5106}"/>
                    </a:ext>
                  </a:extLst>
                </p:cNvPr>
                <p:cNvGrpSpPr/>
                <p:nvPr/>
              </p:nvGrpSpPr>
              <p:grpSpPr>
                <a:xfrm>
                  <a:off x="1509879" y="1746064"/>
                  <a:ext cx="357790" cy="276999"/>
                  <a:chOff x="2668047" y="510360"/>
                  <a:chExt cx="357790" cy="276999"/>
                </a:xfrm>
                <a:grpFill/>
              </p:grpSpPr>
              <p:sp>
                <p:nvSpPr>
                  <p:cNvPr id="250" name="Ovál 249">
                    <a:extLst>
                      <a:ext uri="{FF2B5EF4-FFF2-40B4-BE49-F238E27FC236}">
                        <a16:creationId xmlns:a16="http://schemas.microsoft.com/office/drawing/2014/main" id="{8CDFCF6A-30A9-4E24-8E32-ED33217927E5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51" name="TextovéPole 250">
                    <a:extLst>
                      <a:ext uri="{FF2B5EF4-FFF2-40B4-BE49-F238E27FC236}">
                        <a16:creationId xmlns:a16="http://schemas.microsoft.com/office/drawing/2014/main" id="{F0A725BA-8D30-4192-B631-58C7A01FCF2D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57790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10</a:t>
                    </a:r>
                  </a:p>
                </p:txBody>
              </p:sp>
            </p:grpSp>
            <p:grpSp>
              <p:nvGrpSpPr>
                <p:cNvPr id="247" name="Skupina 246">
                  <a:extLst>
                    <a:ext uri="{FF2B5EF4-FFF2-40B4-BE49-F238E27FC236}">
                      <a16:creationId xmlns:a16="http://schemas.microsoft.com/office/drawing/2014/main" id="{024B2E74-A87A-499B-B953-6F3E0CAE9660}"/>
                    </a:ext>
                  </a:extLst>
                </p:cNvPr>
                <p:cNvGrpSpPr/>
                <p:nvPr/>
              </p:nvGrpSpPr>
              <p:grpSpPr>
                <a:xfrm>
                  <a:off x="1782797" y="1742588"/>
                  <a:ext cx="357790" cy="276999"/>
                  <a:chOff x="2668047" y="510360"/>
                  <a:chExt cx="357790" cy="276999"/>
                </a:xfrm>
                <a:grpFill/>
              </p:grpSpPr>
              <p:sp>
                <p:nvSpPr>
                  <p:cNvPr id="248" name="Ovál 247">
                    <a:extLst>
                      <a:ext uri="{FF2B5EF4-FFF2-40B4-BE49-F238E27FC236}">
                        <a16:creationId xmlns:a16="http://schemas.microsoft.com/office/drawing/2014/main" id="{127640A3-B042-4D20-81AC-7FFC514F8D8F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9" name="TextovéPole 248">
                    <a:extLst>
                      <a:ext uri="{FF2B5EF4-FFF2-40B4-BE49-F238E27FC236}">
                        <a16:creationId xmlns:a16="http://schemas.microsoft.com/office/drawing/2014/main" id="{4D657687-CB99-482F-803A-5056FAC4ADCF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57790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21</a:t>
                    </a:r>
                  </a:p>
                </p:txBody>
              </p:sp>
            </p:grpSp>
          </p:grpSp>
          <p:sp>
            <p:nvSpPr>
              <p:cNvPr id="243" name="TextovéPole 242">
                <a:extLst>
                  <a:ext uri="{FF2B5EF4-FFF2-40B4-BE49-F238E27FC236}">
                    <a16:creationId xmlns:a16="http://schemas.microsoft.com/office/drawing/2014/main" id="{9CC0486E-39AD-4CA4-903C-51C1B6D99882}"/>
                  </a:ext>
                </a:extLst>
              </p:cNvPr>
              <p:cNvSpPr txBox="1"/>
              <p:nvPr/>
            </p:nvSpPr>
            <p:spPr>
              <a:xfrm>
                <a:off x="2002383" y="5259428"/>
                <a:ext cx="357790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21</a:t>
                </a:r>
              </a:p>
            </p:txBody>
          </p:sp>
          <p:sp>
            <p:nvSpPr>
              <p:cNvPr id="244" name="TextovéPole 243">
                <a:extLst>
                  <a:ext uri="{FF2B5EF4-FFF2-40B4-BE49-F238E27FC236}">
                    <a16:creationId xmlns:a16="http://schemas.microsoft.com/office/drawing/2014/main" id="{4C3040CD-16D2-4C26-894F-68321633C1C1}"/>
                  </a:ext>
                </a:extLst>
              </p:cNvPr>
              <p:cNvSpPr txBox="1"/>
              <p:nvPr/>
            </p:nvSpPr>
            <p:spPr>
              <a:xfrm>
                <a:off x="2260581" y="5259428"/>
                <a:ext cx="357790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22</a:t>
                </a:r>
              </a:p>
            </p:txBody>
          </p:sp>
        </p:grpSp>
        <p:grpSp>
          <p:nvGrpSpPr>
            <p:cNvPr id="36" name="Skupina 35">
              <a:extLst>
                <a:ext uri="{FF2B5EF4-FFF2-40B4-BE49-F238E27FC236}">
                  <a16:creationId xmlns:a16="http://schemas.microsoft.com/office/drawing/2014/main" id="{CC9B4661-23D6-4DD2-A21A-E5AF84E814B0}"/>
                </a:ext>
              </a:extLst>
            </p:cNvPr>
            <p:cNvGrpSpPr/>
            <p:nvPr/>
          </p:nvGrpSpPr>
          <p:grpSpPr>
            <a:xfrm>
              <a:off x="4299170" y="1200590"/>
              <a:ext cx="276999" cy="4293973"/>
              <a:chOff x="2960965" y="3429000"/>
              <a:chExt cx="276999" cy="2209577"/>
            </a:xfrm>
          </p:grpSpPr>
          <p:sp>
            <p:nvSpPr>
              <p:cNvPr id="240" name="Obdélník 239">
                <a:extLst>
                  <a:ext uri="{FF2B5EF4-FFF2-40B4-BE49-F238E27FC236}">
                    <a16:creationId xmlns:a16="http://schemas.microsoft.com/office/drawing/2014/main" id="{42299D71-47AD-44F1-8E39-80C4F6880E97}"/>
                  </a:ext>
                </a:extLst>
              </p:cNvPr>
              <p:cNvSpPr/>
              <p:nvPr/>
            </p:nvSpPr>
            <p:spPr>
              <a:xfrm>
                <a:off x="3016678" y="3429000"/>
                <a:ext cx="187170" cy="220957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B05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cs-CZ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1" name="TextovéPole 240">
                <a:extLst>
                  <a:ext uri="{FF2B5EF4-FFF2-40B4-BE49-F238E27FC236}">
                    <a16:creationId xmlns:a16="http://schemas.microsoft.com/office/drawing/2014/main" id="{F0A47508-4FD1-4829-A331-FF19159F2E78}"/>
                  </a:ext>
                </a:extLst>
              </p:cNvPr>
              <p:cNvSpPr txBox="1"/>
              <p:nvPr/>
            </p:nvSpPr>
            <p:spPr>
              <a:xfrm rot="16200000">
                <a:off x="2728670" y="4378604"/>
                <a:ext cx="7415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           realizovatelné</a:t>
                </a:r>
              </a:p>
            </p:txBody>
          </p:sp>
        </p:grpSp>
        <p:sp>
          <p:nvSpPr>
            <p:cNvPr id="37" name="Obdélník 36">
              <a:extLst>
                <a:ext uri="{FF2B5EF4-FFF2-40B4-BE49-F238E27FC236}">
                  <a16:creationId xmlns:a16="http://schemas.microsoft.com/office/drawing/2014/main" id="{DD14ACD2-F63E-4D9C-AA76-C069194B0CA3}"/>
                </a:ext>
              </a:extLst>
            </p:cNvPr>
            <p:cNvSpPr/>
            <p:nvPr/>
          </p:nvSpPr>
          <p:spPr>
            <a:xfrm>
              <a:off x="2791189" y="5661248"/>
              <a:ext cx="1728192" cy="72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dirty="0">
                  <a:solidFill>
                    <a:prstClr val="black"/>
                  </a:solidFill>
                  <a:latin typeface="Calibri"/>
                </a:rPr>
                <a:t>Modul OS „A“</a:t>
              </a:r>
            </a:p>
            <a:p>
              <a:pPr algn="ctr" defTabSz="914400">
                <a:defRPr/>
              </a:pPr>
              <a:r>
                <a:rPr lang="cs-CZ" sz="1000" dirty="0">
                  <a:solidFill>
                    <a:prstClr val="black"/>
                  </a:solidFill>
                  <a:latin typeface="Calibri"/>
                </a:rPr>
                <a:t>(ideální stav při maximalizaci zdrojových možností země)</a:t>
              </a:r>
            </a:p>
          </p:txBody>
        </p:sp>
        <p:sp>
          <p:nvSpPr>
            <p:cNvPr id="38" name="Obdélník 37">
              <a:extLst>
                <a:ext uri="{FF2B5EF4-FFF2-40B4-BE49-F238E27FC236}">
                  <a16:creationId xmlns:a16="http://schemas.microsoft.com/office/drawing/2014/main" id="{AF1395CE-201E-40B0-89F1-CFDE34F9031C}"/>
                </a:ext>
              </a:extLst>
            </p:cNvPr>
            <p:cNvSpPr/>
            <p:nvPr/>
          </p:nvSpPr>
          <p:spPr>
            <a:xfrm>
              <a:off x="4902093" y="5661248"/>
              <a:ext cx="1330367" cy="72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400" dirty="0">
                  <a:solidFill>
                    <a:prstClr val="black"/>
                  </a:solidFill>
                  <a:latin typeface="Calibri"/>
                </a:rPr>
                <a:t>Modul OS </a:t>
              </a:r>
              <a:r>
                <a:rPr lang="cs-CZ" sz="1400" b="1" dirty="0">
                  <a:solidFill>
                    <a:prstClr val="black"/>
                  </a:solidFill>
                  <a:latin typeface="Calibri"/>
                </a:rPr>
                <a:t>„</a:t>
              </a:r>
              <a:r>
                <a:rPr lang="cs-CZ" sz="1400" dirty="0">
                  <a:solidFill>
                    <a:prstClr val="black"/>
                  </a:solidFill>
                  <a:latin typeface="Calibri"/>
                </a:rPr>
                <a:t>B</a:t>
              </a:r>
              <a:r>
                <a:rPr lang="cs-CZ" sz="1400" b="1" dirty="0">
                  <a:solidFill>
                    <a:prstClr val="black"/>
                  </a:solidFill>
                  <a:latin typeface="Calibri"/>
                </a:rPr>
                <a:t>“</a:t>
              </a:r>
            </a:p>
            <a:p>
              <a:pPr algn="ctr" defTabSz="914400">
                <a:defRPr/>
              </a:pPr>
              <a:r>
                <a:rPr lang="cs-CZ" sz="800" dirty="0">
                  <a:solidFill>
                    <a:prstClr val="black"/>
                  </a:solidFill>
                  <a:latin typeface="Calibri"/>
                </a:rPr>
                <a:t>(skutečný stav při aktuální alokaci zdrojů)</a:t>
              </a:r>
            </a:p>
          </p:txBody>
        </p:sp>
        <p:sp>
          <p:nvSpPr>
            <p:cNvPr id="39" name="Obdélník 38">
              <a:extLst>
                <a:ext uri="{FF2B5EF4-FFF2-40B4-BE49-F238E27FC236}">
                  <a16:creationId xmlns:a16="http://schemas.microsoft.com/office/drawing/2014/main" id="{C8582D9B-0C52-40D3-956D-7E73BBC811CD}"/>
                </a:ext>
              </a:extLst>
            </p:cNvPr>
            <p:cNvSpPr/>
            <p:nvPr/>
          </p:nvSpPr>
          <p:spPr>
            <a:xfrm>
              <a:off x="4902092" y="1193032"/>
              <a:ext cx="1087676" cy="3016779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chemeClr val="bg1"/>
              </a:bgClr>
            </a:patt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Obdélník 39">
              <a:extLst>
                <a:ext uri="{FF2B5EF4-FFF2-40B4-BE49-F238E27FC236}">
                  <a16:creationId xmlns:a16="http://schemas.microsoft.com/office/drawing/2014/main" id="{647B0E1E-F9D8-4BDC-A024-862D6F807426}"/>
                </a:ext>
              </a:extLst>
            </p:cNvPr>
            <p:cNvSpPr/>
            <p:nvPr/>
          </p:nvSpPr>
          <p:spPr>
            <a:xfrm>
              <a:off x="6600056" y="1191387"/>
              <a:ext cx="1296144" cy="43015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>
                <a:defRPr/>
              </a:pPr>
              <a:endParaRPr lang="cs-CZ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Obdélník 40">
              <a:extLst>
                <a:ext uri="{FF2B5EF4-FFF2-40B4-BE49-F238E27FC236}">
                  <a16:creationId xmlns:a16="http://schemas.microsoft.com/office/drawing/2014/main" id="{28295D9C-F897-4E4F-92BC-251B37B41BFB}"/>
                </a:ext>
              </a:extLst>
            </p:cNvPr>
            <p:cNvSpPr/>
            <p:nvPr/>
          </p:nvSpPr>
          <p:spPr>
            <a:xfrm>
              <a:off x="6600056" y="1200589"/>
              <a:ext cx="1087676" cy="1701251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chemeClr val="bg1"/>
              </a:bgClr>
            </a:patt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Obdélník 41">
              <a:extLst>
                <a:ext uri="{FF2B5EF4-FFF2-40B4-BE49-F238E27FC236}">
                  <a16:creationId xmlns:a16="http://schemas.microsoft.com/office/drawing/2014/main" id="{40A1AC49-9EA8-411C-A291-8E6544D585C3}"/>
                </a:ext>
              </a:extLst>
            </p:cNvPr>
            <p:cNvSpPr/>
            <p:nvPr/>
          </p:nvSpPr>
          <p:spPr>
            <a:xfrm>
              <a:off x="6565834" y="5649696"/>
              <a:ext cx="1330367" cy="8756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400" dirty="0">
                  <a:solidFill>
                    <a:prstClr val="black"/>
                  </a:solidFill>
                  <a:latin typeface="Calibri"/>
                </a:rPr>
                <a:t>Modul OS „C“</a:t>
              </a:r>
            </a:p>
            <a:p>
              <a:pPr algn="ctr" defTabSz="914400">
                <a:defRPr/>
              </a:pPr>
              <a:r>
                <a:rPr lang="cs-CZ" sz="800" dirty="0">
                  <a:solidFill>
                    <a:prstClr val="black"/>
                  </a:solidFill>
                  <a:latin typeface="Calibri"/>
                </a:rPr>
                <a:t>(variantní stav s potřebnou alokací zdrojů přepočtený na míru rizika a politické zadání )</a:t>
              </a:r>
            </a:p>
          </p:txBody>
        </p:sp>
        <p:sp>
          <p:nvSpPr>
            <p:cNvPr id="43" name="Obdélník 42">
              <a:extLst>
                <a:ext uri="{FF2B5EF4-FFF2-40B4-BE49-F238E27FC236}">
                  <a16:creationId xmlns:a16="http://schemas.microsoft.com/office/drawing/2014/main" id="{CA7FD206-745B-4925-BA91-C7CDAA2F88DD}"/>
                </a:ext>
              </a:extLst>
            </p:cNvPr>
            <p:cNvSpPr/>
            <p:nvPr/>
          </p:nvSpPr>
          <p:spPr>
            <a:xfrm>
              <a:off x="8294025" y="1198944"/>
              <a:ext cx="1296144" cy="43015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>
                <a:defRPr/>
              </a:pPr>
              <a:endParaRPr lang="cs-CZ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Obdélník 43">
              <a:extLst>
                <a:ext uri="{FF2B5EF4-FFF2-40B4-BE49-F238E27FC236}">
                  <a16:creationId xmlns:a16="http://schemas.microsoft.com/office/drawing/2014/main" id="{CF991FED-0AFE-454D-80AE-FD505B9462BC}"/>
                </a:ext>
              </a:extLst>
            </p:cNvPr>
            <p:cNvSpPr/>
            <p:nvPr/>
          </p:nvSpPr>
          <p:spPr>
            <a:xfrm>
              <a:off x="8256241" y="5657253"/>
              <a:ext cx="1330367" cy="8756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400" dirty="0">
                  <a:solidFill>
                    <a:prstClr val="black"/>
                  </a:solidFill>
                  <a:latin typeface="Calibri"/>
                </a:rPr>
                <a:t>Modul OS „D“</a:t>
              </a:r>
            </a:p>
            <a:p>
              <a:pPr algn="ctr" defTabSz="914400">
                <a:defRPr/>
              </a:pPr>
              <a:r>
                <a:rPr lang="cs-CZ" sz="800" dirty="0">
                  <a:solidFill>
                    <a:prstClr val="black"/>
                  </a:solidFill>
                  <a:latin typeface="Calibri"/>
                </a:rPr>
                <a:t>(variantní stav s potřebnou alokací zdrojů přepočtený na míru rizika a politické zadání)</a:t>
              </a:r>
            </a:p>
          </p:txBody>
        </p:sp>
        <p:sp>
          <p:nvSpPr>
            <p:cNvPr id="45" name="Obdélník 44">
              <a:extLst>
                <a:ext uri="{FF2B5EF4-FFF2-40B4-BE49-F238E27FC236}">
                  <a16:creationId xmlns:a16="http://schemas.microsoft.com/office/drawing/2014/main" id="{C2289D21-DF84-472F-9E3C-054BF58C069D}"/>
                </a:ext>
              </a:extLst>
            </p:cNvPr>
            <p:cNvSpPr/>
            <p:nvPr/>
          </p:nvSpPr>
          <p:spPr>
            <a:xfrm>
              <a:off x="4545448" y="1186107"/>
              <a:ext cx="356645" cy="4306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Obdélník 45">
              <a:extLst>
                <a:ext uri="{FF2B5EF4-FFF2-40B4-BE49-F238E27FC236}">
                  <a16:creationId xmlns:a16="http://schemas.microsoft.com/office/drawing/2014/main" id="{3367EC82-94E9-4DDA-A15D-823476453851}"/>
                </a:ext>
              </a:extLst>
            </p:cNvPr>
            <p:cNvSpPr/>
            <p:nvPr/>
          </p:nvSpPr>
          <p:spPr>
            <a:xfrm>
              <a:off x="6220908" y="1196753"/>
              <a:ext cx="356645" cy="4306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65978791-D923-495C-B978-2ED6E55265D3}"/>
                </a:ext>
              </a:extLst>
            </p:cNvPr>
            <p:cNvSpPr/>
            <p:nvPr/>
          </p:nvSpPr>
          <p:spPr>
            <a:xfrm>
              <a:off x="7922434" y="1196753"/>
              <a:ext cx="356645" cy="4306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Šipka doprava 55">
              <a:extLst>
                <a:ext uri="{FF2B5EF4-FFF2-40B4-BE49-F238E27FC236}">
                  <a16:creationId xmlns:a16="http://schemas.microsoft.com/office/drawing/2014/main" id="{8034D304-DF89-4A3C-AE4F-55F33ECAFCF2}"/>
                </a:ext>
              </a:extLst>
            </p:cNvPr>
            <p:cNvSpPr/>
            <p:nvPr/>
          </p:nvSpPr>
          <p:spPr>
            <a:xfrm>
              <a:off x="9654620" y="1308815"/>
              <a:ext cx="905876" cy="4157757"/>
            </a:xfrm>
            <a:prstGeom prst="rightArrow">
              <a:avLst>
                <a:gd name="adj1" fmla="val 85698"/>
                <a:gd name="adj2" fmla="val 6159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 sz="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751C2B2D-C9BF-4BD2-9FAA-869807990A46}"/>
                </a:ext>
              </a:extLst>
            </p:cNvPr>
            <p:cNvSpPr txBox="1"/>
            <p:nvPr/>
          </p:nvSpPr>
          <p:spPr>
            <a:xfrm rot="16200000">
              <a:off x="9144968" y="3123211"/>
              <a:ext cx="17491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3600" dirty="0">
                  <a:solidFill>
                    <a:prstClr val="black"/>
                  </a:solidFill>
                  <a:latin typeface="Calibri"/>
                </a:rPr>
                <a:t>STRATAL</a:t>
              </a:r>
            </a:p>
          </p:txBody>
        </p:sp>
        <p:grpSp>
          <p:nvGrpSpPr>
            <p:cNvPr id="50" name="Skupina 49">
              <a:extLst>
                <a:ext uri="{FF2B5EF4-FFF2-40B4-BE49-F238E27FC236}">
                  <a16:creationId xmlns:a16="http://schemas.microsoft.com/office/drawing/2014/main" id="{6CAD4390-80E4-423E-B7D2-1CB81F215442}"/>
                </a:ext>
              </a:extLst>
            </p:cNvPr>
            <p:cNvGrpSpPr/>
            <p:nvPr/>
          </p:nvGrpSpPr>
          <p:grpSpPr>
            <a:xfrm>
              <a:off x="4923505" y="5078036"/>
              <a:ext cx="1271337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236" name="Obdélník 235">
                <a:extLst>
                  <a:ext uri="{FF2B5EF4-FFF2-40B4-BE49-F238E27FC236}">
                    <a16:creationId xmlns:a16="http://schemas.microsoft.com/office/drawing/2014/main" id="{F18E957F-AD94-43DA-9248-BB9B58AC4E8C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237" name="Skupina 236">
                <a:extLst>
                  <a:ext uri="{FF2B5EF4-FFF2-40B4-BE49-F238E27FC236}">
                    <a16:creationId xmlns:a16="http://schemas.microsoft.com/office/drawing/2014/main" id="{68DBF6BE-9E2D-4382-98F1-B2FC0C4E4C4F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64554" cy="276999"/>
                <a:chOff x="2668047" y="510360"/>
                <a:chExt cx="364554" cy="276999"/>
              </a:xfrm>
              <a:grpFill/>
            </p:grpSpPr>
            <p:sp>
              <p:nvSpPr>
                <p:cNvPr id="238" name="Ovál 237">
                  <a:extLst>
                    <a:ext uri="{FF2B5EF4-FFF2-40B4-BE49-F238E27FC236}">
                      <a16:creationId xmlns:a16="http://schemas.microsoft.com/office/drawing/2014/main" id="{559DDB7F-C61A-4D89-958E-F33389C0907E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39" name="TextovéPole 238">
                  <a:extLst>
                    <a:ext uri="{FF2B5EF4-FFF2-40B4-BE49-F238E27FC236}">
                      <a16:creationId xmlns:a16="http://schemas.microsoft.com/office/drawing/2014/main" id="{30DB7824-6651-485A-9769-EB272D6D2B21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6455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</p:grpSp>
        <p:grpSp>
          <p:nvGrpSpPr>
            <p:cNvPr id="51" name="Skupina 50">
              <a:extLst>
                <a:ext uri="{FF2B5EF4-FFF2-40B4-BE49-F238E27FC236}">
                  <a16:creationId xmlns:a16="http://schemas.microsoft.com/office/drawing/2014/main" id="{16EBFC6D-951E-4527-B73E-8B28EB1F6781}"/>
                </a:ext>
              </a:extLst>
            </p:cNvPr>
            <p:cNvGrpSpPr/>
            <p:nvPr/>
          </p:nvGrpSpPr>
          <p:grpSpPr>
            <a:xfrm>
              <a:off x="4928759" y="4647139"/>
              <a:ext cx="1272627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226" name="Obdélník 225">
                <a:extLst>
                  <a:ext uri="{FF2B5EF4-FFF2-40B4-BE49-F238E27FC236}">
                    <a16:creationId xmlns:a16="http://schemas.microsoft.com/office/drawing/2014/main" id="{12B54607-728B-456A-8AD2-A879E217D761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227" name="Skupina 226">
                <a:extLst>
                  <a:ext uri="{FF2B5EF4-FFF2-40B4-BE49-F238E27FC236}">
                    <a16:creationId xmlns:a16="http://schemas.microsoft.com/office/drawing/2014/main" id="{61D662BE-57B4-46F1-AF8B-7410412440D1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64183" cy="276999"/>
                <a:chOff x="2668047" y="510360"/>
                <a:chExt cx="364183" cy="276999"/>
              </a:xfrm>
              <a:grpFill/>
            </p:grpSpPr>
            <p:sp>
              <p:nvSpPr>
                <p:cNvPr id="234" name="Ovál 233">
                  <a:extLst>
                    <a:ext uri="{FF2B5EF4-FFF2-40B4-BE49-F238E27FC236}">
                      <a16:creationId xmlns:a16="http://schemas.microsoft.com/office/drawing/2014/main" id="{565E6A31-E863-4ED8-9246-6888F07CDDED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35" name="TextovéPole 234">
                  <a:extLst>
                    <a:ext uri="{FF2B5EF4-FFF2-40B4-BE49-F238E27FC236}">
                      <a16:creationId xmlns:a16="http://schemas.microsoft.com/office/drawing/2014/main" id="{4E02ADB5-4CF1-4C6E-ADEE-09A1A9984F31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64183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  <p:grpSp>
            <p:nvGrpSpPr>
              <p:cNvPr id="228" name="Skupina 227">
                <a:extLst>
                  <a:ext uri="{FF2B5EF4-FFF2-40B4-BE49-F238E27FC236}">
                    <a16:creationId xmlns:a16="http://schemas.microsoft.com/office/drawing/2014/main" id="{3980AE48-9C43-41A2-A94E-273DA79D4E8F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64183" cy="276999"/>
                <a:chOff x="2668047" y="510360"/>
                <a:chExt cx="364183" cy="276999"/>
              </a:xfrm>
              <a:grpFill/>
            </p:grpSpPr>
            <p:sp>
              <p:nvSpPr>
                <p:cNvPr id="232" name="Ovál 231">
                  <a:extLst>
                    <a:ext uri="{FF2B5EF4-FFF2-40B4-BE49-F238E27FC236}">
                      <a16:creationId xmlns:a16="http://schemas.microsoft.com/office/drawing/2014/main" id="{EE339002-E5D8-404B-A41D-F0DA88461E19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33" name="TextovéPole 232">
                  <a:extLst>
                    <a:ext uri="{FF2B5EF4-FFF2-40B4-BE49-F238E27FC236}">
                      <a16:creationId xmlns:a16="http://schemas.microsoft.com/office/drawing/2014/main" id="{3E0B0F08-8021-4C33-BD1C-C129066A1DE9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64183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grpSp>
            <p:nvGrpSpPr>
              <p:cNvPr id="229" name="Skupina 228">
                <a:extLst>
                  <a:ext uri="{FF2B5EF4-FFF2-40B4-BE49-F238E27FC236}">
                    <a16:creationId xmlns:a16="http://schemas.microsoft.com/office/drawing/2014/main" id="{05A2CA6C-2DE2-4E13-960D-3F7B25570681}"/>
                  </a:ext>
                </a:extLst>
              </p:cNvPr>
              <p:cNvGrpSpPr/>
              <p:nvPr/>
            </p:nvGrpSpPr>
            <p:grpSpPr>
              <a:xfrm>
                <a:off x="2059924" y="1742588"/>
                <a:ext cx="364183" cy="276999"/>
                <a:chOff x="2668047" y="510360"/>
                <a:chExt cx="364183" cy="276999"/>
              </a:xfrm>
              <a:grpFill/>
            </p:grpSpPr>
            <p:sp>
              <p:nvSpPr>
                <p:cNvPr id="230" name="Ovál 229">
                  <a:extLst>
                    <a:ext uri="{FF2B5EF4-FFF2-40B4-BE49-F238E27FC236}">
                      <a16:creationId xmlns:a16="http://schemas.microsoft.com/office/drawing/2014/main" id="{4DE428B2-793A-48B5-8AEA-C8349150588A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31" name="TextovéPole 230">
                  <a:extLst>
                    <a:ext uri="{FF2B5EF4-FFF2-40B4-BE49-F238E27FC236}">
                      <a16:creationId xmlns:a16="http://schemas.microsoft.com/office/drawing/2014/main" id="{E23FC158-37EC-4E48-9145-3E1E48B30B4C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64183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</a:p>
              </p:txBody>
            </p:sp>
          </p:grpSp>
        </p:grpSp>
        <p:grpSp>
          <p:nvGrpSpPr>
            <p:cNvPr id="52" name="Skupina 51">
              <a:extLst>
                <a:ext uri="{FF2B5EF4-FFF2-40B4-BE49-F238E27FC236}">
                  <a16:creationId xmlns:a16="http://schemas.microsoft.com/office/drawing/2014/main" id="{EC0BEE5B-69A5-4070-A023-6082DDB74177}"/>
                </a:ext>
              </a:extLst>
            </p:cNvPr>
            <p:cNvGrpSpPr/>
            <p:nvPr/>
          </p:nvGrpSpPr>
          <p:grpSpPr>
            <a:xfrm>
              <a:off x="4904395" y="4213532"/>
              <a:ext cx="1296991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6" name="Obdélník 215">
                <a:extLst>
                  <a:ext uri="{FF2B5EF4-FFF2-40B4-BE49-F238E27FC236}">
                    <a16:creationId xmlns:a16="http://schemas.microsoft.com/office/drawing/2014/main" id="{AB8A537F-9B6A-4F34-9F35-5ED0F8D06475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217" name="Skupina 216">
                <a:extLst>
                  <a:ext uri="{FF2B5EF4-FFF2-40B4-BE49-F238E27FC236}">
                    <a16:creationId xmlns:a16="http://schemas.microsoft.com/office/drawing/2014/main" id="{0023C39F-C1B6-47CD-8653-C03EF68FA65D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57343" cy="276999"/>
                <a:chOff x="2668047" y="510360"/>
                <a:chExt cx="357343" cy="276999"/>
              </a:xfrm>
              <a:grpFill/>
            </p:grpSpPr>
            <p:sp>
              <p:nvSpPr>
                <p:cNvPr id="224" name="Ovál 223">
                  <a:extLst>
                    <a:ext uri="{FF2B5EF4-FFF2-40B4-BE49-F238E27FC236}">
                      <a16:creationId xmlns:a16="http://schemas.microsoft.com/office/drawing/2014/main" id="{FF1D1895-4B7C-47DF-A386-DCCFADF48C4C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25" name="TextovéPole 224">
                  <a:extLst>
                    <a:ext uri="{FF2B5EF4-FFF2-40B4-BE49-F238E27FC236}">
                      <a16:creationId xmlns:a16="http://schemas.microsoft.com/office/drawing/2014/main" id="{57ECA11B-8127-42AA-8D5C-0DEF12D48F20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57343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  <p:grpSp>
            <p:nvGrpSpPr>
              <p:cNvPr id="218" name="Skupina 217">
                <a:extLst>
                  <a:ext uri="{FF2B5EF4-FFF2-40B4-BE49-F238E27FC236}">
                    <a16:creationId xmlns:a16="http://schemas.microsoft.com/office/drawing/2014/main" id="{61FBCB9D-F826-40BD-9EC7-6182644CB3BF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57343" cy="276999"/>
                <a:chOff x="2668047" y="510360"/>
                <a:chExt cx="357343" cy="276999"/>
              </a:xfrm>
              <a:grpFill/>
            </p:grpSpPr>
            <p:sp>
              <p:nvSpPr>
                <p:cNvPr id="222" name="Ovál 221">
                  <a:extLst>
                    <a:ext uri="{FF2B5EF4-FFF2-40B4-BE49-F238E27FC236}">
                      <a16:creationId xmlns:a16="http://schemas.microsoft.com/office/drawing/2014/main" id="{69158A3B-6E09-4DC6-9F3D-8779AA5D3A3A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23" name="TextovéPole 222">
                  <a:extLst>
                    <a:ext uri="{FF2B5EF4-FFF2-40B4-BE49-F238E27FC236}">
                      <a16:creationId xmlns:a16="http://schemas.microsoft.com/office/drawing/2014/main" id="{55AB6059-25F0-48A3-8803-F3C006C29B55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57343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grpSp>
            <p:nvGrpSpPr>
              <p:cNvPr id="219" name="Skupina 218">
                <a:extLst>
                  <a:ext uri="{FF2B5EF4-FFF2-40B4-BE49-F238E27FC236}">
                    <a16:creationId xmlns:a16="http://schemas.microsoft.com/office/drawing/2014/main" id="{F6451F68-B83C-45EA-B158-274FF298D305}"/>
                  </a:ext>
                </a:extLst>
              </p:cNvPr>
              <p:cNvGrpSpPr/>
              <p:nvPr/>
            </p:nvGrpSpPr>
            <p:grpSpPr>
              <a:xfrm>
                <a:off x="2059924" y="1742588"/>
                <a:ext cx="357343" cy="276999"/>
                <a:chOff x="2668047" y="510360"/>
                <a:chExt cx="357343" cy="276999"/>
              </a:xfrm>
              <a:grpFill/>
            </p:grpSpPr>
            <p:sp>
              <p:nvSpPr>
                <p:cNvPr id="220" name="Ovál 219">
                  <a:extLst>
                    <a:ext uri="{FF2B5EF4-FFF2-40B4-BE49-F238E27FC236}">
                      <a16:creationId xmlns:a16="http://schemas.microsoft.com/office/drawing/2014/main" id="{FF07912E-9323-4C35-A87E-053A784EC0D4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21" name="TextovéPole 220">
                  <a:extLst>
                    <a:ext uri="{FF2B5EF4-FFF2-40B4-BE49-F238E27FC236}">
                      <a16:creationId xmlns:a16="http://schemas.microsoft.com/office/drawing/2014/main" id="{655C844B-6D26-4723-824C-D6D47057D58B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57343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</a:p>
              </p:txBody>
            </p:sp>
          </p:grpSp>
        </p:grpSp>
        <p:sp>
          <p:nvSpPr>
            <p:cNvPr id="53" name="TextovéPole 52">
              <a:extLst>
                <a:ext uri="{FF2B5EF4-FFF2-40B4-BE49-F238E27FC236}">
                  <a16:creationId xmlns:a16="http://schemas.microsoft.com/office/drawing/2014/main" id="{A59B9A91-5040-46B3-AA26-EEE52D7F6284}"/>
                </a:ext>
              </a:extLst>
            </p:cNvPr>
            <p:cNvSpPr txBox="1"/>
            <p:nvPr/>
          </p:nvSpPr>
          <p:spPr>
            <a:xfrm>
              <a:off x="5591944" y="4688645"/>
              <a:ext cx="35779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  <a:latin typeface="Calibri"/>
                </a:rPr>
                <a:t>21</a:t>
              </a:r>
            </a:p>
          </p:txBody>
        </p:sp>
        <p:grpSp>
          <p:nvGrpSpPr>
            <p:cNvPr id="54" name="Skupina 53">
              <a:extLst>
                <a:ext uri="{FF2B5EF4-FFF2-40B4-BE49-F238E27FC236}">
                  <a16:creationId xmlns:a16="http://schemas.microsoft.com/office/drawing/2014/main" id="{8043C40F-E567-4518-861E-CC151D7730D3}"/>
                </a:ext>
              </a:extLst>
            </p:cNvPr>
            <p:cNvGrpSpPr/>
            <p:nvPr/>
          </p:nvGrpSpPr>
          <p:grpSpPr>
            <a:xfrm>
              <a:off x="5955461" y="4209810"/>
              <a:ext cx="276999" cy="1343112"/>
              <a:chOff x="2960961" y="3429000"/>
              <a:chExt cx="276999" cy="2323617"/>
            </a:xfrm>
          </p:grpSpPr>
          <p:sp>
            <p:nvSpPr>
              <p:cNvPr id="214" name="Obdélník 213">
                <a:extLst>
                  <a:ext uri="{FF2B5EF4-FFF2-40B4-BE49-F238E27FC236}">
                    <a16:creationId xmlns:a16="http://schemas.microsoft.com/office/drawing/2014/main" id="{18D041D3-86DD-4F23-AFDA-5C173F22CF8D}"/>
                  </a:ext>
                </a:extLst>
              </p:cNvPr>
              <p:cNvSpPr/>
              <p:nvPr/>
            </p:nvSpPr>
            <p:spPr>
              <a:xfrm>
                <a:off x="3016678" y="3429000"/>
                <a:ext cx="187170" cy="220957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B05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cs-CZ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5" name="TextovéPole 214">
                <a:extLst>
                  <a:ext uri="{FF2B5EF4-FFF2-40B4-BE49-F238E27FC236}">
                    <a16:creationId xmlns:a16="http://schemas.microsoft.com/office/drawing/2014/main" id="{32D9C443-10E7-46B9-AC2E-BCA908E863FD}"/>
                  </a:ext>
                </a:extLst>
              </p:cNvPr>
              <p:cNvSpPr txBox="1"/>
              <p:nvPr/>
            </p:nvSpPr>
            <p:spPr>
              <a:xfrm rot="16200000">
                <a:off x="2188398" y="4703054"/>
                <a:ext cx="18221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realizovatelné</a:t>
                </a:r>
              </a:p>
            </p:txBody>
          </p:sp>
        </p:grpSp>
        <p:grpSp>
          <p:nvGrpSpPr>
            <p:cNvPr id="55" name="Skupina 54">
              <a:extLst>
                <a:ext uri="{FF2B5EF4-FFF2-40B4-BE49-F238E27FC236}">
                  <a16:creationId xmlns:a16="http://schemas.microsoft.com/office/drawing/2014/main" id="{7628760B-173E-404C-9DE5-DE5F6D801307}"/>
                </a:ext>
              </a:extLst>
            </p:cNvPr>
            <p:cNvGrpSpPr/>
            <p:nvPr/>
          </p:nvGrpSpPr>
          <p:grpSpPr>
            <a:xfrm>
              <a:off x="6600490" y="3785148"/>
              <a:ext cx="1295711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209" name="Obdélník 208">
                <a:extLst>
                  <a:ext uri="{FF2B5EF4-FFF2-40B4-BE49-F238E27FC236}">
                    <a16:creationId xmlns:a16="http://schemas.microsoft.com/office/drawing/2014/main" id="{6C4B1F81-2A99-46AD-90CE-F106A4FC6417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sp>
            <p:nvSpPr>
              <p:cNvPr id="210" name="TextovéPole 209">
                <a:extLst>
                  <a:ext uri="{FF2B5EF4-FFF2-40B4-BE49-F238E27FC236}">
                    <a16:creationId xmlns:a16="http://schemas.microsoft.com/office/drawing/2014/main" id="{055A8B30-80F6-4398-94E3-718C679655AA}"/>
                  </a:ext>
                </a:extLst>
              </p:cNvPr>
              <p:cNvSpPr txBox="1"/>
              <p:nvPr/>
            </p:nvSpPr>
            <p:spPr>
              <a:xfrm>
                <a:off x="2030566" y="1750890"/>
                <a:ext cx="357696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8</a:t>
                </a:r>
              </a:p>
            </p:txBody>
          </p:sp>
          <p:grpSp>
            <p:nvGrpSpPr>
              <p:cNvPr id="211" name="Skupina 210">
                <a:extLst>
                  <a:ext uri="{FF2B5EF4-FFF2-40B4-BE49-F238E27FC236}">
                    <a16:creationId xmlns:a16="http://schemas.microsoft.com/office/drawing/2014/main" id="{C5352C74-8BF6-4091-B07B-5D5633FD5DDE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57696" cy="276999"/>
                <a:chOff x="2668047" y="510360"/>
                <a:chExt cx="357696" cy="276999"/>
              </a:xfrm>
              <a:grpFill/>
            </p:grpSpPr>
            <p:sp>
              <p:nvSpPr>
                <p:cNvPr id="212" name="Ovál 211">
                  <a:extLst>
                    <a:ext uri="{FF2B5EF4-FFF2-40B4-BE49-F238E27FC236}">
                      <a16:creationId xmlns:a16="http://schemas.microsoft.com/office/drawing/2014/main" id="{D71EC8FF-BCAE-4515-8729-0FB58159DA52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13" name="TextovéPole 212">
                  <a:extLst>
                    <a:ext uri="{FF2B5EF4-FFF2-40B4-BE49-F238E27FC236}">
                      <a16:creationId xmlns:a16="http://schemas.microsoft.com/office/drawing/2014/main" id="{3A2E8E20-AF5D-4B71-9378-BC7461622FFD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57696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5</a:t>
                  </a:r>
                </a:p>
              </p:txBody>
            </p:sp>
          </p:grpSp>
        </p:grpSp>
        <p:grpSp>
          <p:nvGrpSpPr>
            <p:cNvPr id="56" name="Skupina 55">
              <a:extLst>
                <a:ext uri="{FF2B5EF4-FFF2-40B4-BE49-F238E27FC236}">
                  <a16:creationId xmlns:a16="http://schemas.microsoft.com/office/drawing/2014/main" id="{CEEBEEB2-CAC0-4C5C-8AAE-2C9E8CC9CFD7}"/>
                </a:ext>
              </a:extLst>
            </p:cNvPr>
            <p:cNvGrpSpPr/>
            <p:nvPr/>
          </p:nvGrpSpPr>
          <p:grpSpPr>
            <a:xfrm>
              <a:off x="6611609" y="5087698"/>
              <a:ext cx="1281197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205" name="Obdélník 204">
                <a:extLst>
                  <a:ext uri="{FF2B5EF4-FFF2-40B4-BE49-F238E27FC236}">
                    <a16:creationId xmlns:a16="http://schemas.microsoft.com/office/drawing/2014/main" id="{4174F7A9-FED7-47DA-8EED-F17AA0C764BB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206" name="Skupina 205">
                <a:extLst>
                  <a:ext uri="{FF2B5EF4-FFF2-40B4-BE49-F238E27FC236}">
                    <a16:creationId xmlns:a16="http://schemas.microsoft.com/office/drawing/2014/main" id="{E0919F43-1E84-4346-B78A-3098F6232EB9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61747" cy="276999"/>
                <a:chOff x="2668047" y="510360"/>
                <a:chExt cx="361747" cy="276999"/>
              </a:xfrm>
              <a:grpFill/>
            </p:grpSpPr>
            <p:sp>
              <p:nvSpPr>
                <p:cNvPr id="207" name="Ovál 206">
                  <a:extLst>
                    <a:ext uri="{FF2B5EF4-FFF2-40B4-BE49-F238E27FC236}">
                      <a16:creationId xmlns:a16="http://schemas.microsoft.com/office/drawing/2014/main" id="{20B99673-4E02-4AA2-B937-E91DBAE13EC1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08" name="TextovéPole 207">
                  <a:extLst>
                    <a:ext uri="{FF2B5EF4-FFF2-40B4-BE49-F238E27FC236}">
                      <a16:creationId xmlns:a16="http://schemas.microsoft.com/office/drawing/2014/main" id="{1467A071-84F8-4FAB-B801-21F398E8AA49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61747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</p:grpSp>
        <p:grpSp>
          <p:nvGrpSpPr>
            <p:cNvPr id="57" name="Skupina 56">
              <a:extLst>
                <a:ext uri="{FF2B5EF4-FFF2-40B4-BE49-F238E27FC236}">
                  <a16:creationId xmlns:a16="http://schemas.microsoft.com/office/drawing/2014/main" id="{455EB6D1-942C-4E2F-A7A1-755FED754921}"/>
                </a:ext>
              </a:extLst>
            </p:cNvPr>
            <p:cNvGrpSpPr/>
            <p:nvPr/>
          </p:nvGrpSpPr>
          <p:grpSpPr>
            <a:xfrm>
              <a:off x="6616863" y="4656801"/>
              <a:ext cx="121727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5" name="Obdélník 194">
                <a:extLst>
                  <a:ext uri="{FF2B5EF4-FFF2-40B4-BE49-F238E27FC236}">
                    <a16:creationId xmlns:a16="http://schemas.microsoft.com/office/drawing/2014/main" id="{552AC51C-E65D-4724-8024-35DFF275F2A5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196" name="Skupina 195">
                <a:extLst>
                  <a:ext uri="{FF2B5EF4-FFF2-40B4-BE49-F238E27FC236}">
                    <a16:creationId xmlns:a16="http://schemas.microsoft.com/office/drawing/2014/main" id="{48128F92-3A0B-4618-9606-6D21648FDA8E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80744" cy="276999"/>
                <a:chOff x="2668047" y="510360"/>
                <a:chExt cx="380744" cy="276999"/>
              </a:xfrm>
              <a:grpFill/>
            </p:grpSpPr>
            <p:sp>
              <p:nvSpPr>
                <p:cNvPr id="203" name="Ovál 202">
                  <a:extLst>
                    <a:ext uri="{FF2B5EF4-FFF2-40B4-BE49-F238E27FC236}">
                      <a16:creationId xmlns:a16="http://schemas.microsoft.com/office/drawing/2014/main" id="{EE60A55F-2F13-4B56-9F3A-F9AE76C83995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04" name="TextovéPole 203">
                  <a:extLst>
                    <a:ext uri="{FF2B5EF4-FFF2-40B4-BE49-F238E27FC236}">
                      <a16:creationId xmlns:a16="http://schemas.microsoft.com/office/drawing/2014/main" id="{B3B5388E-D8C2-41BD-B156-D27C31B56974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8074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  <p:grpSp>
            <p:nvGrpSpPr>
              <p:cNvPr id="197" name="Skupina 196">
                <a:extLst>
                  <a:ext uri="{FF2B5EF4-FFF2-40B4-BE49-F238E27FC236}">
                    <a16:creationId xmlns:a16="http://schemas.microsoft.com/office/drawing/2014/main" id="{8BDF8B1A-7A1F-4C4E-8783-BC2D0CDFB6F7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80744" cy="276999"/>
                <a:chOff x="2668047" y="510360"/>
                <a:chExt cx="380744" cy="276999"/>
              </a:xfrm>
              <a:grpFill/>
            </p:grpSpPr>
            <p:sp>
              <p:nvSpPr>
                <p:cNvPr id="201" name="Ovál 200">
                  <a:extLst>
                    <a:ext uri="{FF2B5EF4-FFF2-40B4-BE49-F238E27FC236}">
                      <a16:creationId xmlns:a16="http://schemas.microsoft.com/office/drawing/2014/main" id="{6EC32155-5E04-4C98-BD65-8D040936B70C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02" name="TextovéPole 201">
                  <a:extLst>
                    <a:ext uri="{FF2B5EF4-FFF2-40B4-BE49-F238E27FC236}">
                      <a16:creationId xmlns:a16="http://schemas.microsoft.com/office/drawing/2014/main" id="{5A3E81B5-8332-47E1-98B7-359A5297E3ED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8074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grpSp>
            <p:nvGrpSpPr>
              <p:cNvPr id="198" name="Skupina 197">
                <a:extLst>
                  <a:ext uri="{FF2B5EF4-FFF2-40B4-BE49-F238E27FC236}">
                    <a16:creationId xmlns:a16="http://schemas.microsoft.com/office/drawing/2014/main" id="{0E6F73D4-3F0E-432A-9083-270140312A4D}"/>
                  </a:ext>
                </a:extLst>
              </p:cNvPr>
              <p:cNvGrpSpPr/>
              <p:nvPr/>
            </p:nvGrpSpPr>
            <p:grpSpPr>
              <a:xfrm>
                <a:off x="2059924" y="1742588"/>
                <a:ext cx="380744" cy="276999"/>
                <a:chOff x="2668047" y="510360"/>
                <a:chExt cx="380744" cy="276999"/>
              </a:xfrm>
              <a:grpFill/>
            </p:grpSpPr>
            <p:sp>
              <p:nvSpPr>
                <p:cNvPr id="199" name="Ovál 198">
                  <a:extLst>
                    <a:ext uri="{FF2B5EF4-FFF2-40B4-BE49-F238E27FC236}">
                      <a16:creationId xmlns:a16="http://schemas.microsoft.com/office/drawing/2014/main" id="{84BADDD8-5034-4496-9496-9FD23B70A89B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00" name="TextovéPole 199">
                  <a:extLst>
                    <a:ext uri="{FF2B5EF4-FFF2-40B4-BE49-F238E27FC236}">
                      <a16:creationId xmlns:a16="http://schemas.microsoft.com/office/drawing/2014/main" id="{D15A7864-A925-427E-9ECF-5BBD641972E3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8074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</a:p>
              </p:txBody>
            </p:sp>
          </p:grpSp>
        </p:grpSp>
        <p:grpSp>
          <p:nvGrpSpPr>
            <p:cNvPr id="58" name="Skupina 57">
              <a:extLst>
                <a:ext uri="{FF2B5EF4-FFF2-40B4-BE49-F238E27FC236}">
                  <a16:creationId xmlns:a16="http://schemas.microsoft.com/office/drawing/2014/main" id="{1D9D9CB7-385F-4377-8E0B-77A866101524}"/>
                </a:ext>
              </a:extLst>
            </p:cNvPr>
            <p:cNvGrpSpPr/>
            <p:nvPr/>
          </p:nvGrpSpPr>
          <p:grpSpPr>
            <a:xfrm>
              <a:off x="6600988" y="3352449"/>
              <a:ext cx="1295213" cy="378875"/>
              <a:chOff x="1498327" y="4350264"/>
              <a:chExt cx="1512168" cy="378875"/>
            </a:xfrm>
          </p:grpSpPr>
          <p:grpSp>
            <p:nvGrpSpPr>
              <p:cNvPr id="182" name="Skupina 181">
                <a:extLst>
                  <a:ext uri="{FF2B5EF4-FFF2-40B4-BE49-F238E27FC236}">
                    <a16:creationId xmlns:a16="http://schemas.microsoft.com/office/drawing/2014/main" id="{BEA59F5A-227C-4E22-8635-08B0DD09BDB2}"/>
                  </a:ext>
                </a:extLst>
              </p:cNvPr>
              <p:cNvGrpSpPr/>
              <p:nvPr/>
            </p:nvGrpSpPr>
            <p:grpSpPr>
              <a:xfrm>
                <a:off x="1498327" y="4350264"/>
                <a:ext cx="1512168" cy="378875"/>
                <a:chOff x="1475656" y="1697087"/>
                <a:chExt cx="1512168" cy="3788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85" name="Obdélník 184">
                  <a:extLst>
                    <a:ext uri="{FF2B5EF4-FFF2-40B4-BE49-F238E27FC236}">
                      <a16:creationId xmlns:a16="http://schemas.microsoft.com/office/drawing/2014/main" id="{A367E170-BA2C-467B-9B23-98113569461B}"/>
                    </a:ext>
                  </a:extLst>
                </p:cNvPr>
                <p:cNvSpPr/>
                <p:nvPr/>
              </p:nvSpPr>
              <p:spPr>
                <a:xfrm>
                  <a:off x="1475656" y="1697087"/>
                  <a:ext cx="1512168" cy="37887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>
                    <a:defRPr/>
                  </a:pPr>
                  <a:r>
                    <a:rPr lang="cs-CZ" dirty="0">
                      <a:solidFill>
                        <a:prstClr val="black"/>
                      </a:solidFill>
                      <a:latin typeface="Calibri"/>
                    </a:rPr>
                    <a:t>  </a:t>
                  </a:r>
                </a:p>
              </p:txBody>
            </p:sp>
            <p:grpSp>
              <p:nvGrpSpPr>
                <p:cNvPr id="186" name="Skupina 185">
                  <a:extLst>
                    <a:ext uri="{FF2B5EF4-FFF2-40B4-BE49-F238E27FC236}">
                      <a16:creationId xmlns:a16="http://schemas.microsoft.com/office/drawing/2014/main" id="{249F2C5C-752D-4E32-B763-0E43AAF5237F}"/>
                    </a:ext>
                  </a:extLst>
                </p:cNvPr>
                <p:cNvGrpSpPr/>
                <p:nvPr/>
              </p:nvGrpSpPr>
              <p:grpSpPr>
                <a:xfrm>
                  <a:off x="1509879" y="1746064"/>
                  <a:ext cx="357834" cy="276999"/>
                  <a:chOff x="2668047" y="510360"/>
                  <a:chExt cx="357834" cy="276999"/>
                </a:xfrm>
                <a:grpFill/>
              </p:grpSpPr>
              <p:sp>
                <p:nvSpPr>
                  <p:cNvPr id="193" name="Ovál 192">
                    <a:extLst>
                      <a:ext uri="{FF2B5EF4-FFF2-40B4-BE49-F238E27FC236}">
                        <a16:creationId xmlns:a16="http://schemas.microsoft.com/office/drawing/2014/main" id="{2DDBD81F-12DC-462C-BB7F-3DFA4064B55C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4" name="TextovéPole 193">
                    <a:extLst>
                      <a:ext uri="{FF2B5EF4-FFF2-40B4-BE49-F238E27FC236}">
                        <a16:creationId xmlns:a16="http://schemas.microsoft.com/office/drawing/2014/main" id="{049B7F3D-BBCF-48A9-98DA-F64E683888AE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5783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1</a:t>
                    </a:r>
                  </a:p>
                </p:txBody>
              </p:sp>
            </p:grpSp>
            <p:grpSp>
              <p:nvGrpSpPr>
                <p:cNvPr id="187" name="Skupina 186">
                  <a:extLst>
                    <a:ext uri="{FF2B5EF4-FFF2-40B4-BE49-F238E27FC236}">
                      <a16:creationId xmlns:a16="http://schemas.microsoft.com/office/drawing/2014/main" id="{98D500FC-ADE3-486A-AB9E-6D68B8BAC75A}"/>
                    </a:ext>
                  </a:extLst>
                </p:cNvPr>
                <p:cNvGrpSpPr/>
                <p:nvPr/>
              </p:nvGrpSpPr>
              <p:grpSpPr>
                <a:xfrm>
                  <a:off x="1782797" y="1742588"/>
                  <a:ext cx="357834" cy="276999"/>
                  <a:chOff x="2668047" y="510360"/>
                  <a:chExt cx="357834" cy="276999"/>
                </a:xfrm>
                <a:grpFill/>
              </p:grpSpPr>
              <p:sp>
                <p:nvSpPr>
                  <p:cNvPr id="191" name="Ovál 190">
                    <a:extLst>
                      <a:ext uri="{FF2B5EF4-FFF2-40B4-BE49-F238E27FC236}">
                        <a16:creationId xmlns:a16="http://schemas.microsoft.com/office/drawing/2014/main" id="{4D2CB58B-2A3B-4268-BDCE-0056C6327EAA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2" name="TextovéPole 191">
                    <a:extLst>
                      <a:ext uri="{FF2B5EF4-FFF2-40B4-BE49-F238E27FC236}">
                        <a16:creationId xmlns:a16="http://schemas.microsoft.com/office/drawing/2014/main" id="{12814C20-21BB-41F6-A92E-DC150D1FF3D1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5783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</p:grpSp>
            <p:grpSp>
              <p:nvGrpSpPr>
                <p:cNvPr id="188" name="Skupina 187">
                  <a:extLst>
                    <a:ext uri="{FF2B5EF4-FFF2-40B4-BE49-F238E27FC236}">
                      <a16:creationId xmlns:a16="http://schemas.microsoft.com/office/drawing/2014/main" id="{40AE3369-64F9-4227-993A-B3CA7102228F}"/>
                    </a:ext>
                  </a:extLst>
                </p:cNvPr>
                <p:cNvGrpSpPr/>
                <p:nvPr/>
              </p:nvGrpSpPr>
              <p:grpSpPr>
                <a:xfrm>
                  <a:off x="2059924" y="1742588"/>
                  <a:ext cx="357834" cy="276999"/>
                  <a:chOff x="2668047" y="510360"/>
                  <a:chExt cx="357834" cy="276999"/>
                </a:xfrm>
                <a:grpFill/>
              </p:grpSpPr>
              <p:sp>
                <p:nvSpPr>
                  <p:cNvPr id="189" name="Ovál 188">
                    <a:extLst>
                      <a:ext uri="{FF2B5EF4-FFF2-40B4-BE49-F238E27FC236}">
                        <a16:creationId xmlns:a16="http://schemas.microsoft.com/office/drawing/2014/main" id="{BBEA528E-4354-464C-87D9-5CC8E74397EB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0" name="TextovéPole 189">
                    <a:extLst>
                      <a:ext uri="{FF2B5EF4-FFF2-40B4-BE49-F238E27FC236}">
                        <a16:creationId xmlns:a16="http://schemas.microsoft.com/office/drawing/2014/main" id="{A18997B3-1352-45EA-BC53-FEAC67865830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5783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6</a:t>
                    </a:r>
                  </a:p>
                </p:txBody>
              </p:sp>
            </p:grpSp>
          </p:grpSp>
          <p:sp>
            <p:nvSpPr>
              <p:cNvPr id="183" name="TextovéPole 182">
                <a:extLst>
                  <a:ext uri="{FF2B5EF4-FFF2-40B4-BE49-F238E27FC236}">
                    <a16:creationId xmlns:a16="http://schemas.microsoft.com/office/drawing/2014/main" id="{9829A860-D527-4EB3-A513-73CE1C9B9C05}"/>
                  </a:ext>
                </a:extLst>
              </p:cNvPr>
              <p:cNvSpPr txBox="1"/>
              <p:nvPr/>
            </p:nvSpPr>
            <p:spPr>
              <a:xfrm>
                <a:off x="2328200" y="4391251"/>
                <a:ext cx="357833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8</a:t>
                </a:r>
              </a:p>
            </p:txBody>
          </p:sp>
          <p:sp>
            <p:nvSpPr>
              <p:cNvPr id="184" name="TextovéPole 183">
                <a:extLst>
                  <a:ext uri="{FF2B5EF4-FFF2-40B4-BE49-F238E27FC236}">
                    <a16:creationId xmlns:a16="http://schemas.microsoft.com/office/drawing/2014/main" id="{B4536F1A-6A56-4767-B804-0B12FD4E997A}"/>
                  </a:ext>
                </a:extLst>
              </p:cNvPr>
              <p:cNvSpPr txBox="1"/>
              <p:nvPr/>
            </p:nvSpPr>
            <p:spPr>
              <a:xfrm>
                <a:off x="2524891" y="4391251"/>
                <a:ext cx="357833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9</a:t>
                </a:r>
              </a:p>
            </p:txBody>
          </p:sp>
        </p:grpSp>
        <p:grpSp>
          <p:nvGrpSpPr>
            <p:cNvPr id="59" name="Skupina 58">
              <a:extLst>
                <a:ext uri="{FF2B5EF4-FFF2-40B4-BE49-F238E27FC236}">
                  <a16:creationId xmlns:a16="http://schemas.microsoft.com/office/drawing/2014/main" id="{97995931-393F-41B8-8082-55BBEEEB8EF0}"/>
                </a:ext>
              </a:extLst>
            </p:cNvPr>
            <p:cNvGrpSpPr/>
            <p:nvPr/>
          </p:nvGrpSpPr>
          <p:grpSpPr>
            <a:xfrm>
              <a:off x="6592499" y="4223194"/>
              <a:ext cx="1300306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72" name="Obdélník 171">
                <a:extLst>
                  <a:ext uri="{FF2B5EF4-FFF2-40B4-BE49-F238E27FC236}">
                    <a16:creationId xmlns:a16="http://schemas.microsoft.com/office/drawing/2014/main" id="{D9611A77-5307-4A36-BC9D-2E5FBFCAF502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173" name="Skupina 172">
                <a:extLst>
                  <a:ext uri="{FF2B5EF4-FFF2-40B4-BE49-F238E27FC236}">
                    <a16:creationId xmlns:a16="http://schemas.microsoft.com/office/drawing/2014/main" id="{A710D032-2EA6-41D2-A12A-5A37E9D87C29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56431" cy="276999"/>
                <a:chOff x="2668047" y="510360"/>
                <a:chExt cx="356431" cy="276999"/>
              </a:xfrm>
              <a:grpFill/>
            </p:grpSpPr>
            <p:sp>
              <p:nvSpPr>
                <p:cNvPr id="180" name="Ovál 179">
                  <a:extLst>
                    <a:ext uri="{FF2B5EF4-FFF2-40B4-BE49-F238E27FC236}">
                      <a16:creationId xmlns:a16="http://schemas.microsoft.com/office/drawing/2014/main" id="{EB46DE78-A68A-48F9-B433-67587CC3F84B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81" name="TextovéPole 180">
                  <a:extLst>
                    <a:ext uri="{FF2B5EF4-FFF2-40B4-BE49-F238E27FC236}">
                      <a16:creationId xmlns:a16="http://schemas.microsoft.com/office/drawing/2014/main" id="{30826ACD-04E5-4287-8CDE-893038DFACFB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56431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  <p:grpSp>
            <p:nvGrpSpPr>
              <p:cNvPr id="174" name="Skupina 173">
                <a:extLst>
                  <a:ext uri="{FF2B5EF4-FFF2-40B4-BE49-F238E27FC236}">
                    <a16:creationId xmlns:a16="http://schemas.microsoft.com/office/drawing/2014/main" id="{EBCDA2BB-B6A6-4CC5-A691-B4C28EFF0307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56431" cy="276999"/>
                <a:chOff x="2668047" y="510360"/>
                <a:chExt cx="356431" cy="276999"/>
              </a:xfrm>
              <a:grpFill/>
            </p:grpSpPr>
            <p:sp>
              <p:nvSpPr>
                <p:cNvPr id="178" name="Ovál 177">
                  <a:extLst>
                    <a:ext uri="{FF2B5EF4-FFF2-40B4-BE49-F238E27FC236}">
                      <a16:creationId xmlns:a16="http://schemas.microsoft.com/office/drawing/2014/main" id="{D3FBCE95-3A4E-406B-BE9E-7BC7452D5150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79" name="TextovéPole 178">
                  <a:extLst>
                    <a:ext uri="{FF2B5EF4-FFF2-40B4-BE49-F238E27FC236}">
                      <a16:creationId xmlns:a16="http://schemas.microsoft.com/office/drawing/2014/main" id="{63588556-7284-4783-8647-2C28FE38DF2D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56431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grpSp>
            <p:nvGrpSpPr>
              <p:cNvPr id="175" name="Skupina 174">
                <a:extLst>
                  <a:ext uri="{FF2B5EF4-FFF2-40B4-BE49-F238E27FC236}">
                    <a16:creationId xmlns:a16="http://schemas.microsoft.com/office/drawing/2014/main" id="{A625840A-0F41-4B65-83D2-A36069442059}"/>
                  </a:ext>
                </a:extLst>
              </p:cNvPr>
              <p:cNvGrpSpPr/>
              <p:nvPr/>
            </p:nvGrpSpPr>
            <p:grpSpPr>
              <a:xfrm>
                <a:off x="2059924" y="1742588"/>
                <a:ext cx="356431" cy="276999"/>
                <a:chOff x="2668047" y="510360"/>
                <a:chExt cx="356431" cy="276999"/>
              </a:xfrm>
              <a:grpFill/>
            </p:grpSpPr>
            <p:sp>
              <p:nvSpPr>
                <p:cNvPr id="176" name="Ovál 175">
                  <a:extLst>
                    <a:ext uri="{FF2B5EF4-FFF2-40B4-BE49-F238E27FC236}">
                      <a16:creationId xmlns:a16="http://schemas.microsoft.com/office/drawing/2014/main" id="{6F260025-03BB-4AED-8429-4C8AC99D16D2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77" name="TextovéPole 176">
                  <a:extLst>
                    <a:ext uri="{FF2B5EF4-FFF2-40B4-BE49-F238E27FC236}">
                      <a16:creationId xmlns:a16="http://schemas.microsoft.com/office/drawing/2014/main" id="{5CCFB698-2CD6-460D-A354-FCD33EC00B79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56431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</a:p>
              </p:txBody>
            </p:sp>
          </p:grpSp>
        </p:grpSp>
        <p:sp>
          <p:nvSpPr>
            <p:cNvPr id="60" name="TextovéPole 59">
              <a:extLst>
                <a:ext uri="{FF2B5EF4-FFF2-40B4-BE49-F238E27FC236}">
                  <a16:creationId xmlns:a16="http://schemas.microsoft.com/office/drawing/2014/main" id="{C8FFD5C4-9492-4C92-811D-55C8521293D2}"/>
                </a:ext>
              </a:extLst>
            </p:cNvPr>
            <p:cNvSpPr txBox="1"/>
            <p:nvPr/>
          </p:nvSpPr>
          <p:spPr>
            <a:xfrm>
              <a:off x="7322386" y="4690750"/>
              <a:ext cx="35779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  <a:latin typeface="Calibri"/>
                </a:rPr>
                <a:t>21</a:t>
              </a:r>
            </a:p>
          </p:txBody>
        </p:sp>
        <p:grpSp>
          <p:nvGrpSpPr>
            <p:cNvPr id="61" name="Skupina 60">
              <a:extLst>
                <a:ext uri="{FF2B5EF4-FFF2-40B4-BE49-F238E27FC236}">
                  <a16:creationId xmlns:a16="http://schemas.microsoft.com/office/drawing/2014/main" id="{00049C08-9DD2-4999-8FAD-2CB61D9A12A8}"/>
                </a:ext>
              </a:extLst>
            </p:cNvPr>
            <p:cNvGrpSpPr/>
            <p:nvPr/>
          </p:nvGrpSpPr>
          <p:grpSpPr>
            <a:xfrm>
              <a:off x="6619166" y="2913393"/>
              <a:ext cx="1277035" cy="378875"/>
              <a:chOff x="1490770" y="5214086"/>
              <a:chExt cx="1512168" cy="378875"/>
            </a:xfrm>
          </p:grpSpPr>
          <p:grpSp>
            <p:nvGrpSpPr>
              <p:cNvPr id="162" name="Skupina 161">
                <a:extLst>
                  <a:ext uri="{FF2B5EF4-FFF2-40B4-BE49-F238E27FC236}">
                    <a16:creationId xmlns:a16="http://schemas.microsoft.com/office/drawing/2014/main" id="{9152A439-1ACB-4255-B80E-CD5DF0661227}"/>
                  </a:ext>
                </a:extLst>
              </p:cNvPr>
              <p:cNvGrpSpPr/>
              <p:nvPr/>
            </p:nvGrpSpPr>
            <p:grpSpPr>
              <a:xfrm>
                <a:off x="1490770" y="5214086"/>
                <a:ext cx="1512168" cy="378875"/>
                <a:chOff x="1475656" y="1697087"/>
                <a:chExt cx="1512168" cy="3788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65" name="Obdélník 164">
                  <a:extLst>
                    <a:ext uri="{FF2B5EF4-FFF2-40B4-BE49-F238E27FC236}">
                      <a16:creationId xmlns:a16="http://schemas.microsoft.com/office/drawing/2014/main" id="{BF3FF012-7860-4D28-A797-53C720C69161}"/>
                    </a:ext>
                  </a:extLst>
                </p:cNvPr>
                <p:cNvSpPr/>
                <p:nvPr/>
              </p:nvSpPr>
              <p:spPr>
                <a:xfrm>
                  <a:off x="1475656" y="1697087"/>
                  <a:ext cx="1512168" cy="37887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>
                    <a:defRPr/>
                  </a:pPr>
                  <a:r>
                    <a:rPr lang="cs-CZ" dirty="0">
                      <a:solidFill>
                        <a:prstClr val="black"/>
                      </a:solidFill>
                      <a:latin typeface="Calibri"/>
                    </a:rPr>
                    <a:t>  </a:t>
                  </a:r>
                </a:p>
              </p:txBody>
            </p:sp>
            <p:grpSp>
              <p:nvGrpSpPr>
                <p:cNvPr id="166" name="Skupina 165">
                  <a:extLst>
                    <a:ext uri="{FF2B5EF4-FFF2-40B4-BE49-F238E27FC236}">
                      <a16:creationId xmlns:a16="http://schemas.microsoft.com/office/drawing/2014/main" id="{CFC49F7D-4426-4D13-B234-0DB77408D894}"/>
                    </a:ext>
                  </a:extLst>
                </p:cNvPr>
                <p:cNvGrpSpPr/>
                <p:nvPr/>
              </p:nvGrpSpPr>
              <p:grpSpPr>
                <a:xfrm>
                  <a:off x="1516434" y="1746064"/>
                  <a:ext cx="362927" cy="276999"/>
                  <a:chOff x="2674602" y="510360"/>
                  <a:chExt cx="362927" cy="276999"/>
                </a:xfrm>
                <a:grpFill/>
              </p:grpSpPr>
              <p:sp>
                <p:nvSpPr>
                  <p:cNvPr id="170" name="Ovál 169">
                    <a:extLst>
                      <a:ext uri="{FF2B5EF4-FFF2-40B4-BE49-F238E27FC236}">
                        <a16:creationId xmlns:a16="http://schemas.microsoft.com/office/drawing/2014/main" id="{85C54E26-A8CB-4AFE-8892-DE3769C30309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1" name="TextovéPole 170">
                    <a:extLst>
                      <a:ext uri="{FF2B5EF4-FFF2-40B4-BE49-F238E27FC236}">
                        <a16:creationId xmlns:a16="http://schemas.microsoft.com/office/drawing/2014/main" id="{1BD22A03-E66D-43B6-ABF0-2835BC46BD4B}"/>
                      </a:ext>
                    </a:extLst>
                  </p:cNvPr>
                  <p:cNvSpPr txBox="1"/>
                  <p:nvPr/>
                </p:nvSpPr>
                <p:spPr>
                  <a:xfrm>
                    <a:off x="2674602" y="510360"/>
                    <a:ext cx="362927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1</a:t>
                    </a:r>
                  </a:p>
                </p:txBody>
              </p:sp>
            </p:grpSp>
            <p:grpSp>
              <p:nvGrpSpPr>
                <p:cNvPr id="167" name="Skupina 166">
                  <a:extLst>
                    <a:ext uri="{FF2B5EF4-FFF2-40B4-BE49-F238E27FC236}">
                      <a16:creationId xmlns:a16="http://schemas.microsoft.com/office/drawing/2014/main" id="{F43A2D98-3D73-4813-86A7-31EE2416A69F}"/>
                    </a:ext>
                  </a:extLst>
                </p:cNvPr>
                <p:cNvGrpSpPr/>
                <p:nvPr/>
              </p:nvGrpSpPr>
              <p:grpSpPr>
                <a:xfrm>
                  <a:off x="1796759" y="1742588"/>
                  <a:ext cx="423668" cy="276999"/>
                  <a:chOff x="2682009" y="510360"/>
                  <a:chExt cx="423668" cy="276999"/>
                </a:xfrm>
                <a:grpFill/>
              </p:grpSpPr>
              <p:sp>
                <p:nvSpPr>
                  <p:cNvPr id="168" name="Ovál 167">
                    <a:extLst>
                      <a:ext uri="{FF2B5EF4-FFF2-40B4-BE49-F238E27FC236}">
                        <a16:creationId xmlns:a16="http://schemas.microsoft.com/office/drawing/2014/main" id="{D8057EB5-3F2F-4ABD-B842-03BE7CCC9172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9" name="TextovéPole 168">
                    <a:extLst>
                      <a:ext uri="{FF2B5EF4-FFF2-40B4-BE49-F238E27FC236}">
                        <a16:creationId xmlns:a16="http://schemas.microsoft.com/office/drawing/2014/main" id="{E23483A2-377C-456E-8639-5E5B6168380F}"/>
                      </a:ext>
                    </a:extLst>
                  </p:cNvPr>
                  <p:cNvSpPr txBox="1"/>
                  <p:nvPr/>
                </p:nvSpPr>
                <p:spPr>
                  <a:xfrm>
                    <a:off x="2682009" y="510360"/>
                    <a:ext cx="423668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20</a:t>
                    </a:r>
                  </a:p>
                </p:txBody>
              </p:sp>
            </p:grpSp>
          </p:grpSp>
          <p:sp>
            <p:nvSpPr>
              <p:cNvPr id="163" name="TextovéPole 162">
                <a:extLst>
                  <a:ext uri="{FF2B5EF4-FFF2-40B4-BE49-F238E27FC236}">
                    <a16:creationId xmlns:a16="http://schemas.microsoft.com/office/drawing/2014/main" id="{6C85E078-70F1-4B15-A8E8-EB4D012A8164}"/>
                  </a:ext>
                </a:extLst>
              </p:cNvPr>
              <p:cNvSpPr txBox="1"/>
              <p:nvPr/>
            </p:nvSpPr>
            <p:spPr>
              <a:xfrm>
                <a:off x="2065007" y="5259428"/>
                <a:ext cx="423668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21</a:t>
                </a:r>
              </a:p>
            </p:txBody>
          </p:sp>
          <p:sp>
            <p:nvSpPr>
              <p:cNvPr id="164" name="TextovéPole 163">
                <a:extLst>
                  <a:ext uri="{FF2B5EF4-FFF2-40B4-BE49-F238E27FC236}">
                    <a16:creationId xmlns:a16="http://schemas.microsoft.com/office/drawing/2014/main" id="{3151D743-F957-4024-8248-ADA51B6A2505}"/>
                  </a:ext>
                </a:extLst>
              </p:cNvPr>
              <p:cNvSpPr txBox="1"/>
              <p:nvPr/>
            </p:nvSpPr>
            <p:spPr>
              <a:xfrm>
                <a:off x="2389349" y="5259428"/>
                <a:ext cx="423668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22</a:t>
                </a:r>
              </a:p>
            </p:txBody>
          </p:sp>
        </p:grpSp>
        <p:grpSp>
          <p:nvGrpSpPr>
            <p:cNvPr id="62" name="Skupina 61">
              <a:extLst>
                <a:ext uri="{FF2B5EF4-FFF2-40B4-BE49-F238E27FC236}">
                  <a16:creationId xmlns:a16="http://schemas.microsoft.com/office/drawing/2014/main" id="{B43C16EF-F409-40BE-8CC0-0A779CD98E60}"/>
                </a:ext>
              </a:extLst>
            </p:cNvPr>
            <p:cNvGrpSpPr/>
            <p:nvPr/>
          </p:nvGrpSpPr>
          <p:grpSpPr>
            <a:xfrm>
              <a:off x="7653427" y="2811401"/>
              <a:ext cx="276999" cy="2683160"/>
              <a:chOff x="2960963" y="3429000"/>
              <a:chExt cx="276999" cy="2209577"/>
            </a:xfrm>
          </p:grpSpPr>
          <p:sp>
            <p:nvSpPr>
              <p:cNvPr id="160" name="Obdélník 159">
                <a:extLst>
                  <a:ext uri="{FF2B5EF4-FFF2-40B4-BE49-F238E27FC236}">
                    <a16:creationId xmlns:a16="http://schemas.microsoft.com/office/drawing/2014/main" id="{3E67308D-5A03-47EC-8C4D-70B0B48BADD3}"/>
                  </a:ext>
                </a:extLst>
              </p:cNvPr>
              <p:cNvSpPr/>
              <p:nvPr/>
            </p:nvSpPr>
            <p:spPr>
              <a:xfrm>
                <a:off x="3016678" y="3429000"/>
                <a:ext cx="187170" cy="220957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B05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cs-CZ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1" name="TextovéPole 160">
                <a:extLst>
                  <a:ext uri="{FF2B5EF4-FFF2-40B4-BE49-F238E27FC236}">
                    <a16:creationId xmlns:a16="http://schemas.microsoft.com/office/drawing/2014/main" id="{8CF6CEBA-2AF3-4EE5-9773-3FD3372DD11B}"/>
                  </a:ext>
                </a:extLst>
              </p:cNvPr>
              <p:cNvSpPr txBox="1"/>
              <p:nvPr/>
            </p:nvSpPr>
            <p:spPr>
              <a:xfrm rot="16200000">
                <a:off x="2404420" y="4703054"/>
                <a:ext cx="13900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                  realizovatelné</a:t>
                </a:r>
              </a:p>
            </p:txBody>
          </p:sp>
        </p:grpSp>
        <p:grpSp>
          <p:nvGrpSpPr>
            <p:cNvPr id="63" name="Skupina 62">
              <a:extLst>
                <a:ext uri="{FF2B5EF4-FFF2-40B4-BE49-F238E27FC236}">
                  <a16:creationId xmlns:a16="http://schemas.microsoft.com/office/drawing/2014/main" id="{34D2D072-2C05-48D4-BD52-F94CE5E17B6D}"/>
                </a:ext>
              </a:extLst>
            </p:cNvPr>
            <p:cNvGrpSpPr/>
            <p:nvPr/>
          </p:nvGrpSpPr>
          <p:grpSpPr>
            <a:xfrm>
              <a:off x="8306011" y="3773596"/>
              <a:ext cx="1295711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55" name="Obdélník 154">
                <a:extLst>
                  <a:ext uri="{FF2B5EF4-FFF2-40B4-BE49-F238E27FC236}">
                    <a16:creationId xmlns:a16="http://schemas.microsoft.com/office/drawing/2014/main" id="{A34B6B92-2A62-4FB1-AB12-0D5F0FE42BC0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sp>
            <p:nvSpPr>
              <p:cNvPr id="156" name="TextovéPole 155">
                <a:extLst>
                  <a:ext uri="{FF2B5EF4-FFF2-40B4-BE49-F238E27FC236}">
                    <a16:creationId xmlns:a16="http://schemas.microsoft.com/office/drawing/2014/main" id="{08A0BADB-354A-41F4-949A-A19811FC6A43}"/>
                  </a:ext>
                </a:extLst>
              </p:cNvPr>
              <p:cNvSpPr txBox="1"/>
              <p:nvPr/>
            </p:nvSpPr>
            <p:spPr>
              <a:xfrm>
                <a:off x="2030566" y="1750890"/>
                <a:ext cx="357696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8</a:t>
                </a:r>
              </a:p>
            </p:txBody>
          </p:sp>
          <p:grpSp>
            <p:nvGrpSpPr>
              <p:cNvPr id="157" name="Skupina 156">
                <a:extLst>
                  <a:ext uri="{FF2B5EF4-FFF2-40B4-BE49-F238E27FC236}">
                    <a16:creationId xmlns:a16="http://schemas.microsoft.com/office/drawing/2014/main" id="{F52DE6C4-C1ED-471D-961C-DE62B9DC0ACD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57696" cy="276999"/>
                <a:chOff x="2668047" y="510360"/>
                <a:chExt cx="357696" cy="276999"/>
              </a:xfrm>
              <a:grpFill/>
            </p:grpSpPr>
            <p:sp>
              <p:nvSpPr>
                <p:cNvPr id="158" name="Ovál 157">
                  <a:extLst>
                    <a:ext uri="{FF2B5EF4-FFF2-40B4-BE49-F238E27FC236}">
                      <a16:creationId xmlns:a16="http://schemas.microsoft.com/office/drawing/2014/main" id="{4C1A81C3-C944-4784-AEB6-06C8106D6809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59" name="TextovéPole 158">
                  <a:extLst>
                    <a:ext uri="{FF2B5EF4-FFF2-40B4-BE49-F238E27FC236}">
                      <a16:creationId xmlns:a16="http://schemas.microsoft.com/office/drawing/2014/main" id="{B46ECA14-42DB-4148-86D6-9FDEE8C87309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57696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5</a:t>
                  </a:r>
                </a:p>
              </p:txBody>
            </p:sp>
          </p:grpSp>
        </p:grpSp>
        <p:grpSp>
          <p:nvGrpSpPr>
            <p:cNvPr id="64" name="Skupina 63">
              <a:extLst>
                <a:ext uri="{FF2B5EF4-FFF2-40B4-BE49-F238E27FC236}">
                  <a16:creationId xmlns:a16="http://schemas.microsoft.com/office/drawing/2014/main" id="{22D7296A-28D3-4DD4-B796-A000D4CEDE37}"/>
                </a:ext>
              </a:extLst>
            </p:cNvPr>
            <p:cNvGrpSpPr/>
            <p:nvPr/>
          </p:nvGrpSpPr>
          <p:grpSpPr>
            <a:xfrm>
              <a:off x="8317130" y="5076146"/>
              <a:ext cx="1281197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51" name="Obdélník 150">
                <a:extLst>
                  <a:ext uri="{FF2B5EF4-FFF2-40B4-BE49-F238E27FC236}">
                    <a16:creationId xmlns:a16="http://schemas.microsoft.com/office/drawing/2014/main" id="{186F6127-490E-46DA-8BEA-9AB4E4AD67F3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152" name="Skupina 151">
                <a:extLst>
                  <a:ext uri="{FF2B5EF4-FFF2-40B4-BE49-F238E27FC236}">
                    <a16:creationId xmlns:a16="http://schemas.microsoft.com/office/drawing/2014/main" id="{3994A7DC-8378-41F6-8850-933CA67C1A35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61747" cy="276999"/>
                <a:chOff x="2668047" y="510360"/>
                <a:chExt cx="361747" cy="276999"/>
              </a:xfrm>
              <a:grpFill/>
            </p:grpSpPr>
            <p:sp>
              <p:nvSpPr>
                <p:cNvPr id="153" name="Ovál 152">
                  <a:extLst>
                    <a:ext uri="{FF2B5EF4-FFF2-40B4-BE49-F238E27FC236}">
                      <a16:creationId xmlns:a16="http://schemas.microsoft.com/office/drawing/2014/main" id="{E97E0CAA-8AFD-4180-B5B0-9CB9720895C9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54" name="TextovéPole 153">
                  <a:extLst>
                    <a:ext uri="{FF2B5EF4-FFF2-40B4-BE49-F238E27FC236}">
                      <a16:creationId xmlns:a16="http://schemas.microsoft.com/office/drawing/2014/main" id="{70B58872-398D-468B-9B41-1D3C02DC7098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61747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</p:grpSp>
        <p:grpSp>
          <p:nvGrpSpPr>
            <p:cNvPr id="65" name="Skupina 64">
              <a:extLst>
                <a:ext uri="{FF2B5EF4-FFF2-40B4-BE49-F238E27FC236}">
                  <a16:creationId xmlns:a16="http://schemas.microsoft.com/office/drawing/2014/main" id="{0D4EB0B1-D255-451C-BD2F-909B058BF6B3}"/>
                </a:ext>
              </a:extLst>
            </p:cNvPr>
            <p:cNvGrpSpPr/>
            <p:nvPr/>
          </p:nvGrpSpPr>
          <p:grpSpPr>
            <a:xfrm>
              <a:off x="8307270" y="4645249"/>
              <a:ext cx="121727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Obdélník 140">
                <a:extLst>
                  <a:ext uri="{FF2B5EF4-FFF2-40B4-BE49-F238E27FC236}">
                    <a16:creationId xmlns:a16="http://schemas.microsoft.com/office/drawing/2014/main" id="{97C8336C-901F-46B2-83BE-73D2E0E2C1BE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142" name="Skupina 141">
                <a:extLst>
                  <a:ext uri="{FF2B5EF4-FFF2-40B4-BE49-F238E27FC236}">
                    <a16:creationId xmlns:a16="http://schemas.microsoft.com/office/drawing/2014/main" id="{5366218F-1676-4C9D-B59F-5BB58B21C360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80744" cy="276999"/>
                <a:chOff x="2668047" y="510360"/>
                <a:chExt cx="380744" cy="276999"/>
              </a:xfrm>
              <a:grpFill/>
            </p:grpSpPr>
            <p:sp>
              <p:nvSpPr>
                <p:cNvPr id="149" name="Ovál 148">
                  <a:extLst>
                    <a:ext uri="{FF2B5EF4-FFF2-40B4-BE49-F238E27FC236}">
                      <a16:creationId xmlns:a16="http://schemas.microsoft.com/office/drawing/2014/main" id="{F2BA8F97-A144-4633-91D4-3E0C9E3E5928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50" name="TextovéPole 149">
                  <a:extLst>
                    <a:ext uri="{FF2B5EF4-FFF2-40B4-BE49-F238E27FC236}">
                      <a16:creationId xmlns:a16="http://schemas.microsoft.com/office/drawing/2014/main" id="{50EF5941-C3A5-40E6-A688-2D1AC61EED1A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8074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  <p:grpSp>
            <p:nvGrpSpPr>
              <p:cNvPr id="143" name="Skupina 142">
                <a:extLst>
                  <a:ext uri="{FF2B5EF4-FFF2-40B4-BE49-F238E27FC236}">
                    <a16:creationId xmlns:a16="http://schemas.microsoft.com/office/drawing/2014/main" id="{7BA81045-7F36-4DF6-A6CC-1042EF5972F5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80744" cy="276999"/>
                <a:chOff x="2668047" y="510360"/>
                <a:chExt cx="380744" cy="276999"/>
              </a:xfrm>
              <a:grpFill/>
            </p:grpSpPr>
            <p:sp>
              <p:nvSpPr>
                <p:cNvPr id="147" name="Ovál 146">
                  <a:extLst>
                    <a:ext uri="{FF2B5EF4-FFF2-40B4-BE49-F238E27FC236}">
                      <a16:creationId xmlns:a16="http://schemas.microsoft.com/office/drawing/2014/main" id="{F0F28411-84FF-4706-9D4E-AC8A6EDD0A3E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48" name="TextovéPole 147">
                  <a:extLst>
                    <a:ext uri="{FF2B5EF4-FFF2-40B4-BE49-F238E27FC236}">
                      <a16:creationId xmlns:a16="http://schemas.microsoft.com/office/drawing/2014/main" id="{E5431942-618F-418A-91A9-89352FC12FB4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8074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grpSp>
            <p:nvGrpSpPr>
              <p:cNvPr id="144" name="Skupina 143">
                <a:extLst>
                  <a:ext uri="{FF2B5EF4-FFF2-40B4-BE49-F238E27FC236}">
                    <a16:creationId xmlns:a16="http://schemas.microsoft.com/office/drawing/2014/main" id="{4E44F218-C7C0-42A4-A8B0-8541EFACB7BB}"/>
                  </a:ext>
                </a:extLst>
              </p:cNvPr>
              <p:cNvGrpSpPr/>
              <p:nvPr/>
            </p:nvGrpSpPr>
            <p:grpSpPr>
              <a:xfrm>
                <a:off x="2059924" y="1742588"/>
                <a:ext cx="380744" cy="276999"/>
                <a:chOff x="2668047" y="510360"/>
                <a:chExt cx="380744" cy="276999"/>
              </a:xfrm>
              <a:grpFill/>
            </p:grpSpPr>
            <p:sp>
              <p:nvSpPr>
                <p:cNvPr id="145" name="Ovál 144">
                  <a:extLst>
                    <a:ext uri="{FF2B5EF4-FFF2-40B4-BE49-F238E27FC236}">
                      <a16:creationId xmlns:a16="http://schemas.microsoft.com/office/drawing/2014/main" id="{BA1E8E2A-FE85-4473-833F-950F0DAC9297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46" name="TextovéPole 145">
                  <a:extLst>
                    <a:ext uri="{FF2B5EF4-FFF2-40B4-BE49-F238E27FC236}">
                      <a16:creationId xmlns:a16="http://schemas.microsoft.com/office/drawing/2014/main" id="{5DB3095C-F2E9-4FC8-A0E8-60FA8A5B4FDB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8074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</a:p>
              </p:txBody>
            </p:sp>
          </p:grpSp>
        </p:grpSp>
        <p:grpSp>
          <p:nvGrpSpPr>
            <p:cNvPr id="66" name="Skupina 65">
              <a:extLst>
                <a:ext uri="{FF2B5EF4-FFF2-40B4-BE49-F238E27FC236}">
                  <a16:creationId xmlns:a16="http://schemas.microsoft.com/office/drawing/2014/main" id="{778AD573-6EB6-4BB0-ACA4-4FF867811C56}"/>
                </a:ext>
              </a:extLst>
            </p:cNvPr>
            <p:cNvGrpSpPr/>
            <p:nvPr/>
          </p:nvGrpSpPr>
          <p:grpSpPr>
            <a:xfrm>
              <a:off x="8306509" y="3340897"/>
              <a:ext cx="1295213" cy="378875"/>
              <a:chOff x="1498327" y="4350264"/>
              <a:chExt cx="1512168" cy="378875"/>
            </a:xfrm>
          </p:grpSpPr>
          <p:grpSp>
            <p:nvGrpSpPr>
              <p:cNvPr id="128" name="Skupina 127">
                <a:extLst>
                  <a:ext uri="{FF2B5EF4-FFF2-40B4-BE49-F238E27FC236}">
                    <a16:creationId xmlns:a16="http://schemas.microsoft.com/office/drawing/2014/main" id="{F898C059-2A5B-4B3B-A383-B02F4C9DDA3C}"/>
                  </a:ext>
                </a:extLst>
              </p:cNvPr>
              <p:cNvGrpSpPr/>
              <p:nvPr/>
            </p:nvGrpSpPr>
            <p:grpSpPr>
              <a:xfrm>
                <a:off x="1498327" y="4350264"/>
                <a:ext cx="1512168" cy="378875"/>
                <a:chOff x="1475656" y="1697087"/>
                <a:chExt cx="1512168" cy="3788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31" name="Obdélník 130">
                  <a:extLst>
                    <a:ext uri="{FF2B5EF4-FFF2-40B4-BE49-F238E27FC236}">
                      <a16:creationId xmlns:a16="http://schemas.microsoft.com/office/drawing/2014/main" id="{DDEEC84B-E3A7-4CB3-830B-4426FAA310F1}"/>
                    </a:ext>
                  </a:extLst>
                </p:cNvPr>
                <p:cNvSpPr/>
                <p:nvPr/>
              </p:nvSpPr>
              <p:spPr>
                <a:xfrm>
                  <a:off x="1475656" y="1697087"/>
                  <a:ext cx="1512168" cy="37887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>
                    <a:defRPr/>
                  </a:pPr>
                  <a:r>
                    <a:rPr lang="cs-CZ" dirty="0">
                      <a:solidFill>
                        <a:prstClr val="black"/>
                      </a:solidFill>
                      <a:latin typeface="Calibri"/>
                    </a:rPr>
                    <a:t>  </a:t>
                  </a:r>
                </a:p>
              </p:txBody>
            </p:sp>
            <p:grpSp>
              <p:nvGrpSpPr>
                <p:cNvPr id="132" name="Skupina 131">
                  <a:extLst>
                    <a:ext uri="{FF2B5EF4-FFF2-40B4-BE49-F238E27FC236}">
                      <a16:creationId xmlns:a16="http://schemas.microsoft.com/office/drawing/2014/main" id="{62883D25-D079-49A4-8301-3BCADC696B9C}"/>
                    </a:ext>
                  </a:extLst>
                </p:cNvPr>
                <p:cNvGrpSpPr/>
                <p:nvPr/>
              </p:nvGrpSpPr>
              <p:grpSpPr>
                <a:xfrm>
                  <a:off x="1501037" y="1746064"/>
                  <a:ext cx="357834" cy="276999"/>
                  <a:chOff x="2659205" y="510360"/>
                  <a:chExt cx="357834" cy="276999"/>
                </a:xfrm>
                <a:grpFill/>
              </p:grpSpPr>
              <p:sp>
                <p:nvSpPr>
                  <p:cNvPr id="139" name="Ovál 138">
                    <a:extLst>
                      <a:ext uri="{FF2B5EF4-FFF2-40B4-BE49-F238E27FC236}">
                        <a16:creationId xmlns:a16="http://schemas.microsoft.com/office/drawing/2014/main" id="{563A8280-6EF3-4069-9B9A-54AA70A1A257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0" name="TextovéPole 139">
                    <a:extLst>
                      <a:ext uri="{FF2B5EF4-FFF2-40B4-BE49-F238E27FC236}">
                        <a16:creationId xmlns:a16="http://schemas.microsoft.com/office/drawing/2014/main" id="{3625E842-97B3-4E16-98F5-8877CD3C50C4}"/>
                      </a:ext>
                    </a:extLst>
                  </p:cNvPr>
                  <p:cNvSpPr txBox="1"/>
                  <p:nvPr/>
                </p:nvSpPr>
                <p:spPr>
                  <a:xfrm>
                    <a:off x="2659205" y="510360"/>
                    <a:ext cx="35783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1</a:t>
                    </a:r>
                  </a:p>
                </p:txBody>
              </p:sp>
            </p:grpSp>
            <p:grpSp>
              <p:nvGrpSpPr>
                <p:cNvPr id="133" name="Skupina 132">
                  <a:extLst>
                    <a:ext uri="{FF2B5EF4-FFF2-40B4-BE49-F238E27FC236}">
                      <a16:creationId xmlns:a16="http://schemas.microsoft.com/office/drawing/2014/main" id="{7D61C69A-FADC-4D96-ACCB-CA4C2F521F26}"/>
                    </a:ext>
                  </a:extLst>
                </p:cNvPr>
                <p:cNvGrpSpPr/>
                <p:nvPr/>
              </p:nvGrpSpPr>
              <p:grpSpPr>
                <a:xfrm>
                  <a:off x="1753246" y="1742588"/>
                  <a:ext cx="357834" cy="276999"/>
                  <a:chOff x="2638496" y="510360"/>
                  <a:chExt cx="357834" cy="276999"/>
                </a:xfrm>
                <a:grpFill/>
              </p:grpSpPr>
              <p:sp>
                <p:nvSpPr>
                  <p:cNvPr id="137" name="Ovál 136">
                    <a:extLst>
                      <a:ext uri="{FF2B5EF4-FFF2-40B4-BE49-F238E27FC236}">
                        <a16:creationId xmlns:a16="http://schemas.microsoft.com/office/drawing/2014/main" id="{0359AABA-2569-471C-A28F-8549F3C4A9E3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8" name="TextovéPole 137">
                    <a:extLst>
                      <a:ext uri="{FF2B5EF4-FFF2-40B4-BE49-F238E27FC236}">
                        <a16:creationId xmlns:a16="http://schemas.microsoft.com/office/drawing/2014/main" id="{5C1EB916-794C-4B31-B315-4BFA4141A924}"/>
                      </a:ext>
                    </a:extLst>
                  </p:cNvPr>
                  <p:cNvSpPr txBox="1"/>
                  <p:nvPr/>
                </p:nvSpPr>
                <p:spPr>
                  <a:xfrm>
                    <a:off x="2638496" y="510360"/>
                    <a:ext cx="35783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</p:grpSp>
            <p:grpSp>
              <p:nvGrpSpPr>
                <p:cNvPr id="134" name="Skupina 133">
                  <a:extLst>
                    <a:ext uri="{FF2B5EF4-FFF2-40B4-BE49-F238E27FC236}">
                      <a16:creationId xmlns:a16="http://schemas.microsoft.com/office/drawing/2014/main" id="{0F5BD881-530E-4599-A069-67701E2760D7}"/>
                    </a:ext>
                  </a:extLst>
                </p:cNvPr>
                <p:cNvGrpSpPr/>
                <p:nvPr/>
              </p:nvGrpSpPr>
              <p:grpSpPr>
                <a:xfrm>
                  <a:off x="2005456" y="1742588"/>
                  <a:ext cx="357834" cy="276999"/>
                  <a:chOff x="2613579" y="510360"/>
                  <a:chExt cx="357834" cy="276999"/>
                </a:xfrm>
                <a:grpFill/>
              </p:grpSpPr>
              <p:sp>
                <p:nvSpPr>
                  <p:cNvPr id="135" name="Ovál 134">
                    <a:extLst>
                      <a:ext uri="{FF2B5EF4-FFF2-40B4-BE49-F238E27FC236}">
                        <a16:creationId xmlns:a16="http://schemas.microsoft.com/office/drawing/2014/main" id="{D2A738A1-0718-4030-820E-DACF2A4F82C6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6" name="TextovéPole 135">
                    <a:extLst>
                      <a:ext uri="{FF2B5EF4-FFF2-40B4-BE49-F238E27FC236}">
                        <a16:creationId xmlns:a16="http://schemas.microsoft.com/office/drawing/2014/main" id="{573DF9DC-F16B-4F4E-B438-062BFC043567}"/>
                      </a:ext>
                    </a:extLst>
                  </p:cNvPr>
                  <p:cNvSpPr txBox="1"/>
                  <p:nvPr/>
                </p:nvSpPr>
                <p:spPr>
                  <a:xfrm>
                    <a:off x="2613579" y="510360"/>
                    <a:ext cx="35783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6</a:t>
                    </a:r>
                  </a:p>
                </p:txBody>
              </p:sp>
            </p:grpSp>
          </p:grpSp>
          <p:sp>
            <p:nvSpPr>
              <p:cNvPr id="129" name="TextovéPole 128">
                <a:extLst>
                  <a:ext uri="{FF2B5EF4-FFF2-40B4-BE49-F238E27FC236}">
                    <a16:creationId xmlns:a16="http://schemas.microsoft.com/office/drawing/2014/main" id="{3CB9E671-2A10-4376-AA0D-F49E102AA609}"/>
                  </a:ext>
                </a:extLst>
              </p:cNvPr>
              <p:cNvSpPr txBox="1"/>
              <p:nvPr/>
            </p:nvSpPr>
            <p:spPr>
              <a:xfrm>
                <a:off x="2280336" y="4391251"/>
                <a:ext cx="357833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8</a:t>
                </a:r>
              </a:p>
            </p:txBody>
          </p:sp>
          <p:sp>
            <p:nvSpPr>
              <p:cNvPr id="130" name="TextovéPole 129">
                <a:extLst>
                  <a:ext uri="{FF2B5EF4-FFF2-40B4-BE49-F238E27FC236}">
                    <a16:creationId xmlns:a16="http://schemas.microsoft.com/office/drawing/2014/main" id="{36F976F4-BAD2-4E6C-B992-0C1DC5CD11B5}"/>
                  </a:ext>
                </a:extLst>
              </p:cNvPr>
              <p:cNvSpPr txBox="1"/>
              <p:nvPr/>
            </p:nvSpPr>
            <p:spPr>
              <a:xfrm>
                <a:off x="2519058" y="4396588"/>
                <a:ext cx="357833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9</a:t>
                </a:r>
              </a:p>
            </p:txBody>
          </p:sp>
        </p:grpSp>
        <p:grpSp>
          <p:nvGrpSpPr>
            <p:cNvPr id="67" name="Skupina 66">
              <a:extLst>
                <a:ext uri="{FF2B5EF4-FFF2-40B4-BE49-F238E27FC236}">
                  <a16:creationId xmlns:a16="http://schemas.microsoft.com/office/drawing/2014/main" id="{611A5D6A-A6E4-4FF6-8262-BE91D6A9E7FA}"/>
                </a:ext>
              </a:extLst>
            </p:cNvPr>
            <p:cNvGrpSpPr/>
            <p:nvPr/>
          </p:nvGrpSpPr>
          <p:grpSpPr>
            <a:xfrm>
              <a:off x="8298020" y="4211642"/>
              <a:ext cx="1300306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18" name="Obdélník 117">
                <a:extLst>
                  <a:ext uri="{FF2B5EF4-FFF2-40B4-BE49-F238E27FC236}">
                    <a16:creationId xmlns:a16="http://schemas.microsoft.com/office/drawing/2014/main" id="{1EB534A9-153A-4C48-9EDA-213CE9A68A34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119" name="Skupina 118">
                <a:extLst>
                  <a:ext uri="{FF2B5EF4-FFF2-40B4-BE49-F238E27FC236}">
                    <a16:creationId xmlns:a16="http://schemas.microsoft.com/office/drawing/2014/main" id="{1A4C4CDE-1840-432B-A375-2EC38F1082D4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56431" cy="276999"/>
                <a:chOff x="2668047" y="510360"/>
                <a:chExt cx="356431" cy="276999"/>
              </a:xfrm>
              <a:grpFill/>
            </p:grpSpPr>
            <p:sp>
              <p:nvSpPr>
                <p:cNvPr id="126" name="Ovál 125">
                  <a:extLst>
                    <a:ext uri="{FF2B5EF4-FFF2-40B4-BE49-F238E27FC236}">
                      <a16:creationId xmlns:a16="http://schemas.microsoft.com/office/drawing/2014/main" id="{85DDEC49-00C1-4783-9804-9A873828192A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27" name="TextovéPole 126">
                  <a:extLst>
                    <a:ext uri="{FF2B5EF4-FFF2-40B4-BE49-F238E27FC236}">
                      <a16:creationId xmlns:a16="http://schemas.microsoft.com/office/drawing/2014/main" id="{CFD3C09F-886F-4E6F-9486-0F77F332BF6B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56431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  <p:grpSp>
            <p:nvGrpSpPr>
              <p:cNvPr id="120" name="Skupina 119">
                <a:extLst>
                  <a:ext uri="{FF2B5EF4-FFF2-40B4-BE49-F238E27FC236}">
                    <a16:creationId xmlns:a16="http://schemas.microsoft.com/office/drawing/2014/main" id="{A5F83F9A-A569-4B61-A20A-FBD5D27EB5EB}"/>
                  </a:ext>
                </a:extLst>
              </p:cNvPr>
              <p:cNvGrpSpPr/>
              <p:nvPr/>
            </p:nvGrpSpPr>
            <p:grpSpPr>
              <a:xfrm>
                <a:off x="1782797" y="1750145"/>
                <a:ext cx="356431" cy="276999"/>
                <a:chOff x="2668047" y="517917"/>
                <a:chExt cx="356431" cy="276999"/>
              </a:xfrm>
              <a:grpFill/>
            </p:grpSpPr>
            <p:sp>
              <p:nvSpPr>
                <p:cNvPr id="124" name="Ovál 123">
                  <a:extLst>
                    <a:ext uri="{FF2B5EF4-FFF2-40B4-BE49-F238E27FC236}">
                      <a16:creationId xmlns:a16="http://schemas.microsoft.com/office/drawing/2014/main" id="{5E67EE1E-543D-43BD-B087-5E5DFF16E7DE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25" name="TextovéPole 124">
                  <a:extLst>
                    <a:ext uri="{FF2B5EF4-FFF2-40B4-BE49-F238E27FC236}">
                      <a16:creationId xmlns:a16="http://schemas.microsoft.com/office/drawing/2014/main" id="{5496C853-0C06-4CD8-B3E7-E1722763295B}"/>
                    </a:ext>
                  </a:extLst>
                </p:cNvPr>
                <p:cNvSpPr txBox="1"/>
                <p:nvPr/>
              </p:nvSpPr>
              <p:spPr>
                <a:xfrm>
                  <a:off x="2668047" y="517917"/>
                  <a:ext cx="356431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grpSp>
            <p:nvGrpSpPr>
              <p:cNvPr id="121" name="Skupina 120">
                <a:extLst>
                  <a:ext uri="{FF2B5EF4-FFF2-40B4-BE49-F238E27FC236}">
                    <a16:creationId xmlns:a16="http://schemas.microsoft.com/office/drawing/2014/main" id="{C0B940C1-7672-459A-842B-4EB420788B39}"/>
                  </a:ext>
                </a:extLst>
              </p:cNvPr>
              <p:cNvGrpSpPr/>
              <p:nvPr/>
            </p:nvGrpSpPr>
            <p:grpSpPr>
              <a:xfrm>
                <a:off x="2068712" y="1750145"/>
                <a:ext cx="356431" cy="276999"/>
                <a:chOff x="2676835" y="517917"/>
                <a:chExt cx="356431" cy="276999"/>
              </a:xfrm>
              <a:grpFill/>
            </p:grpSpPr>
            <p:sp>
              <p:nvSpPr>
                <p:cNvPr id="122" name="Ovál 121">
                  <a:extLst>
                    <a:ext uri="{FF2B5EF4-FFF2-40B4-BE49-F238E27FC236}">
                      <a16:creationId xmlns:a16="http://schemas.microsoft.com/office/drawing/2014/main" id="{EC59B667-0E04-4BB6-A28D-15A1643E408E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23" name="TextovéPole 122">
                  <a:extLst>
                    <a:ext uri="{FF2B5EF4-FFF2-40B4-BE49-F238E27FC236}">
                      <a16:creationId xmlns:a16="http://schemas.microsoft.com/office/drawing/2014/main" id="{DAC5BCFC-7C33-41BD-A450-A9EE401FE915}"/>
                    </a:ext>
                  </a:extLst>
                </p:cNvPr>
                <p:cNvSpPr txBox="1"/>
                <p:nvPr/>
              </p:nvSpPr>
              <p:spPr>
                <a:xfrm>
                  <a:off x="2676835" y="517917"/>
                  <a:ext cx="356431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</a:p>
              </p:txBody>
            </p:sp>
          </p:grpSp>
        </p:grpSp>
        <p:sp>
          <p:nvSpPr>
            <p:cNvPr id="68" name="TextovéPole 67">
              <a:extLst>
                <a:ext uri="{FF2B5EF4-FFF2-40B4-BE49-F238E27FC236}">
                  <a16:creationId xmlns:a16="http://schemas.microsoft.com/office/drawing/2014/main" id="{B9CABDBC-3812-4736-8E17-2937CB41A920}"/>
                </a:ext>
              </a:extLst>
            </p:cNvPr>
            <p:cNvSpPr txBox="1"/>
            <p:nvPr/>
          </p:nvSpPr>
          <p:spPr>
            <a:xfrm>
              <a:off x="9044333" y="4701869"/>
              <a:ext cx="35779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  <a:latin typeface="Calibri"/>
                </a:rPr>
                <a:t>21</a:t>
              </a:r>
            </a:p>
          </p:txBody>
        </p:sp>
        <p:grpSp>
          <p:nvGrpSpPr>
            <p:cNvPr id="69" name="Skupina 68">
              <a:extLst>
                <a:ext uri="{FF2B5EF4-FFF2-40B4-BE49-F238E27FC236}">
                  <a16:creationId xmlns:a16="http://schemas.microsoft.com/office/drawing/2014/main" id="{EBC8F36E-E82D-463C-B2B7-D1876182460D}"/>
                </a:ext>
              </a:extLst>
            </p:cNvPr>
            <p:cNvGrpSpPr/>
            <p:nvPr/>
          </p:nvGrpSpPr>
          <p:grpSpPr>
            <a:xfrm>
              <a:off x="8324687" y="2901841"/>
              <a:ext cx="1277036" cy="378875"/>
              <a:chOff x="1490770" y="5214086"/>
              <a:chExt cx="1512168" cy="378875"/>
            </a:xfrm>
          </p:grpSpPr>
          <p:grpSp>
            <p:nvGrpSpPr>
              <p:cNvPr id="113" name="Skupina 112">
                <a:extLst>
                  <a:ext uri="{FF2B5EF4-FFF2-40B4-BE49-F238E27FC236}">
                    <a16:creationId xmlns:a16="http://schemas.microsoft.com/office/drawing/2014/main" id="{F34507A6-1262-47D8-8B97-50A6A812E896}"/>
                  </a:ext>
                </a:extLst>
              </p:cNvPr>
              <p:cNvGrpSpPr/>
              <p:nvPr/>
            </p:nvGrpSpPr>
            <p:grpSpPr>
              <a:xfrm>
                <a:off x="1490770" y="5214086"/>
                <a:ext cx="1512168" cy="378875"/>
                <a:chOff x="1475656" y="1697087"/>
                <a:chExt cx="1512168" cy="3788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16" name="Obdélník 115">
                  <a:extLst>
                    <a:ext uri="{FF2B5EF4-FFF2-40B4-BE49-F238E27FC236}">
                      <a16:creationId xmlns:a16="http://schemas.microsoft.com/office/drawing/2014/main" id="{995BDBD8-41AE-4770-A142-85E4F6392045}"/>
                    </a:ext>
                  </a:extLst>
                </p:cNvPr>
                <p:cNvSpPr/>
                <p:nvPr/>
              </p:nvSpPr>
              <p:spPr>
                <a:xfrm>
                  <a:off x="1475656" y="1697087"/>
                  <a:ext cx="1512168" cy="37887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>
                    <a:defRPr/>
                  </a:pPr>
                  <a:r>
                    <a:rPr lang="cs-CZ" dirty="0">
                      <a:solidFill>
                        <a:prstClr val="black"/>
                      </a:solidFill>
                      <a:latin typeface="Calibri"/>
                    </a:rPr>
                    <a:t>  </a:t>
                  </a:r>
                </a:p>
              </p:txBody>
            </p:sp>
            <p:sp>
              <p:nvSpPr>
                <p:cNvPr id="117" name="TextovéPole 116">
                  <a:extLst>
                    <a:ext uri="{FF2B5EF4-FFF2-40B4-BE49-F238E27FC236}">
                      <a16:creationId xmlns:a16="http://schemas.microsoft.com/office/drawing/2014/main" id="{5BBF55E8-6E39-4BCA-97E9-E69971585A6B}"/>
                    </a:ext>
                  </a:extLst>
                </p:cNvPr>
                <p:cNvSpPr txBox="1"/>
                <p:nvPr/>
              </p:nvSpPr>
              <p:spPr>
                <a:xfrm>
                  <a:off x="1515666" y="1750419"/>
                  <a:ext cx="423667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10</a:t>
                  </a:r>
                </a:p>
              </p:txBody>
            </p:sp>
          </p:grpSp>
          <p:sp>
            <p:nvSpPr>
              <p:cNvPr id="114" name="TextovéPole 113">
                <a:extLst>
                  <a:ext uri="{FF2B5EF4-FFF2-40B4-BE49-F238E27FC236}">
                    <a16:creationId xmlns:a16="http://schemas.microsoft.com/office/drawing/2014/main" id="{1F3D45A6-5BC5-4D77-93AC-9D3F8EC38A27}"/>
                  </a:ext>
                </a:extLst>
              </p:cNvPr>
              <p:cNvSpPr txBox="1"/>
              <p:nvPr/>
            </p:nvSpPr>
            <p:spPr>
              <a:xfrm>
                <a:off x="1855121" y="5266985"/>
                <a:ext cx="423667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21</a:t>
                </a:r>
              </a:p>
            </p:txBody>
          </p:sp>
          <p:sp>
            <p:nvSpPr>
              <p:cNvPr id="115" name="TextovéPole 114">
                <a:extLst>
                  <a:ext uri="{FF2B5EF4-FFF2-40B4-BE49-F238E27FC236}">
                    <a16:creationId xmlns:a16="http://schemas.microsoft.com/office/drawing/2014/main" id="{F57DCA31-564D-4B3F-ABB0-D6C7F3ADF536}"/>
                  </a:ext>
                </a:extLst>
              </p:cNvPr>
              <p:cNvSpPr txBox="1"/>
              <p:nvPr/>
            </p:nvSpPr>
            <p:spPr>
              <a:xfrm>
                <a:off x="2196188" y="5259428"/>
                <a:ext cx="423667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22</a:t>
                </a:r>
              </a:p>
            </p:txBody>
          </p:sp>
        </p:grpSp>
        <p:grpSp>
          <p:nvGrpSpPr>
            <p:cNvPr id="70" name="Skupina 69">
              <a:extLst>
                <a:ext uri="{FF2B5EF4-FFF2-40B4-BE49-F238E27FC236}">
                  <a16:creationId xmlns:a16="http://schemas.microsoft.com/office/drawing/2014/main" id="{E887635C-1B4F-48E7-AFB0-FA4A77F00F56}"/>
                </a:ext>
              </a:extLst>
            </p:cNvPr>
            <p:cNvGrpSpPr/>
            <p:nvPr/>
          </p:nvGrpSpPr>
          <p:grpSpPr>
            <a:xfrm>
              <a:off x="8313134" y="2481504"/>
              <a:ext cx="1284286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05" name="Obdélník 104">
                <a:extLst>
                  <a:ext uri="{FF2B5EF4-FFF2-40B4-BE49-F238E27FC236}">
                    <a16:creationId xmlns:a16="http://schemas.microsoft.com/office/drawing/2014/main" id="{4981D0C1-3A1B-4928-9402-5A38188A35F1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106" name="Skupina 105">
                <a:extLst>
                  <a:ext uri="{FF2B5EF4-FFF2-40B4-BE49-F238E27FC236}">
                    <a16:creationId xmlns:a16="http://schemas.microsoft.com/office/drawing/2014/main" id="{54214832-6044-48C3-BFDD-FFC85944C943}"/>
                  </a:ext>
                </a:extLst>
              </p:cNvPr>
              <p:cNvGrpSpPr/>
              <p:nvPr/>
            </p:nvGrpSpPr>
            <p:grpSpPr>
              <a:xfrm>
                <a:off x="1484554" y="1746064"/>
                <a:ext cx="360877" cy="276999"/>
                <a:chOff x="2642722" y="510360"/>
                <a:chExt cx="360877" cy="276999"/>
              </a:xfrm>
              <a:grpFill/>
            </p:grpSpPr>
            <p:sp>
              <p:nvSpPr>
                <p:cNvPr id="111" name="Ovál 110">
                  <a:extLst>
                    <a:ext uri="{FF2B5EF4-FFF2-40B4-BE49-F238E27FC236}">
                      <a16:creationId xmlns:a16="http://schemas.microsoft.com/office/drawing/2014/main" id="{4E332403-7264-47F1-89E3-A5669E0D8601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12" name="TextovéPole 111">
                  <a:extLst>
                    <a:ext uri="{FF2B5EF4-FFF2-40B4-BE49-F238E27FC236}">
                      <a16:creationId xmlns:a16="http://schemas.microsoft.com/office/drawing/2014/main" id="{AA37811D-2F03-467B-ADFC-1B1E9AD8FE9A}"/>
                    </a:ext>
                  </a:extLst>
                </p:cNvPr>
                <p:cNvSpPr txBox="1"/>
                <p:nvPr/>
              </p:nvSpPr>
              <p:spPr>
                <a:xfrm>
                  <a:off x="2642722" y="510360"/>
                  <a:ext cx="360877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  <p:grpSp>
            <p:nvGrpSpPr>
              <p:cNvPr id="107" name="Skupina 106">
                <a:extLst>
                  <a:ext uri="{FF2B5EF4-FFF2-40B4-BE49-F238E27FC236}">
                    <a16:creationId xmlns:a16="http://schemas.microsoft.com/office/drawing/2014/main" id="{8712D2C5-0B37-4C6D-A239-A6ECB24EE2A0}"/>
                  </a:ext>
                </a:extLst>
              </p:cNvPr>
              <p:cNvGrpSpPr/>
              <p:nvPr/>
            </p:nvGrpSpPr>
            <p:grpSpPr>
              <a:xfrm>
                <a:off x="1730011" y="1742588"/>
                <a:ext cx="360877" cy="276999"/>
                <a:chOff x="2615261" y="510360"/>
                <a:chExt cx="360877" cy="276999"/>
              </a:xfrm>
              <a:grpFill/>
            </p:grpSpPr>
            <p:sp>
              <p:nvSpPr>
                <p:cNvPr id="109" name="Ovál 108">
                  <a:extLst>
                    <a:ext uri="{FF2B5EF4-FFF2-40B4-BE49-F238E27FC236}">
                      <a16:creationId xmlns:a16="http://schemas.microsoft.com/office/drawing/2014/main" id="{415EE02B-2D8E-4208-8D3B-9C4FF03347EE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10" name="TextovéPole 109">
                  <a:extLst>
                    <a:ext uri="{FF2B5EF4-FFF2-40B4-BE49-F238E27FC236}">
                      <a16:creationId xmlns:a16="http://schemas.microsoft.com/office/drawing/2014/main" id="{87DFEDC9-E42F-4F37-9729-02537A157137}"/>
                    </a:ext>
                  </a:extLst>
                </p:cNvPr>
                <p:cNvSpPr txBox="1"/>
                <p:nvPr/>
              </p:nvSpPr>
              <p:spPr>
                <a:xfrm>
                  <a:off x="2615261" y="510360"/>
                  <a:ext cx="360877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sp>
            <p:nvSpPr>
              <p:cNvPr id="108" name="TextovéPole 107">
                <a:extLst>
                  <a:ext uri="{FF2B5EF4-FFF2-40B4-BE49-F238E27FC236}">
                    <a16:creationId xmlns:a16="http://schemas.microsoft.com/office/drawing/2014/main" id="{A752DB9F-5A29-44D8-B424-4396688B4290}"/>
                  </a:ext>
                </a:extLst>
              </p:cNvPr>
              <p:cNvSpPr txBox="1"/>
              <p:nvPr/>
            </p:nvSpPr>
            <p:spPr>
              <a:xfrm>
                <a:off x="1975469" y="1746265"/>
                <a:ext cx="360878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3</a:t>
                </a:r>
              </a:p>
            </p:txBody>
          </p:sp>
        </p:grpSp>
        <p:sp>
          <p:nvSpPr>
            <p:cNvPr id="71" name="TextovéPole 70">
              <a:extLst>
                <a:ext uri="{FF2B5EF4-FFF2-40B4-BE49-F238E27FC236}">
                  <a16:creationId xmlns:a16="http://schemas.microsoft.com/office/drawing/2014/main" id="{C7FDF40D-6D11-4CAF-8554-79720655F174}"/>
                </a:ext>
              </a:extLst>
            </p:cNvPr>
            <p:cNvSpPr txBox="1"/>
            <p:nvPr/>
          </p:nvSpPr>
          <p:spPr>
            <a:xfrm>
              <a:off x="8976320" y="247750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dirty="0">
                  <a:solidFill>
                    <a:prstClr val="black"/>
                  </a:solidFill>
                  <a:latin typeface="Calibri"/>
                </a:rPr>
                <a:t>…</a:t>
              </a:r>
            </a:p>
          </p:txBody>
        </p:sp>
        <p:sp>
          <p:nvSpPr>
            <p:cNvPr id="72" name="TextovéPole 71">
              <a:extLst>
                <a:ext uri="{FF2B5EF4-FFF2-40B4-BE49-F238E27FC236}">
                  <a16:creationId xmlns:a16="http://schemas.microsoft.com/office/drawing/2014/main" id="{C96AD11C-395C-4610-9C5C-1FB3AE2B58F1}"/>
                </a:ext>
              </a:extLst>
            </p:cNvPr>
            <p:cNvSpPr txBox="1"/>
            <p:nvPr/>
          </p:nvSpPr>
          <p:spPr>
            <a:xfrm>
              <a:off x="9170676" y="2534403"/>
              <a:ext cx="30970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  <a:latin typeface="Calibri"/>
                </a:rPr>
                <a:t>n</a:t>
              </a:r>
            </a:p>
          </p:txBody>
        </p:sp>
        <p:sp>
          <p:nvSpPr>
            <p:cNvPr id="73" name="Obdélník 72">
              <a:extLst>
                <a:ext uri="{FF2B5EF4-FFF2-40B4-BE49-F238E27FC236}">
                  <a16:creationId xmlns:a16="http://schemas.microsoft.com/office/drawing/2014/main" id="{93E628CE-A659-4CB5-B107-673AAE151943}"/>
                </a:ext>
              </a:extLst>
            </p:cNvPr>
            <p:cNvSpPr/>
            <p:nvPr/>
          </p:nvSpPr>
          <p:spPr>
            <a:xfrm rot="10800000">
              <a:off x="6004883" y="1183830"/>
              <a:ext cx="205073" cy="3016864"/>
            </a:xfrm>
            <a:prstGeom prst="rect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Obdélník 73">
              <a:extLst>
                <a:ext uri="{FF2B5EF4-FFF2-40B4-BE49-F238E27FC236}">
                  <a16:creationId xmlns:a16="http://schemas.microsoft.com/office/drawing/2014/main" id="{B8FFA141-BDC3-4544-8ED1-2BE1A76263B1}"/>
                </a:ext>
              </a:extLst>
            </p:cNvPr>
            <p:cNvSpPr/>
            <p:nvPr/>
          </p:nvSpPr>
          <p:spPr>
            <a:xfrm rot="10800000">
              <a:off x="7707744" y="1186104"/>
              <a:ext cx="205073" cy="1720005"/>
            </a:xfrm>
            <a:prstGeom prst="rect">
              <a:avLst/>
            </a:prstGeom>
            <a:gradFill flip="none" rotWithShape="1">
              <a:gsLst>
                <a:gs pos="0">
                  <a:srgbClr val="FFF200"/>
                </a:gs>
                <a:gs pos="31000">
                  <a:srgbClr val="FF7A00"/>
                </a:gs>
                <a:gs pos="66000">
                  <a:srgbClr val="FF0300"/>
                </a:gs>
                <a:gs pos="100000">
                  <a:srgbClr val="4D0808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75" name="Skupina 74">
              <a:extLst>
                <a:ext uri="{FF2B5EF4-FFF2-40B4-BE49-F238E27FC236}">
                  <a16:creationId xmlns:a16="http://schemas.microsoft.com/office/drawing/2014/main" id="{2C23E242-BE0E-4545-B9D8-628B59141976}"/>
                </a:ext>
              </a:extLst>
            </p:cNvPr>
            <p:cNvGrpSpPr/>
            <p:nvPr/>
          </p:nvGrpSpPr>
          <p:grpSpPr>
            <a:xfrm>
              <a:off x="9359031" y="2088658"/>
              <a:ext cx="276999" cy="3398102"/>
              <a:chOff x="2960962" y="3429000"/>
              <a:chExt cx="276999" cy="2209577"/>
            </a:xfrm>
          </p:grpSpPr>
          <p:sp>
            <p:nvSpPr>
              <p:cNvPr id="103" name="Obdélník 102">
                <a:extLst>
                  <a:ext uri="{FF2B5EF4-FFF2-40B4-BE49-F238E27FC236}">
                    <a16:creationId xmlns:a16="http://schemas.microsoft.com/office/drawing/2014/main" id="{664D9D59-6854-4089-8F1D-FCD813AED07D}"/>
                  </a:ext>
                </a:extLst>
              </p:cNvPr>
              <p:cNvSpPr/>
              <p:nvPr/>
            </p:nvSpPr>
            <p:spPr>
              <a:xfrm>
                <a:off x="3016678" y="3429000"/>
                <a:ext cx="187170" cy="220957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B05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cs-CZ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4" name="TextovéPole 103">
                <a:extLst>
                  <a:ext uri="{FF2B5EF4-FFF2-40B4-BE49-F238E27FC236}">
                    <a16:creationId xmlns:a16="http://schemas.microsoft.com/office/drawing/2014/main" id="{9C583B2F-B44B-41EF-840A-E1D3C9200024}"/>
                  </a:ext>
                </a:extLst>
              </p:cNvPr>
              <p:cNvSpPr txBox="1"/>
              <p:nvPr/>
            </p:nvSpPr>
            <p:spPr>
              <a:xfrm rot="16200000">
                <a:off x="2550652" y="4703054"/>
                <a:ext cx="10976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                  realizovatelné</a:t>
                </a:r>
              </a:p>
            </p:txBody>
          </p:sp>
        </p:grpSp>
        <p:sp>
          <p:nvSpPr>
            <p:cNvPr id="76" name="Obdélník 75">
              <a:extLst>
                <a:ext uri="{FF2B5EF4-FFF2-40B4-BE49-F238E27FC236}">
                  <a16:creationId xmlns:a16="http://schemas.microsoft.com/office/drawing/2014/main" id="{2CDF0989-471B-40ED-8AEE-45C698779C56}"/>
                </a:ext>
              </a:extLst>
            </p:cNvPr>
            <p:cNvSpPr/>
            <p:nvPr/>
          </p:nvSpPr>
          <p:spPr>
            <a:xfrm>
              <a:off x="8294025" y="1200589"/>
              <a:ext cx="1087676" cy="1265640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chemeClr val="bg1"/>
              </a:bgClr>
            </a:patt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TextovéPole 76">
              <a:extLst>
                <a:ext uri="{FF2B5EF4-FFF2-40B4-BE49-F238E27FC236}">
                  <a16:creationId xmlns:a16="http://schemas.microsoft.com/office/drawing/2014/main" id="{6B77A860-C74F-44C5-8FA3-2F0547784BF3}"/>
                </a:ext>
              </a:extLst>
            </p:cNvPr>
            <p:cNvSpPr txBox="1"/>
            <p:nvPr/>
          </p:nvSpPr>
          <p:spPr>
            <a:xfrm rot="16200000">
              <a:off x="5407558" y="1409830"/>
              <a:ext cx="1350798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cs-CZ" sz="900" dirty="0">
                  <a:solidFill>
                    <a:prstClr val="black"/>
                  </a:solidFill>
                  <a:latin typeface="Calibri"/>
                </a:rPr>
                <a:t>nerealizovatelné</a:t>
              </a:r>
            </a:p>
          </p:txBody>
        </p:sp>
        <p:sp>
          <p:nvSpPr>
            <p:cNvPr id="78" name="TextovéPole 77">
              <a:extLst>
                <a:ext uri="{FF2B5EF4-FFF2-40B4-BE49-F238E27FC236}">
                  <a16:creationId xmlns:a16="http://schemas.microsoft.com/office/drawing/2014/main" id="{3D381DC0-31FC-460A-B57E-79B5E9214824}"/>
                </a:ext>
              </a:extLst>
            </p:cNvPr>
            <p:cNvSpPr txBox="1"/>
            <p:nvPr/>
          </p:nvSpPr>
          <p:spPr>
            <a:xfrm rot="16200000">
              <a:off x="5449864" y="3366484"/>
              <a:ext cx="12890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cs-CZ" sz="900" dirty="0">
                  <a:solidFill>
                    <a:prstClr val="black"/>
                  </a:solidFill>
                  <a:latin typeface="Calibri"/>
                </a:rPr>
                <a:t>částečně realizovatelné</a:t>
              </a:r>
            </a:p>
          </p:txBody>
        </p:sp>
        <p:sp>
          <p:nvSpPr>
            <p:cNvPr id="79" name="TextovéPole 78">
              <a:extLst>
                <a:ext uri="{FF2B5EF4-FFF2-40B4-BE49-F238E27FC236}">
                  <a16:creationId xmlns:a16="http://schemas.microsoft.com/office/drawing/2014/main" id="{E48829B3-8E09-44C2-BEF5-3337726A6AC2}"/>
                </a:ext>
              </a:extLst>
            </p:cNvPr>
            <p:cNvSpPr txBox="1"/>
            <p:nvPr/>
          </p:nvSpPr>
          <p:spPr>
            <a:xfrm>
              <a:off x="5913815" y="494915"/>
              <a:ext cx="2478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dirty="0">
                  <a:solidFill>
                    <a:prstClr val="black"/>
                  </a:solidFill>
                  <a:latin typeface="Calibri"/>
                </a:rPr>
                <a:t>Oblasti popsaného rizika</a:t>
              </a:r>
            </a:p>
          </p:txBody>
        </p:sp>
        <p:cxnSp>
          <p:nvCxnSpPr>
            <p:cNvPr id="80" name="Přímá spojnice se šipkou 79">
              <a:extLst>
                <a:ext uri="{FF2B5EF4-FFF2-40B4-BE49-F238E27FC236}">
                  <a16:creationId xmlns:a16="http://schemas.microsoft.com/office/drawing/2014/main" id="{2C67E20D-AAA9-4FD9-9DB0-5FD0CB5E5528}"/>
                </a:ext>
              </a:extLst>
            </p:cNvPr>
            <p:cNvCxnSpPr>
              <a:stCxn id="79" idx="2"/>
              <a:endCxn id="8" idx="0"/>
            </p:cNvCxnSpPr>
            <p:nvPr/>
          </p:nvCxnSpPr>
          <p:spPr>
            <a:xfrm flipH="1">
              <a:off x="5550165" y="864248"/>
              <a:ext cx="1603093" cy="31958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Přímá spojnice se šipkou 80">
              <a:extLst>
                <a:ext uri="{FF2B5EF4-FFF2-40B4-BE49-F238E27FC236}">
                  <a16:creationId xmlns:a16="http://schemas.microsoft.com/office/drawing/2014/main" id="{75BBAE7A-BA96-4F1C-A5F5-FED89C1B67F1}"/>
                </a:ext>
              </a:extLst>
            </p:cNvPr>
            <p:cNvCxnSpPr>
              <a:stCxn id="79" idx="2"/>
              <a:endCxn id="41" idx="0"/>
            </p:cNvCxnSpPr>
            <p:nvPr/>
          </p:nvCxnSpPr>
          <p:spPr>
            <a:xfrm flipH="1">
              <a:off x="7143895" y="864248"/>
              <a:ext cx="9363" cy="33634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Přímá spojnice se šipkou 81">
              <a:extLst>
                <a:ext uri="{FF2B5EF4-FFF2-40B4-BE49-F238E27FC236}">
                  <a16:creationId xmlns:a16="http://schemas.microsoft.com/office/drawing/2014/main" id="{4D23ABEC-9885-4C64-A21C-ADFACC2B072F}"/>
                </a:ext>
              </a:extLst>
            </p:cNvPr>
            <p:cNvCxnSpPr>
              <a:stCxn id="79" idx="2"/>
              <a:endCxn id="76" idx="0"/>
            </p:cNvCxnSpPr>
            <p:nvPr/>
          </p:nvCxnSpPr>
          <p:spPr>
            <a:xfrm>
              <a:off x="7153257" y="864247"/>
              <a:ext cx="1684606" cy="33634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ovéPole 82">
              <a:extLst>
                <a:ext uri="{FF2B5EF4-FFF2-40B4-BE49-F238E27FC236}">
                  <a16:creationId xmlns:a16="http://schemas.microsoft.com/office/drawing/2014/main" id="{1D2E8CD2-DF07-4B40-8C98-0F14F2DE74A9}"/>
                </a:ext>
              </a:extLst>
            </p:cNvPr>
            <p:cNvSpPr txBox="1"/>
            <p:nvPr/>
          </p:nvSpPr>
          <p:spPr>
            <a:xfrm>
              <a:off x="5013766" y="3356993"/>
              <a:ext cx="8702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nízké riziko</a:t>
              </a:r>
            </a:p>
          </p:txBody>
        </p:sp>
        <p:sp>
          <p:nvSpPr>
            <p:cNvPr id="84" name="TextovéPole 83">
              <a:extLst>
                <a:ext uri="{FF2B5EF4-FFF2-40B4-BE49-F238E27FC236}">
                  <a16:creationId xmlns:a16="http://schemas.microsoft.com/office/drawing/2014/main" id="{3916C96A-9AF9-4317-A26D-DE6408BD76D2}"/>
                </a:ext>
              </a:extLst>
            </p:cNvPr>
            <p:cNvSpPr txBox="1"/>
            <p:nvPr/>
          </p:nvSpPr>
          <p:spPr>
            <a:xfrm>
              <a:off x="4871864" y="2492897"/>
              <a:ext cx="10974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střední riziko I.</a:t>
              </a:r>
            </a:p>
          </p:txBody>
        </p:sp>
        <p:sp>
          <p:nvSpPr>
            <p:cNvPr id="85" name="TextovéPole 84">
              <a:extLst>
                <a:ext uri="{FF2B5EF4-FFF2-40B4-BE49-F238E27FC236}">
                  <a16:creationId xmlns:a16="http://schemas.microsoft.com/office/drawing/2014/main" id="{6933BBA0-B4E5-45A4-946F-A7DBCAF07CC4}"/>
                </a:ext>
              </a:extLst>
            </p:cNvPr>
            <p:cNvSpPr txBox="1"/>
            <p:nvPr/>
          </p:nvSpPr>
          <p:spPr>
            <a:xfrm>
              <a:off x="4943873" y="1268761"/>
              <a:ext cx="11246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vysoké riziko II.</a:t>
              </a:r>
            </a:p>
          </p:txBody>
        </p:sp>
        <p:sp>
          <p:nvSpPr>
            <p:cNvPr id="86" name="TextovéPole 85">
              <a:extLst>
                <a:ext uri="{FF2B5EF4-FFF2-40B4-BE49-F238E27FC236}">
                  <a16:creationId xmlns:a16="http://schemas.microsoft.com/office/drawing/2014/main" id="{F71BB141-E328-479F-BEBD-6B27C592EDC3}"/>
                </a:ext>
              </a:extLst>
            </p:cNvPr>
            <p:cNvSpPr txBox="1"/>
            <p:nvPr/>
          </p:nvSpPr>
          <p:spPr>
            <a:xfrm>
              <a:off x="6672064" y="2071882"/>
              <a:ext cx="10974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střední riziko I.</a:t>
              </a:r>
            </a:p>
          </p:txBody>
        </p:sp>
        <p:sp>
          <p:nvSpPr>
            <p:cNvPr id="87" name="TextovéPole 86">
              <a:extLst>
                <a:ext uri="{FF2B5EF4-FFF2-40B4-BE49-F238E27FC236}">
                  <a16:creationId xmlns:a16="http://schemas.microsoft.com/office/drawing/2014/main" id="{9B1F54CC-3964-4FBF-A0E1-2A5961F63EA4}"/>
                </a:ext>
              </a:extLst>
            </p:cNvPr>
            <p:cNvSpPr txBox="1"/>
            <p:nvPr/>
          </p:nvSpPr>
          <p:spPr>
            <a:xfrm>
              <a:off x="6664508" y="1268761"/>
              <a:ext cx="10861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vysoké riziko I.</a:t>
              </a:r>
            </a:p>
          </p:txBody>
        </p:sp>
        <p:sp>
          <p:nvSpPr>
            <p:cNvPr id="88" name="TextovéPole 87">
              <a:extLst>
                <a:ext uri="{FF2B5EF4-FFF2-40B4-BE49-F238E27FC236}">
                  <a16:creationId xmlns:a16="http://schemas.microsoft.com/office/drawing/2014/main" id="{82ED43A9-993C-44FB-A6F6-0430E21C1EC0}"/>
                </a:ext>
              </a:extLst>
            </p:cNvPr>
            <p:cNvSpPr txBox="1"/>
            <p:nvPr/>
          </p:nvSpPr>
          <p:spPr>
            <a:xfrm>
              <a:off x="6737930" y="2492897"/>
              <a:ext cx="8702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nízké riziko</a:t>
              </a:r>
            </a:p>
          </p:txBody>
        </p:sp>
        <p:sp>
          <p:nvSpPr>
            <p:cNvPr id="89" name="TextovéPole 88">
              <a:extLst>
                <a:ext uri="{FF2B5EF4-FFF2-40B4-BE49-F238E27FC236}">
                  <a16:creationId xmlns:a16="http://schemas.microsoft.com/office/drawing/2014/main" id="{D803E1F4-0204-4958-A47B-DBF09CB460E7}"/>
                </a:ext>
              </a:extLst>
            </p:cNvPr>
            <p:cNvSpPr txBox="1"/>
            <p:nvPr/>
          </p:nvSpPr>
          <p:spPr>
            <a:xfrm>
              <a:off x="8400256" y="2132857"/>
              <a:ext cx="9824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nízké riziko I.</a:t>
              </a:r>
            </a:p>
          </p:txBody>
        </p:sp>
        <p:sp>
          <p:nvSpPr>
            <p:cNvPr id="90" name="TextovéPole 89">
              <a:extLst>
                <a:ext uri="{FF2B5EF4-FFF2-40B4-BE49-F238E27FC236}">
                  <a16:creationId xmlns:a16="http://schemas.microsoft.com/office/drawing/2014/main" id="{B53D86E2-19F8-4C69-845A-C836C56DABAC}"/>
                </a:ext>
              </a:extLst>
            </p:cNvPr>
            <p:cNvSpPr txBox="1"/>
            <p:nvPr/>
          </p:nvSpPr>
          <p:spPr>
            <a:xfrm>
              <a:off x="8328248" y="1268761"/>
              <a:ext cx="10974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střední riziko I.</a:t>
              </a:r>
            </a:p>
          </p:txBody>
        </p:sp>
        <p:cxnSp>
          <p:nvCxnSpPr>
            <p:cNvPr id="91" name="Přímá spojnice 90">
              <a:extLst>
                <a:ext uri="{FF2B5EF4-FFF2-40B4-BE49-F238E27FC236}">
                  <a16:creationId xmlns:a16="http://schemas.microsoft.com/office/drawing/2014/main" id="{9FD1F209-AFFC-4DB6-8A84-6574BB3D0B56}"/>
                </a:ext>
              </a:extLst>
            </p:cNvPr>
            <p:cNvCxnSpPr/>
            <p:nvPr/>
          </p:nvCxnSpPr>
          <p:spPr>
            <a:xfrm>
              <a:off x="2863197" y="1588756"/>
              <a:ext cx="6645134" cy="34031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Přímá spojnice 91">
              <a:extLst>
                <a:ext uri="{FF2B5EF4-FFF2-40B4-BE49-F238E27FC236}">
                  <a16:creationId xmlns:a16="http://schemas.microsoft.com/office/drawing/2014/main" id="{D30594E9-B70B-4B08-BE70-34E74138AF1E}"/>
                </a:ext>
              </a:extLst>
            </p:cNvPr>
            <p:cNvCxnSpPr/>
            <p:nvPr/>
          </p:nvCxnSpPr>
          <p:spPr>
            <a:xfrm>
              <a:off x="2863198" y="1988841"/>
              <a:ext cx="6661351" cy="22671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Přímá spojnice 92">
              <a:extLst>
                <a:ext uri="{FF2B5EF4-FFF2-40B4-BE49-F238E27FC236}">
                  <a16:creationId xmlns:a16="http://schemas.microsoft.com/office/drawing/2014/main" id="{008FCC53-017F-4560-9974-61A41B9E27FD}"/>
                </a:ext>
              </a:extLst>
            </p:cNvPr>
            <p:cNvCxnSpPr/>
            <p:nvPr/>
          </p:nvCxnSpPr>
          <p:spPr>
            <a:xfrm>
              <a:off x="2828974" y="2409856"/>
              <a:ext cx="6723410" cy="11033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bdélník 93">
              <a:extLst>
                <a:ext uri="{FF2B5EF4-FFF2-40B4-BE49-F238E27FC236}">
                  <a16:creationId xmlns:a16="http://schemas.microsoft.com/office/drawing/2014/main" id="{34EAFCC1-B5E8-492E-BAED-5C672050BE46}"/>
                </a:ext>
              </a:extLst>
            </p:cNvPr>
            <p:cNvSpPr/>
            <p:nvPr/>
          </p:nvSpPr>
          <p:spPr>
            <a:xfrm rot="10800000">
              <a:off x="9409774" y="1193694"/>
              <a:ext cx="205073" cy="1272535"/>
            </a:xfrm>
            <a:prstGeom prst="rect">
              <a:avLst/>
            </a:prstGeom>
            <a:gradFill flip="none" rotWithShape="1">
              <a:gsLst>
                <a:gs pos="0">
                  <a:srgbClr val="FFF200"/>
                </a:gs>
                <a:gs pos="55000">
                  <a:srgbClr val="FF7A00"/>
                </a:gs>
                <a:gs pos="100000">
                  <a:srgbClr val="FF0300"/>
                </a:gs>
                <a:gs pos="100000">
                  <a:srgbClr val="4D0808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TextovéPole 94">
              <a:extLst>
                <a:ext uri="{FF2B5EF4-FFF2-40B4-BE49-F238E27FC236}">
                  <a16:creationId xmlns:a16="http://schemas.microsoft.com/office/drawing/2014/main" id="{F7A1050B-2998-43BA-A24C-7F261501F25C}"/>
                </a:ext>
              </a:extLst>
            </p:cNvPr>
            <p:cNvSpPr txBox="1"/>
            <p:nvPr/>
          </p:nvSpPr>
          <p:spPr>
            <a:xfrm>
              <a:off x="8400257" y="1700809"/>
              <a:ext cx="10209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nízké riziko II.</a:t>
              </a:r>
            </a:p>
          </p:txBody>
        </p:sp>
        <p:sp>
          <p:nvSpPr>
            <p:cNvPr id="96" name="TextovéPole 95">
              <a:extLst>
                <a:ext uri="{FF2B5EF4-FFF2-40B4-BE49-F238E27FC236}">
                  <a16:creationId xmlns:a16="http://schemas.microsoft.com/office/drawing/2014/main" id="{A6B0FCC1-FA36-4B0D-A677-6280481A131D}"/>
                </a:ext>
              </a:extLst>
            </p:cNvPr>
            <p:cNvSpPr txBox="1"/>
            <p:nvPr/>
          </p:nvSpPr>
          <p:spPr>
            <a:xfrm>
              <a:off x="6600056" y="1639834"/>
              <a:ext cx="11358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střední riziko II.</a:t>
              </a:r>
            </a:p>
          </p:txBody>
        </p:sp>
        <p:sp>
          <p:nvSpPr>
            <p:cNvPr id="97" name="TextovéPole 96">
              <a:extLst>
                <a:ext uri="{FF2B5EF4-FFF2-40B4-BE49-F238E27FC236}">
                  <a16:creationId xmlns:a16="http://schemas.microsoft.com/office/drawing/2014/main" id="{62B8ADA4-1F1F-4C85-B1A3-6A3C56785A3A}"/>
                </a:ext>
              </a:extLst>
            </p:cNvPr>
            <p:cNvSpPr txBox="1"/>
            <p:nvPr/>
          </p:nvSpPr>
          <p:spPr>
            <a:xfrm>
              <a:off x="4943873" y="1628801"/>
              <a:ext cx="10861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vysoké riziko I.</a:t>
              </a:r>
            </a:p>
          </p:txBody>
        </p:sp>
        <p:sp>
          <p:nvSpPr>
            <p:cNvPr id="98" name="TextovéPole 97">
              <a:extLst>
                <a:ext uri="{FF2B5EF4-FFF2-40B4-BE49-F238E27FC236}">
                  <a16:creationId xmlns:a16="http://schemas.microsoft.com/office/drawing/2014/main" id="{6AC45713-3CAC-49EA-BF6C-70997E2DE029}"/>
                </a:ext>
              </a:extLst>
            </p:cNvPr>
            <p:cNvSpPr txBox="1"/>
            <p:nvPr/>
          </p:nvSpPr>
          <p:spPr>
            <a:xfrm>
              <a:off x="4871864" y="2060849"/>
              <a:ext cx="11358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střední riziko II.</a:t>
              </a:r>
            </a:p>
          </p:txBody>
        </p:sp>
        <p:cxnSp>
          <p:nvCxnSpPr>
            <p:cNvPr id="99" name="Přímá spojnice 98">
              <a:extLst>
                <a:ext uri="{FF2B5EF4-FFF2-40B4-BE49-F238E27FC236}">
                  <a16:creationId xmlns:a16="http://schemas.microsoft.com/office/drawing/2014/main" id="{3E33B72B-D9AE-4080-AE22-CDB3DF0AD5A4}"/>
                </a:ext>
              </a:extLst>
            </p:cNvPr>
            <p:cNvCxnSpPr/>
            <p:nvPr/>
          </p:nvCxnSpPr>
          <p:spPr>
            <a:xfrm>
              <a:off x="2855640" y="2849461"/>
              <a:ext cx="6723410" cy="11033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ovéPole 99">
              <a:extLst>
                <a:ext uri="{FF2B5EF4-FFF2-40B4-BE49-F238E27FC236}">
                  <a16:creationId xmlns:a16="http://schemas.microsoft.com/office/drawing/2014/main" id="{CDF62EFC-A076-42B1-A70B-3E1B40CA3433}"/>
                </a:ext>
              </a:extLst>
            </p:cNvPr>
            <p:cNvSpPr txBox="1"/>
            <p:nvPr/>
          </p:nvSpPr>
          <p:spPr>
            <a:xfrm rot="16200000">
              <a:off x="7105385" y="1702081"/>
              <a:ext cx="1350798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cs-CZ" sz="900" dirty="0">
                  <a:solidFill>
                    <a:prstClr val="black"/>
                  </a:solidFill>
                  <a:latin typeface="Calibri"/>
                </a:rPr>
                <a:t>realizovatelnost</a:t>
              </a:r>
            </a:p>
          </p:txBody>
        </p:sp>
        <p:sp>
          <p:nvSpPr>
            <p:cNvPr id="101" name="TextovéPole 100">
              <a:extLst>
                <a:ext uri="{FF2B5EF4-FFF2-40B4-BE49-F238E27FC236}">
                  <a16:creationId xmlns:a16="http://schemas.microsoft.com/office/drawing/2014/main" id="{8AE8A9E5-D937-46EC-B6C8-B068B45AA717}"/>
                </a:ext>
              </a:extLst>
            </p:cNvPr>
            <p:cNvSpPr txBox="1"/>
            <p:nvPr/>
          </p:nvSpPr>
          <p:spPr>
            <a:xfrm rot="16200000">
              <a:off x="9031011" y="1651328"/>
              <a:ext cx="985547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cs-CZ" sz="900" dirty="0">
                  <a:solidFill>
                    <a:prstClr val="black"/>
                  </a:solidFill>
                  <a:latin typeface="Calibri"/>
                </a:rPr>
                <a:t>realizovatelnost</a:t>
              </a:r>
            </a:p>
          </p:txBody>
        </p:sp>
        <p:sp>
          <p:nvSpPr>
            <p:cNvPr id="102" name="TextovéPole 101">
              <a:extLst>
                <a:ext uri="{FF2B5EF4-FFF2-40B4-BE49-F238E27FC236}">
                  <a16:creationId xmlns:a16="http://schemas.microsoft.com/office/drawing/2014/main" id="{2B3DA830-6B09-43E2-AFA5-32CF15D3076C}"/>
                </a:ext>
              </a:extLst>
            </p:cNvPr>
            <p:cNvSpPr txBox="1"/>
            <p:nvPr/>
          </p:nvSpPr>
          <p:spPr>
            <a:xfrm>
              <a:off x="2745818" y="6506638"/>
              <a:ext cx="6973282" cy="342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cs-CZ" b="1" dirty="0">
                  <a:solidFill>
                    <a:prstClr val="black"/>
                  </a:solidFill>
                  <a:latin typeface="Calibri" panose="020F0502020204030204"/>
                </a:rPr>
                <a:t>JAKÉ SCHOPNOSTI BUDOU OS POŤREBOVAT PRO PLNĚNÍ ÚKOLŮ V CELÉM SPEKTRU OPERACÍ?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153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HODNOCENÍ BEZPEČNOSTNÍCH HROZEB A SOUVISEJÍCÍCH RIZIK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9591825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8F2F18-F9B6-41C8-90C0-BC66B14F3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22211"/>
            <a:ext cx="7729728" cy="812737"/>
          </a:xfrm>
        </p:spPr>
        <p:txBody>
          <a:bodyPr/>
          <a:lstStyle/>
          <a:p>
            <a:r>
              <a:rPr lang="cs-CZ" dirty="0"/>
              <a:t>KLASIFIKACE BEZPEČNOSTNÍCH RIZIK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76E68-71DB-4FC5-BF5E-653CD3E24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79" y="1024603"/>
            <a:ext cx="5464208" cy="5202569"/>
          </a:xfrm>
        </p:spPr>
        <p:txBody>
          <a:bodyPr>
            <a:noAutofit/>
          </a:bodyPr>
          <a:lstStyle/>
          <a:p>
            <a:r>
              <a:rPr lang="cs-CZ" sz="2400" b="1" dirty="0"/>
              <a:t>Rizika přijatelná </a:t>
            </a:r>
            <a:r>
              <a:rPr lang="cs-CZ" sz="2400" dirty="0"/>
              <a:t>nepředpokládá se přijímat mimořádná opatření. Situace zvládnutelné v režimu běžné činnosti složek IZS. (R10 mínus).</a:t>
            </a:r>
          </a:p>
          <a:p>
            <a:r>
              <a:rPr lang="cs-CZ" sz="2400" b="1" dirty="0"/>
              <a:t>Rizika podmínečně přijatelná </a:t>
            </a:r>
            <a:r>
              <a:rPr lang="cs-CZ" sz="2400" dirty="0"/>
              <a:t>vyžadují přijímání opatření vedoucích k jejich eliminaci v rámci přípravy na řešení mimořádných událostí. Havarijní plánování a přípravu typových činností složek IZS. (R10 – R30).</a:t>
            </a:r>
          </a:p>
          <a:p>
            <a:r>
              <a:rPr lang="cs-CZ" sz="2400" b="1" dirty="0"/>
              <a:t>Rizika nepřijatelná </a:t>
            </a:r>
            <a:r>
              <a:rPr lang="cs-CZ" sz="2400" dirty="0"/>
              <a:t>je nutné řešit na všech stupních veřejné správy. Opatření vedoucí k jejich eliminaci spadají do přípravy na řešení krizových situací a do krizového plánování. (R30 plus)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A25697-30D0-44EC-A076-F8C646060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87" y="1024602"/>
            <a:ext cx="6541213" cy="583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967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E5591-9A5D-4FE6-95F0-8389E5F4C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28" y="-191386"/>
            <a:ext cx="11650894" cy="1188720"/>
          </a:xfrm>
        </p:spPr>
        <p:txBody>
          <a:bodyPr/>
          <a:lstStyle/>
          <a:p>
            <a:r>
              <a:rPr lang="cs-CZ" dirty="0"/>
              <a:t>HODNOCENÍ </a:t>
            </a:r>
            <a:r>
              <a:rPr lang="cs-CZ"/>
              <a:t>BEZPEČNOSTNÍCH RIZIK </a:t>
            </a:r>
            <a:br>
              <a:rPr lang="cs-CZ" dirty="0"/>
            </a:br>
            <a:r>
              <a:rPr lang="cs-CZ" dirty="0"/>
              <a:t>PŘÍPADOVÁ STUDIE – FINSKO 2018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302AB9-E172-4278-B46D-9FBB4C77E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0264" y="1345482"/>
            <a:ext cx="4981230" cy="4394545"/>
          </a:xfrm>
        </p:spPr>
        <p:txBody>
          <a:bodyPr/>
          <a:lstStyle/>
          <a:p>
            <a:r>
              <a:rPr lang="cs-CZ" sz="2400" b="1" dirty="0"/>
              <a:t>Identifikace aktiv</a:t>
            </a:r>
          </a:p>
          <a:p>
            <a:r>
              <a:rPr lang="cs-CZ" sz="2400" b="1" dirty="0"/>
              <a:t>Identifikace hrozeb </a:t>
            </a:r>
          </a:p>
          <a:p>
            <a:r>
              <a:rPr lang="cs-CZ" sz="2400" b="1" dirty="0"/>
              <a:t>Analýza rizik</a:t>
            </a:r>
          </a:p>
          <a:p>
            <a:endParaRPr lang="cs-CZ" dirty="0"/>
          </a:p>
          <a:p>
            <a:r>
              <a:rPr lang="cs-CZ" dirty="0"/>
              <a:t>Zdroj: Ministry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Interior</a:t>
            </a:r>
            <a:r>
              <a:rPr lang="cs-CZ" dirty="0"/>
              <a:t>, </a:t>
            </a:r>
            <a:r>
              <a:rPr lang="cs-CZ" dirty="0" err="1"/>
              <a:t>National</a:t>
            </a:r>
            <a:r>
              <a:rPr lang="cs-CZ" dirty="0"/>
              <a:t> Risk </a:t>
            </a:r>
            <a:r>
              <a:rPr lang="cs-CZ" dirty="0" err="1"/>
              <a:t>Assessment</a:t>
            </a:r>
            <a:r>
              <a:rPr lang="cs-CZ" dirty="0"/>
              <a:t> 2018, Helsinky 2019.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58C989-4089-4307-A436-29D9325A6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6" y="1345482"/>
            <a:ext cx="6544588" cy="54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777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2130C1-D742-427E-9820-D4C96BED9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C3439C-4EF3-4295-BDC0-F8A420F0C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EF30E1F-6664-4624-A31A-9FE3B07D2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835" y="13811"/>
            <a:ext cx="9164329" cy="68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893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06739-6541-4813-B515-2D0CF7F2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7D07A9-2229-4D7B-9ED7-991D519CA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1DBE31D-E61C-4EC1-A7C8-B81572020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71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 dirty="0"/>
              <a:t>CÍLE STUDIA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2" y="1651725"/>
            <a:ext cx="11332395" cy="5104610"/>
          </a:xfrm>
        </p:spPr>
        <p:txBody>
          <a:bodyPr>
            <a:normAutofit/>
          </a:bodyPr>
          <a:lstStyle/>
          <a:p>
            <a:r>
              <a:rPr lang="cs-CZ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Zvládnout základní teoretický rámec a přístupy dobré praxe tvorby veřejné strategie</a:t>
            </a:r>
          </a:p>
          <a:p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Zvládnout proces tvorby strategie </a:t>
            </a:r>
          </a:p>
          <a:p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Vy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tvořit základní kompetence zpracování strategie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strategická analýza vnějšího a vnitřního prostředí,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analýza zainteresovaných stran, 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formulace vize a poslání,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stanovení cílů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formulace strategie k dosažení stanovených cílů 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hodnocení  </a:t>
            </a: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zdrojových aspektů a rizik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prioritizace záměrů a jejich obhajoba  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komunikace strategie zainteresovaným stranám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5931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3B022F-506D-44E2-A4E1-9589AB251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E6E4C4-8F58-43F8-8473-1F35BDD63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804FD7-B4DF-4D55-A74F-50471DCEE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4554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683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7052E4-630B-43A9-991F-86A01BCD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459" y="286597"/>
            <a:ext cx="7729728" cy="1188720"/>
          </a:xfrm>
        </p:spPr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612686-82D6-4032-84E1-9CED3401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17" y="2024010"/>
            <a:ext cx="11024171" cy="44281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Strategie v rámci implementačního rámce vytváří předpoklady úspěšné realizace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Implementační rámec kromě zdrojových, časových aspektů a </a:t>
            </a:r>
            <a:r>
              <a:rPr lang="cs-CZ" sz="2400" dirty="0" err="1"/>
              <a:t>KPIs</a:t>
            </a:r>
            <a:r>
              <a:rPr lang="cs-CZ" sz="2400" dirty="0"/>
              <a:t> obsahuje: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Rizika, dopady a opatření k jejich snížení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Komunikační strategii (co, komu, kdy a jak komunikovat)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Řízení rizik je spojeno s celým průběhem tvorby strategie: 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Analýza bezpečnostních hrozeb a souvisejících rizik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Hodnocení rizik spojených s omezenými schopnostmi – prioritizace požadavků rozvoje schopností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Hodnocení rizik spojených s realizací strategie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57280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F1489E-E86E-4A4F-AD74-9369EE6DE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44885"/>
            <a:ext cx="7729728" cy="973088"/>
          </a:xfrm>
        </p:spPr>
        <p:txBody>
          <a:bodyPr/>
          <a:lstStyle/>
          <a:p>
            <a:r>
              <a:rPr lang="cs-CZ" dirty="0"/>
              <a:t>ÚKOL DO SEMINÁŘE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2DDF0E-EBB7-4610-ABF2-A1CA79E08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89" y="1570170"/>
            <a:ext cx="11687503" cy="5420343"/>
          </a:xfrm>
        </p:spPr>
        <p:txBody>
          <a:bodyPr>
            <a:normAutofit/>
          </a:bodyPr>
          <a:lstStyle/>
          <a:p>
            <a:r>
              <a:rPr lang="cs-CZ" sz="2400" dirty="0"/>
              <a:t>Pracovat v týmech a oba úkoly vztáhnout na řešenou případovou studii!!</a:t>
            </a:r>
          </a:p>
          <a:p>
            <a:endParaRPr lang="cs-CZ" sz="2400" dirty="0"/>
          </a:p>
          <a:p>
            <a:r>
              <a:rPr lang="cs-CZ" sz="2400" dirty="0"/>
              <a:t>POSOUDIT RIZIKA SPOJENÁ S REALIZACÍ STRATEGIE</a:t>
            </a:r>
          </a:p>
          <a:p>
            <a:r>
              <a:rPr lang="cs-CZ" sz="2400" dirty="0"/>
              <a:t>Identifikovat rizika ohrožující realizaci vize a cílů (posoudit míru rizika, popsat jejich potenciální důsledky a identifikovat vhodná opatření k jejich eliminaci)</a:t>
            </a:r>
          </a:p>
          <a:p>
            <a:endParaRPr lang="cs-CZ" sz="2400" dirty="0"/>
          </a:p>
          <a:p>
            <a:r>
              <a:rPr lang="cs-CZ" sz="2400" dirty="0"/>
              <a:t>VYPRACOVAT ZÁMĚR KOMUNIKAČNÍ STRATEGIE</a:t>
            </a:r>
          </a:p>
          <a:p>
            <a:r>
              <a:rPr lang="cs-CZ" sz="2400" dirty="0"/>
              <a:t>Na základě výsledků analýzy zainteresovaných stran formulovat komunikační strategii vůči klíčovým aktérům (co, komu, kdy a jak); </a:t>
            </a:r>
            <a:r>
              <a:rPr lang="cs-CZ" sz="2400"/>
              <a:t>zvážit i náklady </a:t>
            </a:r>
            <a:r>
              <a:rPr lang="cs-CZ" sz="2400" dirty="0"/>
              <a:t>jednotlivých aktivit</a:t>
            </a:r>
          </a:p>
          <a:p>
            <a:endParaRPr lang="cs-CZ" sz="2400" dirty="0"/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10485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ÚVOD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214608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38B4F4D0-A799-44B4-8080-BA72ED4B7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CCBE92DE-5DF6-4E3D-8A08-7C693DF20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2532" name="Zástupný symbol pro číslo snímku 3">
            <a:extLst>
              <a:ext uri="{FF2B5EF4-FFF2-40B4-BE49-F238E27FC236}">
                <a16:creationId xmlns:a16="http://schemas.microsoft.com/office/drawing/2014/main" id="{9E5EA3F1-5E7B-414F-AE45-00EB9C89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617663" y="635635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8B02E6D-D412-44BD-B645-BF7574AACAC3}" type="slidenum">
              <a:rPr lang="cs-CZ" altLang="cs-CZ" sz="1100">
                <a:solidFill>
                  <a:schemeClr val="bg1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100">
              <a:solidFill>
                <a:schemeClr val="bg1"/>
              </a:solidFill>
            </a:endParaRPr>
          </a:p>
        </p:txBody>
      </p:sp>
      <p:pic>
        <p:nvPicPr>
          <p:cNvPr id="22533" name="Obrázek 4">
            <a:extLst>
              <a:ext uri="{FF2B5EF4-FFF2-40B4-BE49-F238E27FC236}">
                <a16:creationId xmlns:a16="http://schemas.microsoft.com/office/drawing/2014/main" id="{9F0E505D-F310-456A-8ADC-77E2C20C7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" y="-98743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438940" y="6130820"/>
            <a:ext cx="5368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Přístupy k tvorbě bezpečnostních a obranných strategií </a:t>
            </a:r>
          </a:p>
          <a:p>
            <a:pPr algn="ctr"/>
            <a:r>
              <a:rPr lang="cs-CZ" dirty="0"/>
              <a:t>s.130 - 146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128034" y="179314"/>
            <a:ext cx="373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MODEL STRATEGICKÉ ADAPTACE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C80BE82-0DDE-49E9-9D83-9EA3AE879B52}"/>
              </a:ext>
            </a:extLst>
          </p:cNvPr>
          <p:cNvSpPr/>
          <p:nvPr/>
        </p:nvSpPr>
        <p:spPr>
          <a:xfrm>
            <a:off x="3883631" y="689093"/>
            <a:ext cx="4424740" cy="688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KDE SE NACHÁZÍME?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F4F62FDD-A981-4BC8-899C-5B34CBE65D3E}"/>
              </a:ext>
            </a:extLst>
          </p:cNvPr>
          <p:cNvSpPr/>
          <p:nvPr/>
        </p:nvSpPr>
        <p:spPr>
          <a:xfrm>
            <a:off x="71619" y="-868100"/>
            <a:ext cx="12192001" cy="75547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Výbuch: osmicípý 2">
            <a:extLst>
              <a:ext uri="{FF2B5EF4-FFF2-40B4-BE49-F238E27FC236}">
                <a16:creationId xmlns:a16="http://schemas.microsoft.com/office/drawing/2014/main" id="{AEDE41EF-DAA4-4E89-80CB-052ECB624A41}"/>
              </a:ext>
            </a:extLst>
          </p:cNvPr>
          <p:cNvSpPr/>
          <p:nvPr/>
        </p:nvSpPr>
        <p:spPr>
          <a:xfrm>
            <a:off x="630580" y="1369765"/>
            <a:ext cx="2685326" cy="231102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RIZIKA</a:t>
            </a:r>
          </a:p>
        </p:txBody>
      </p:sp>
      <p:sp>
        <p:nvSpPr>
          <p:cNvPr id="14" name="Výbuch: osmicípý 13">
            <a:extLst>
              <a:ext uri="{FF2B5EF4-FFF2-40B4-BE49-F238E27FC236}">
                <a16:creationId xmlns:a16="http://schemas.microsoft.com/office/drawing/2014/main" id="{E4858336-C595-429B-9736-E5693CDE2575}"/>
              </a:ext>
            </a:extLst>
          </p:cNvPr>
          <p:cNvSpPr/>
          <p:nvPr/>
        </p:nvSpPr>
        <p:spPr>
          <a:xfrm>
            <a:off x="4949027" y="3947513"/>
            <a:ext cx="2685326" cy="231102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RIZIKA</a:t>
            </a:r>
          </a:p>
        </p:txBody>
      </p:sp>
      <p:sp>
        <p:nvSpPr>
          <p:cNvPr id="15" name="Výbuch: osmicípý 14">
            <a:extLst>
              <a:ext uri="{FF2B5EF4-FFF2-40B4-BE49-F238E27FC236}">
                <a16:creationId xmlns:a16="http://schemas.microsoft.com/office/drawing/2014/main" id="{12BE5EAF-E19D-4666-A68B-1606936CD543}"/>
              </a:ext>
            </a:extLst>
          </p:cNvPr>
          <p:cNvSpPr/>
          <p:nvPr/>
        </p:nvSpPr>
        <p:spPr>
          <a:xfrm>
            <a:off x="8943332" y="1369765"/>
            <a:ext cx="2685326" cy="231102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RIZIKA</a:t>
            </a:r>
          </a:p>
        </p:txBody>
      </p:sp>
    </p:spTree>
    <p:extLst>
      <p:ext uri="{BB962C8B-B14F-4D97-AF65-F5344CB8AC3E}">
        <p14:creationId xmlns:p14="http://schemas.microsoft.com/office/powerpoint/2010/main" val="1431265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8465661-012E-40DC-A47F-EE20F2C028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1" y="-12842"/>
            <a:ext cx="11753636" cy="6472718"/>
          </a:xfrm>
          <a:prstGeom prst="rect">
            <a:avLst/>
          </a:prstGeom>
          <a:noFill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0186A57-8BDD-476B-AF29-AAE580424CB3}"/>
              </a:ext>
            </a:extLst>
          </p:cNvPr>
          <p:cNvSpPr txBox="1"/>
          <p:nvPr/>
        </p:nvSpPr>
        <p:spPr>
          <a:xfrm>
            <a:off x="4561725" y="5774077"/>
            <a:ext cx="6791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OBECNÝ PROCESNÍ MODEL TVORBY STRATEGIE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EBAE76C3-F805-4CD9-A743-4B67AE2E9C7E}"/>
              </a:ext>
            </a:extLst>
          </p:cNvPr>
          <p:cNvSpPr/>
          <p:nvPr/>
        </p:nvSpPr>
        <p:spPr>
          <a:xfrm>
            <a:off x="9524144" y="2271755"/>
            <a:ext cx="2536095" cy="20536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E69BC01-7371-42EA-97B6-9A2BAE99E9D0}"/>
              </a:ext>
            </a:extLst>
          </p:cNvPr>
          <p:cNvSpPr/>
          <p:nvPr/>
        </p:nvSpPr>
        <p:spPr>
          <a:xfrm>
            <a:off x="5126805" y="4798673"/>
            <a:ext cx="5393932" cy="688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KDE SE NACHÁZÍME?</a:t>
            </a:r>
          </a:p>
        </p:txBody>
      </p:sp>
    </p:spTree>
    <p:extLst>
      <p:ext uri="{BB962C8B-B14F-4D97-AF65-F5344CB8AC3E}">
        <p14:creationId xmlns:p14="http://schemas.microsoft.com/office/powerpoint/2010/main" val="4174442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33107DB-7F17-473F-BA0B-66F31346B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1371"/>
            <a:ext cx="8697149" cy="3821987"/>
          </a:xfrm>
          <a:prstGeom prst="rect">
            <a:avLst/>
          </a:prstGeom>
        </p:spPr>
      </p:pic>
      <p:pic>
        <p:nvPicPr>
          <p:cNvPr id="9" name="Obrázek 1">
            <a:extLst>
              <a:ext uri="{FF2B5EF4-FFF2-40B4-BE49-F238E27FC236}">
                <a16:creationId xmlns:a16="http://schemas.microsoft.com/office/drawing/2014/main" id="{83649297-20B3-4F12-9E9C-A4A4A839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551" y="3173069"/>
            <a:ext cx="8236449" cy="377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0D164BF2-27A5-48FB-96FC-AF620475573E}"/>
              </a:ext>
            </a:extLst>
          </p:cNvPr>
          <p:cNvSpPr/>
          <p:nvPr/>
        </p:nvSpPr>
        <p:spPr>
          <a:xfrm>
            <a:off x="3955551" y="3873357"/>
            <a:ext cx="2087457" cy="9657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45258D52-0B01-4A67-9E2F-D90C2A691393}"/>
              </a:ext>
            </a:extLst>
          </p:cNvPr>
          <p:cNvSpPr/>
          <p:nvPr/>
        </p:nvSpPr>
        <p:spPr>
          <a:xfrm>
            <a:off x="2261116" y="1859622"/>
            <a:ext cx="2087457" cy="10685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5F9AFCF-0AAC-4FE2-B119-2D9DE1DAB5ED}"/>
              </a:ext>
            </a:extLst>
          </p:cNvPr>
          <p:cNvSpPr/>
          <p:nvPr/>
        </p:nvSpPr>
        <p:spPr>
          <a:xfrm>
            <a:off x="195210" y="5061125"/>
            <a:ext cx="3575406" cy="688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KDE SE NACHÁZÍME?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83766ED7-BDAE-4BD0-90C6-370FDE9A8C6B}"/>
              </a:ext>
            </a:extLst>
          </p:cNvPr>
          <p:cNvSpPr/>
          <p:nvPr/>
        </p:nvSpPr>
        <p:spPr>
          <a:xfrm>
            <a:off x="8804952" y="1196939"/>
            <a:ext cx="3246635" cy="688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KDE SE NACHÁZÍME?</a:t>
            </a:r>
          </a:p>
        </p:txBody>
      </p:sp>
    </p:spTree>
    <p:extLst>
      <p:ext uri="{BB962C8B-B14F-4D97-AF65-F5344CB8AC3E}">
        <p14:creationId xmlns:p14="http://schemas.microsoft.com/office/powerpoint/2010/main" val="2771107696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38DCBE3C9349047A90B9CE5FC923C7E" ma:contentTypeVersion="2" ma:contentTypeDescription="Vytvoří nový dokument" ma:contentTypeScope="" ma:versionID="55db7ad2e82b1143718471ca5b09edda">
  <xsd:schema xmlns:xsd="http://www.w3.org/2001/XMLSchema" xmlns:xs="http://www.w3.org/2001/XMLSchema" xmlns:p="http://schemas.microsoft.com/office/2006/metadata/properties" xmlns:ns2="f23ba95e-8878-45fb-883c-6db8fa44b0f4" targetNamespace="http://schemas.microsoft.com/office/2006/metadata/properties" ma:root="true" ma:fieldsID="bc075fbce681f97684ce3cfc7d970cb4" ns2:_="">
    <xsd:import namespace="f23ba95e-8878-45fb-883c-6db8fa44b0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3ba95e-8878-45fb-883c-6db8fa44b0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9F326C-5663-4A80-967C-73F6B201BF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A7D93F-ABE3-4024-B3B7-CB926212713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609B429-7905-411F-AAF8-14A97BBA09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3ba95e-8878-45fb-883c-6db8fa44b0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0</TotalTime>
  <Words>2422</Words>
  <Application>Microsoft Office PowerPoint</Application>
  <PresentationFormat>Širokoúhlá obrazovka</PresentationFormat>
  <Paragraphs>418</Paragraphs>
  <Slides>52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8" baseType="lpstr">
      <vt:lpstr>Arial</vt:lpstr>
      <vt:lpstr>Calibri</vt:lpstr>
      <vt:lpstr>Gill Sans MT</vt:lpstr>
      <vt:lpstr>Times New Roman</vt:lpstr>
      <vt:lpstr>Wingdings</vt:lpstr>
      <vt:lpstr>Balík</vt:lpstr>
      <vt:lpstr>TVORBA STRATEGIE</vt:lpstr>
      <vt:lpstr>CÍL</vt:lpstr>
      <vt:lpstr>UČEBNÍ OTÁZKY</vt:lpstr>
      <vt:lpstr>OBSAH </vt:lpstr>
      <vt:lpstr>CÍLE STUDIA</vt:lpstr>
      <vt:lpstr>Prezentace aplikace PowerPoint</vt:lpstr>
      <vt:lpstr>Prezentace aplikace PowerPoint</vt:lpstr>
      <vt:lpstr>Prezentace aplikace PowerPoint</vt:lpstr>
      <vt:lpstr>Prezentace aplikace PowerPoint</vt:lpstr>
      <vt:lpstr>strategie</vt:lpstr>
      <vt:lpstr>Prezentace aplikace PowerPoint</vt:lpstr>
      <vt:lpstr>HODNOCENÍ RIZIK V RÁMCI TVORBY a REALIZACE STRATEGIE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ŘÍZENÍ RIZIK</vt:lpstr>
      <vt:lpstr>RIZIKO, ANALÝZA RIZIK</vt:lpstr>
      <vt:lpstr>ANALÝZA RIZIK</vt:lpstr>
      <vt:lpstr>Prezentace aplikace PowerPoint</vt:lpstr>
      <vt:lpstr>Prezentace aplikace PowerPoint</vt:lpstr>
      <vt:lpstr>MATICE HODNOCENÍ MÍRY RIZIKA</vt:lpstr>
      <vt:lpstr>Prezentace aplikace PowerPoint</vt:lpstr>
      <vt:lpstr>Prezentace aplikace PowerPoint</vt:lpstr>
      <vt:lpstr>OBLASTI VYUŽITI ANALÝZY RIZIK při tvorbě strategie </vt:lpstr>
      <vt:lpstr>Prezentace aplikace PowerPoint</vt:lpstr>
      <vt:lpstr>STRATEGIE ŘÍZENÍ RIZIK</vt:lpstr>
      <vt:lpstr>Prezentace aplikace PowerPoint</vt:lpstr>
      <vt:lpstr>PLÁN ŘÍZENÍ RIZIK</vt:lpstr>
      <vt:lpstr>RIZIKA SPOJENÁ S REALIZACÍ KONCEPCE VÝSTAVBY AČR 2025</vt:lpstr>
      <vt:lpstr>RIZIKA SPOJENÁ S REALIZACÍ KONCEPCE ROZVOJE POLICIE DO ROKU 2020 </vt:lpstr>
      <vt:lpstr>Prezentace aplikace PowerPoint</vt:lpstr>
      <vt:lpstr>KOMUNIKACE STRATEGIE</vt:lpstr>
      <vt:lpstr>OBSAH KOMUNIKAČNÍ STRATEGIE</vt:lpstr>
      <vt:lpstr>Prezentace aplikace PowerPoint</vt:lpstr>
      <vt:lpstr>Prezentace aplikace PowerPoint</vt:lpstr>
      <vt:lpstr>Prezentace aplikace PowerPoint</vt:lpstr>
      <vt:lpstr>HODNOCENÍ OPERAČNÍCH RIZIK</vt:lpstr>
      <vt:lpstr>Prezentace aplikace PowerPoint</vt:lpstr>
      <vt:lpstr>Prezentace aplikace PowerPoint</vt:lpstr>
      <vt:lpstr>HODNOCENÍ MEZERY VE SCHOPNOSTECH VYUŽITÍ FUNKČNÍCH OBLASTÍ: DOTMLPFI</vt:lpstr>
      <vt:lpstr>URGENTNOST = MÍRA RIZIKA</vt:lpstr>
      <vt:lpstr>Prezentace aplikace PowerPoint</vt:lpstr>
      <vt:lpstr>Prezentace aplikace PowerPoint</vt:lpstr>
      <vt:lpstr>KLASIFIKACE BEZPEČNOSTNÍCH RIZIK</vt:lpstr>
      <vt:lpstr>HODNOCENÍ BEZPEČNOSTNÍCH RIZIK  PŘÍPADOVÁ STUDIE – FINSKO 2018 </vt:lpstr>
      <vt:lpstr>Prezentace aplikace PowerPoint</vt:lpstr>
      <vt:lpstr>Prezentace aplikace PowerPoint</vt:lpstr>
      <vt:lpstr>Prezentace aplikace PowerPoint</vt:lpstr>
      <vt:lpstr>ZÁVĚR</vt:lpstr>
      <vt:lpstr>ÚKOL DO SEMINÁŘE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STRATEGIE</dc:title>
  <dc:creator>josef prochazka</dc:creator>
  <cp:lastModifiedBy>josef</cp:lastModifiedBy>
  <cp:revision>62</cp:revision>
  <dcterms:created xsi:type="dcterms:W3CDTF">2020-09-17T04:53:08Z</dcterms:created>
  <dcterms:modified xsi:type="dcterms:W3CDTF">2022-11-21T20:20:36Z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0x010100738DCBE3C9349047A90B9CE5FC923C7E</vt:lpwstr>
  </property>
</Properties>
</file>