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67"/>
  </p:notesMasterIdLst>
  <p:sldIdLst>
    <p:sldId id="256" r:id="rId2"/>
    <p:sldId id="257" r:id="rId3"/>
    <p:sldId id="277" r:id="rId4"/>
    <p:sldId id="260" r:id="rId5"/>
    <p:sldId id="432" r:id="rId6"/>
    <p:sldId id="263" r:id="rId7"/>
    <p:sldId id="265" r:id="rId8"/>
    <p:sldId id="429" r:id="rId9"/>
    <p:sldId id="266" r:id="rId10"/>
    <p:sldId id="445" r:id="rId11"/>
    <p:sldId id="455" r:id="rId12"/>
    <p:sldId id="446" r:id="rId13"/>
    <p:sldId id="264" r:id="rId14"/>
    <p:sldId id="270" r:id="rId15"/>
    <p:sldId id="267" r:id="rId16"/>
    <p:sldId id="268" r:id="rId17"/>
    <p:sldId id="272" r:id="rId18"/>
    <p:sldId id="451" r:id="rId19"/>
    <p:sldId id="450" r:id="rId20"/>
    <p:sldId id="271" r:id="rId21"/>
    <p:sldId id="273" r:id="rId22"/>
    <p:sldId id="274" r:id="rId23"/>
    <p:sldId id="449" r:id="rId24"/>
    <p:sldId id="275" r:id="rId25"/>
    <p:sldId id="452" r:id="rId26"/>
    <p:sldId id="453" r:id="rId27"/>
    <p:sldId id="436" r:id="rId28"/>
    <p:sldId id="439" r:id="rId29"/>
    <p:sldId id="378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3" r:id="rId38"/>
    <p:sldId id="394" r:id="rId39"/>
    <p:sldId id="395" r:id="rId40"/>
    <p:sldId id="396" r:id="rId41"/>
    <p:sldId id="397" r:id="rId42"/>
    <p:sldId id="398" r:id="rId43"/>
    <p:sldId id="279" r:id="rId44"/>
    <p:sldId id="282" r:id="rId45"/>
    <p:sldId id="278" r:id="rId46"/>
    <p:sldId id="458" r:id="rId47"/>
    <p:sldId id="459" r:id="rId48"/>
    <p:sldId id="460" r:id="rId49"/>
    <p:sldId id="461" r:id="rId50"/>
    <p:sldId id="269" r:id="rId51"/>
    <p:sldId id="462" r:id="rId52"/>
    <p:sldId id="463" r:id="rId53"/>
    <p:sldId id="464" r:id="rId54"/>
    <p:sldId id="465" r:id="rId55"/>
    <p:sldId id="466" r:id="rId56"/>
    <p:sldId id="467" r:id="rId57"/>
    <p:sldId id="276" r:id="rId58"/>
    <p:sldId id="468" r:id="rId59"/>
    <p:sldId id="283" r:id="rId60"/>
    <p:sldId id="285" r:id="rId61"/>
    <p:sldId id="469" r:id="rId62"/>
    <p:sldId id="284" r:id="rId63"/>
    <p:sldId id="286" r:id="rId64"/>
    <p:sldId id="471" r:id="rId65"/>
    <p:sldId id="470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871C7-1082-40A3-A028-93A3EE13569E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711CE-FF18-4BFA-9B54-0D0B662D7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85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DCFB5C8F-A924-4974-B32C-B806E89665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4013" y="746125"/>
            <a:ext cx="6091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567D2095-AEC3-4ACE-BC21-50F5900408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4316413"/>
            <a:ext cx="5903913" cy="5329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cs-CZ" altLang="cs-CZ" sz="1400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F639B2F6-4D0C-437C-88FC-AF9692245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631B05-99BA-4892-9071-C45060D7DFE7}" type="slidenum">
              <a:rPr lang="en-US" altLang="cs-CZ">
                <a:latin typeface="Calibri" panose="020F0502020204030204" pitchFamily="34" charset="0"/>
              </a:rPr>
              <a:pPr/>
              <a:t>27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7">
            <a:extLst>
              <a:ext uri="{FF2B5EF4-FFF2-40B4-BE49-F238E27FC236}">
                <a16:creationId xmlns:a16="http://schemas.microsoft.com/office/drawing/2014/main" id="{68F4E9CB-5133-488A-963B-36A1005FCC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40218" y="-9525"/>
            <a:ext cx="12272435" cy="6877050"/>
            <a:chOff x="-30304" y="-9000"/>
            <a:chExt cx="9204608" cy="6876000"/>
          </a:xfrm>
        </p:grpSpPr>
        <p:pic>
          <p:nvPicPr>
            <p:cNvPr id="8" name="Picture 3" descr="D:\BACKUP_LENKA\Plocha\MINISTERSVO_OBRANY\ppt10\pt_103.jpg">
              <a:extLst>
                <a:ext uri="{FF2B5EF4-FFF2-40B4-BE49-F238E27FC236}">
                  <a16:creationId xmlns:a16="http://schemas.microsoft.com/office/drawing/2014/main" id="{AB1F84A7-D8FE-4032-9869-4D85345E5BD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304" y="-9000"/>
              <a:ext cx="9204608" cy="68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D:\BACKUP_LENKA\Plocha\MINISTERSVO_OBRANY\ppt10\logo_erb.emf">
              <a:extLst>
                <a:ext uri="{FF2B5EF4-FFF2-40B4-BE49-F238E27FC236}">
                  <a16:creationId xmlns:a16="http://schemas.microsoft.com/office/drawing/2014/main" id="{999197B0-BE35-4520-885C-5E6A0099338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20688"/>
              <a:ext cx="897532" cy="119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787AB27-A67D-4C14-BD18-61E90DCE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67" y="6453189"/>
            <a:ext cx="8257117" cy="198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700" b="1">
                <a:solidFill>
                  <a:srgbClr val="000000"/>
                </a:solidFill>
              </a:rPr>
              <a:t>MINISTERSTVO OBRANY ČR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číslo snímku 8">
            <a:extLst>
              <a:ext uri="{FF2B5EF4-FFF2-40B4-BE49-F238E27FC236}">
                <a16:creationId xmlns:a16="http://schemas.microsoft.com/office/drawing/2014/main" id="{F012B47F-BEB1-42E8-A871-76371AF68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633" y="62372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FFFFFF"/>
                </a:solidFill>
              </a:defRPr>
            </a:lvl1pPr>
          </a:lstStyle>
          <a:p>
            <a:fld id="{51104E6F-B405-4081-972F-EA25468A92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674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baze-strategie.c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TVORBA </a:t>
            </a:r>
            <a:r>
              <a:rPr lang="cs-CZ" dirty="0"/>
              <a:t>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T2: PROCES </a:t>
            </a:r>
          </a:p>
        </p:txBody>
      </p:sp>
    </p:spTree>
    <p:extLst>
      <p:ext uri="{BB962C8B-B14F-4D97-AF65-F5344CB8AC3E}">
        <p14:creationId xmlns:p14="http://schemas.microsoft.com/office/powerpoint/2010/main" val="23897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B22EE-8AC6-42E0-9400-8CDB46D5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TKD</a:t>
            </a:r>
            <a:endParaRPr lang="cs-CZ" dirty="0"/>
          </a:p>
        </p:txBody>
      </p:sp>
      <p:sp>
        <p:nvSpPr>
          <p:cNvPr id="63491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3492" name="Zástupný symbol pro číslo snímku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2546F0-7346-4426-AF1E-B31606370843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F465AE9-E79A-48A2-AAA3-2D46102A8253}"/>
              </a:ext>
            </a:extLst>
          </p:cNvPr>
          <p:cNvGraphicFramePr>
            <a:graphicFrameLocks/>
          </p:cNvGraphicFramePr>
          <p:nvPr/>
        </p:nvGraphicFramePr>
        <p:xfrm>
          <a:off x="1522413" y="1831975"/>
          <a:ext cx="9144001" cy="503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2320"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398">
                <a:tc>
                  <a:txBody>
                    <a:bodyPr/>
                    <a:lstStyle/>
                    <a:p>
                      <a:r>
                        <a:rPr lang="cs-CZ" sz="2800" dirty="0"/>
                        <a:t>F8</a:t>
                      </a:r>
                    </a:p>
                    <a:p>
                      <a:endParaRPr lang="cs-CZ" sz="2800" dirty="0"/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800" dirty="0"/>
                        <a:t>A.8.1. Revize</a:t>
                      </a:r>
                      <a:r>
                        <a:rPr lang="cs-CZ" sz="2800" baseline="0" dirty="0"/>
                        <a:t> a dopracování plánu schvalování</a:t>
                      </a:r>
                      <a:endParaRPr lang="cs-CZ" sz="2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800" dirty="0"/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5750">
                <a:tc>
                  <a:txBody>
                    <a:bodyPr/>
                    <a:lstStyle/>
                    <a:p>
                      <a:r>
                        <a:rPr lang="cs-CZ" sz="2800" dirty="0"/>
                        <a:t>F8</a:t>
                      </a:r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A.8.2. Interní připomínkování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A.8.3. Externí připomínkování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800" dirty="0"/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7670">
                <a:tc>
                  <a:txBody>
                    <a:bodyPr/>
                    <a:lstStyle/>
                    <a:p>
                      <a:r>
                        <a:rPr lang="cs-CZ" sz="2800" dirty="0"/>
                        <a:t>F8</a:t>
                      </a:r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A.8.4.</a:t>
                      </a:r>
                      <a:r>
                        <a:rPr lang="cs-CZ" sz="2800" baseline="0" dirty="0"/>
                        <a:t> Schválení koncepce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baseline="0" dirty="0"/>
                        <a:t>A.8.5. Uzavření projektu</a:t>
                      </a:r>
                      <a:endParaRPr lang="cs-CZ" sz="2800" dirty="0"/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1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53" y="0"/>
            <a:ext cx="123742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72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797" y="155800"/>
            <a:ext cx="7729728" cy="696955"/>
          </a:xfrm>
        </p:spPr>
        <p:txBody>
          <a:bodyPr>
            <a:normAutofit fontScale="90000"/>
          </a:bodyPr>
          <a:lstStyle/>
          <a:p>
            <a:r>
              <a:rPr lang="cs-CZ" dirty="0"/>
              <a:t>legenda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2712" y="1477459"/>
            <a:ext cx="5525439" cy="3101982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HORIZONT</a:t>
            </a: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ÁLNÍ OSA</a:t>
            </a:r>
            <a:endParaRPr lang="cs-CZ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GENERICKÝ (OBECNÝ)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strategic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(obecné) cíle, konceptualizace problému, obecný zdrojový rámec, chybí realizační rámec (spíše politika)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SPECIFICKÝ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specific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cíle a úkoly (SMART), podrobné vymezení nákladů, rozpracovaný realizační rámec (spíše plán)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1156" y="1672668"/>
            <a:ext cx="5525439" cy="3101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VERTI</a:t>
            </a:r>
            <a:r>
              <a:rPr lang="cs-CZ" sz="2000" b="1" dirty="0"/>
              <a:t>KÁLNÍ OSA</a:t>
            </a:r>
          </a:p>
          <a:p>
            <a:r>
              <a:rPr lang="en-US" sz="2000" dirty="0"/>
              <a:t>PREEMPTIVE </a:t>
            </a:r>
            <a:r>
              <a:rPr lang="cs-CZ" sz="2000" dirty="0"/>
              <a:t>(PROAKTIVNÍ) </a:t>
            </a:r>
            <a:r>
              <a:rPr lang="en-US" sz="2000" dirty="0"/>
              <a:t>– </a:t>
            </a:r>
            <a:r>
              <a:rPr lang="cs-CZ" sz="2000" dirty="0"/>
              <a:t>dlouhodobé zaměření dokumentu, pohled za horizont, snaha utvářet budoucí prostředí</a:t>
            </a:r>
            <a:r>
              <a:rPr lang="en-US" sz="2000" dirty="0"/>
              <a:t> </a:t>
            </a:r>
            <a:endParaRPr lang="cs-CZ" sz="2000" dirty="0"/>
          </a:p>
          <a:p>
            <a:r>
              <a:rPr lang="en-US" sz="2000" dirty="0"/>
              <a:t>REACTIVE </a:t>
            </a:r>
            <a:r>
              <a:rPr lang="cs-CZ" sz="2000" dirty="0"/>
              <a:t>(REAKTIVNÍ) </a:t>
            </a:r>
            <a:r>
              <a:rPr lang="en-US" sz="2000" dirty="0"/>
              <a:t>– </a:t>
            </a:r>
            <a:r>
              <a:rPr lang="cs-CZ" sz="2000" dirty="0"/>
              <a:t>krátkodobé zaměření dokumentu, odrážející především současnost, případně reagující pouze na vývoj v minulosti</a:t>
            </a:r>
            <a:r>
              <a:rPr lang="en-US" sz="2000" dirty="0"/>
              <a:t> 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2712" y="4384232"/>
            <a:ext cx="116768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PRŮMĚR KRUHU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Malý průměr vyjadřuje nižší míru komplexnosti, zaměření především na jeden dominantní nástroj moci státu, v případě obranné strategie dominuje především vojenský nástroj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Větší průměr vyjadřuje vyšší míru komplexního přístupu se zapojením všech nástrojů moci státu (DIMEFILE)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000" dirty="0"/>
              <a:t>BARVA KRUHU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Zelená – jasně vymezený cílový stav; Oranžová – obecně vymezený cílový stav;  Červená – vágně vymezený cílový stav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4515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6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7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041775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8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9" name="Zástupný symbol pro číslo snímku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79678E-3D4F-4365-96A8-2007EF23F0C7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20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74" y="0"/>
            <a:ext cx="12261574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49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67277-CE39-4206-9278-1FE00381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6" y="163308"/>
            <a:ext cx="11599524" cy="1188720"/>
          </a:xfrm>
        </p:spPr>
        <p:txBody>
          <a:bodyPr/>
          <a:lstStyle/>
          <a:p>
            <a:r>
              <a:rPr lang="cs-CZ" dirty="0"/>
              <a:t>THE NATIONAL DEFENCE STRATEGY PURPOSE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639090-BC78-4E27-BA59-8EF47D96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2193189"/>
            <a:ext cx="7617985" cy="4311919"/>
          </a:xfrm>
        </p:spPr>
        <p:txBody>
          <a:bodyPr>
            <a:normAutofit/>
          </a:bodyPr>
          <a:lstStyle/>
          <a:p>
            <a:r>
              <a:rPr lang="cs-CZ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rovides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clear road map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the Department of Defense to meet the </a:t>
            </a:r>
            <a:r>
              <a:rPr lang="en-US" sz="2400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posed by a re-emergence of long-term strategic competition with China and Russia.</a:t>
            </a:r>
            <a:endParaRPr lang="cs-CZ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cknowledges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increasingly complex global </a:t>
            </a:r>
            <a:r>
              <a:rPr lang="en-US" sz="2400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security environment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characterized by overt challenges to the free and open international order.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7CB272-6C70-46BD-8D11-A61AA7E1D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661" y="1352028"/>
            <a:ext cx="4286339" cy="550597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7DDB124-51C2-41A4-8563-61C5C1B248A7}"/>
              </a:ext>
            </a:extLst>
          </p:cNvPr>
          <p:cNvSpPr/>
          <p:nvPr/>
        </p:nvSpPr>
        <p:spPr>
          <a:xfrm>
            <a:off x="523982" y="5429892"/>
            <a:ext cx="6996701" cy="1075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ADAPTACE STÁTU (ORGANIZACE) NA NOVÉ  VÝZVY</a:t>
            </a:r>
          </a:p>
        </p:txBody>
      </p:sp>
    </p:spTree>
    <p:extLst>
      <p:ext uri="{BB962C8B-B14F-4D97-AF65-F5344CB8AC3E}">
        <p14:creationId xmlns:p14="http://schemas.microsoft.com/office/powerpoint/2010/main" val="282286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137DD-DF5F-42C5-BBF6-1A8C33C48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23" y="136635"/>
            <a:ext cx="7729728" cy="6495396"/>
          </a:xfrm>
        </p:spPr>
        <p:txBody>
          <a:bodyPr>
            <a:noAutofit/>
          </a:bodyPr>
          <a:lstStyle/>
          <a:p>
            <a:r>
              <a:rPr lang="en-US" sz="2400" dirty="0"/>
              <a:t>AMBITION: France must have a battle-hardened Army, ready to face the toughest clashes up to a major confrontation and capable of winning.</a:t>
            </a:r>
            <a:endParaRPr lang="cs-CZ" sz="2400" dirty="0"/>
          </a:p>
          <a:p>
            <a:r>
              <a:rPr lang="cs-CZ" sz="2400" dirty="0"/>
              <a:t>ZHODNOCENÍ PROSTŘEDÍ</a:t>
            </a:r>
          </a:p>
          <a:p>
            <a:pPr lvl="1"/>
            <a:r>
              <a:rPr lang="cs-CZ" sz="2400" dirty="0"/>
              <a:t>STRATEGICKÁ NEJISTOTA (geopolitické změny, selhávání Evropy zajistit svoji obranu, narušení vnitřní koheze a společenské odolnosti)</a:t>
            </a:r>
          </a:p>
          <a:p>
            <a:pPr lvl="1"/>
            <a:r>
              <a:rPr lang="cs-CZ" sz="2400" dirty="0"/>
              <a:t>ROZŠIŘOVÁNÍ KONFLIKTNÍCH OBLASTÍ (potenciál pro vznik velkého vojenského konfliktu, přítomnost hybridního válčení,  boj v kybernetickém prostoru a vesmíru).</a:t>
            </a:r>
          </a:p>
          <a:p>
            <a:r>
              <a:rPr lang="cs-CZ" sz="2400" dirty="0"/>
              <a:t>POLITICKO – VOJENSKÉ  AMBICE   </a:t>
            </a:r>
          </a:p>
          <a:p>
            <a:pPr lvl="1"/>
            <a:r>
              <a:rPr lang="cs-CZ" sz="2400" dirty="0"/>
              <a:t>UDRŽENÍ VOJENSKÉ SÍLY,  ARMÁDA VZOREM PRO EVROPSKÉ STÁTY (určující strategickou a operační kulturu)</a:t>
            </a:r>
          </a:p>
          <a:p>
            <a:pPr lvl="1"/>
            <a:r>
              <a:rPr lang="cs-CZ" sz="2400" dirty="0"/>
              <a:t>PŘIPRAVENOST A POHOTOVOST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92DDF1-5E68-45A2-887A-F3FF22590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445" y="0"/>
            <a:ext cx="4064555" cy="294654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22D472D-468F-41F9-8929-C2B3E831737E}"/>
              </a:ext>
            </a:extLst>
          </p:cNvPr>
          <p:cNvSpPr txBox="1"/>
          <p:nvPr/>
        </p:nvSpPr>
        <p:spPr>
          <a:xfrm flipH="1">
            <a:off x="8127444" y="3285475"/>
            <a:ext cx="4064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STRATEGICKÉ CÍLE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PŘIPRAVENÍ LIDÉ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SCHOPNOSTI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VÝCVIK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PROCESY</a:t>
            </a:r>
          </a:p>
          <a:p>
            <a:endParaRPr lang="cs-CZ" sz="2400" dirty="0"/>
          </a:p>
          <a:p>
            <a:r>
              <a:rPr lang="cs-CZ" sz="2400" dirty="0"/>
              <a:t>STRATEGICKÉ PROJEKTY</a:t>
            </a:r>
          </a:p>
          <a:p>
            <a:r>
              <a:rPr lang="cs-CZ" sz="2400" dirty="0"/>
              <a:t>(12 projektů k naplnění cílů)</a:t>
            </a:r>
          </a:p>
          <a:p>
            <a:pPr lvl="1"/>
            <a:endParaRPr lang="cs-CZ" sz="24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FF36463-AF46-443C-985A-C432E5647609}"/>
              </a:ext>
            </a:extLst>
          </p:cNvPr>
          <p:cNvSpPr/>
          <p:nvPr/>
        </p:nvSpPr>
        <p:spPr>
          <a:xfrm>
            <a:off x="6716109" y="599089"/>
            <a:ext cx="1300341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VIZE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2C6B88A-3CB5-4A4B-957B-D46B84D5E5E8}"/>
              </a:ext>
            </a:extLst>
          </p:cNvPr>
          <p:cNvSpPr/>
          <p:nvPr/>
        </p:nvSpPr>
        <p:spPr>
          <a:xfrm>
            <a:off x="4708635" y="1350578"/>
            <a:ext cx="3307816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ANALÝZA HROZEB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D8620EF-5016-42BA-86FD-466C5AD8DF6C}"/>
              </a:ext>
            </a:extLst>
          </p:cNvPr>
          <p:cNvSpPr/>
          <p:nvPr/>
        </p:nvSpPr>
        <p:spPr>
          <a:xfrm>
            <a:off x="5023945" y="4587765"/>
            <a:ext cx="3103499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ZÁJMY, HODNOTY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103EAE5-A3A6-441F-8C70-49B245C0409F}"/>
              </a:ext>
            </a:extLst>
          </p:cNvPr>
          <p:cNvSpPr/>
          <p:nvPr/>
        </p:nvSpPr>
        <p:spPr>
          <a:xfrm>
            <a:off x="8168851" y="6279930"/>
            <a:ext cx="3918046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PROGRAMY, INICIATIVY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AF44451-C1FF-47AD-86A6-BE6A1A50D16E}"/>
              </a:ext>
            </a:extLst>
          </p:cNvPr>
          <p:cNvSpPr/>
          <p:nvPr/>
        </p:nvSpPr>
        <p:spPr>
          <a:xfrm>
            <a:off x="10836165" y="3139965"/>
            <a:ext cx="1300341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CÍLE</a:t>
            </a:r>
          </a:p>
        </p:txBody>
      </p:sp>
    </p:spTree>
    <p:extLst>
      <p:ext uri="{BB962C8B-B14F-4D97-AF65-F5344CB8AC3E}">
        <p14:creationId xmlns:p14="http://schemas.microsoft.com/office/powerpoint/2010/main" val="4246996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5FDBD-8199-46A7-AE0A-3284EB41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2ABE2-4CA2-46C5-8B19-FF143F91E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B1A545-2EDF-4A76-AE7D-E1D3B8E1A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643852" y="964692"/>
            <a:ext cx="4485267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STRATEGIE NEMÁ STANOVENU</a:t>
            </a:r>
          </a:p>
          <a:p>
            <a:r>
              <a:rPr lang="cs-CZ" dirty="0"/>
              <a:t> JEDNOZNAČNOU VNITŘNÍ STRUKTURU!</a:t>
            </a:r>
          </a:p>
          <a:p>
            <a:endParaRPr lang="cs-CZ" dirty="0"/>
          </a:p>
          <a:p>
            <a:r>
              <a:rPr lang="cs-CZ" dirty="0"/>
              <a:t>OBECNĚ: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úvod – proč strategii tvoříme, východiska;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analýza (problém, budoucí vývoj);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vymezení cílového stavu;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způsob jeho dosažení v čase, náklady;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způsob hodnocení, rizika, komunikace. </a:t>
            </a:r>
          </a:p>
        </p:txBody>
      </p:sp>
    </p:spTree>
    <p:extLst>
      <p:ext uri="{BB962C8B-B14F-4D97-AF65-F5344CB8AC3E}">
        <p14:creationId xmlns:p14="http://schemas.microsoft.com/office/powerpoint/2010/main" val="313175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82749-A3F3-4B93-BD12-DF36EC47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809"/>
            <a:ext cx="7729728" cy="1188720"/>
          </a:xfrm>
        </p:spPr>
        <p:txBody>
          <a:bodyPr/>
          <a:lstStyle/>
          <a:p>
            <a:r>
              <a:rPr lang="cs-CZ" dirty="0"/>
              <a:t>PŘÍSTUP K TVORBĚ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BF784-B1B1-4E82-8E33-1042AC12D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3610"/>
            <a:ext cx="12023834" cy="5524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rámci tvorby strategie musí být zodpovězeny následující základní otázky: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Proč je daná strategie vytvářena?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Co daná strategie řeší (problém) a v jakém hodnotovém kontextu (základě jakých kritérií)?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bude daný problém řešen (a zda vůbec bude řešen)?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Jaký je cílový stav, kterého by mělo být realizací strategie dosaženo?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Koho se daná strategie týká (cílová skupina)?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Jaké může mít daná strategie dopady?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Kdy se bude problém řešit a kdy bude vyřešen?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Kdo bude problém řešit? Jak dlouho daná strategie platí?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Kolik bude dané řešení stát (jaké zdroje – finanční, lidské, organizační – bude nutno na dané řešení vynaložit)? Kdo poskytne potřebné zdroje?</a:t>
            </a:r>
          </a:p>
        </p:txBody>
      </p:sp>
    </p:spTree>
    <p:extLst>
      <p:ext uri="{BB962C8B-B14F-4D97-AF65-F5344CB8AC3E}">
        <p14:creationId xmlns:p14="http://schemas.microsoft.com/office/powerpoint/2010/main" val="1724023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8BEC8-ACA2-4563-A404-165AB0E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4" y="123866"/>
            <a:ext cx="11887200" cy="1188720"/>
          </a:xfrm>
        </p:spPr>
        <p:txBody>
          <a:bodyPr/>
          <a:lstStyle/>
          <a:p>
            <a:r>
              <a:rPr lang="cs-CZ" dirty="0"/>
              <a:t>STRATEGY=ENDS+MEANS+WAYS</a:t>
            </a:r>
            <a:br>
              <a:rPr lang="cs-CZ" dirty="0"/>
            </a:br>
            <a:r>
              <a:rPr lang="en-US" sz="2000" dirty="0" err="1"/>
              <a:t>Lykke</a:t>
            </a:r>
            <a:r>
              <a:rPr lang="en-US" sz="2000" dirty="0"/>
              <a:t> model of military strategy</a:t>
            </a: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E8BAA-740A-490C-A35F-FE10D2AE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7" y="1891862"/>
            <a:ext cx="11792607" cy="4966138"/>
          </a:xfrm>
        </p:spPr>
        <p:txBody>
          <a:bodyPr>
            <a:normAutofit/>
          </a:bodyPr>
          <a:lstStyle/>
          <a:p>
            <a:r>
              <a:rPr lang="cs-CZ" sz="2800" dirty="0"/>
              <a:t>ENDS:  cíle</a:t>
            </a:r>
          </a:p>
          <a:p>
            <a:r>
              <a:rPr lang="cs-CZ" sz="2800" dirty="0"/>
              <a:t>WAYS: způsob dosažení cílů</a:t>
            </a:r>
          </a:p>
          <a:p>
            <a:r>
              <a:rPr lang="cs-CZ" sz="2800" dirty="0"/>
              <a:t>MEANS: prostředky nezbytné k dosažení cílů</a:t>
            </a:r>
          </a:p>
          <a:p>
            <a:endParaRPr lang="cs-CZ" sz="2800" dirty="0"/>
          </a:p>
          <a:p>
            <a:r>
              <a:rPr lang="cs-CZ" sz="2800" dirty="0"/>
              <a:t>PROVÁZÁNÍ CÍLŮ SE ZDROJI!</a:t>
            </a:r>
          </a:p>
          <a:p>
            <a:r>
              <a:rPr lang="cs-CZ" sz="2800" dirty="0"/>
              <a:t>NESOULAD MEZI CÍLY A ZDROJI = RIZIKO, NEREALISTICKÉ STRATEGIE!!</a:t>
            </a:r>
          </a:p>
          <a:p>
            <a:endParaRPr lang="cs-CZ" dirty="0"/>
          </a:p>
          <a:p>
            <a:r>
              <a:rPr lang="en-US" dirty="0"/>
              <a:t>Arthur F. </a:t>
            </a:r>
            <a:r>
              <a:rPr lang="en-US" dirty="0" err="1"/>
              <a:t>Lykke</a:t>
            </a:r>
            <a:r>
              <a:rPr lang="en-US" dirty="0"/>
              <a:t> Jr., “Defining Military Strategy,” Military Review 69, no. 5 (May 1989): 3.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98BE6A-A2EA-4013-8294-FD87D90E4783}"/>
              </a:ext>
            </a:extLst>
          </p:cNvPr>
          <p:cNvSpPr txBox="1"/>
          <p:nvPr/>
        </p:nvSpPr>
        <p:spPr>
          <a:xfrm>
            <a:off x="3048000" y="6085490"/>
            <a:ext cx="1545021" cy="27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2417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91B4A-8164-4AC9-90AD-F91173F3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967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+mn-lt"/>
              </a:rPr>
              <a:t>RIZIKO STRATEGIE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1285AE-202B-40AB-A049-E9D1F9F8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23FF9F-F58E-45A8-B12E-B27BE124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6" name="Zástupný symbol pro obsah 5" descr="http://www.au.af.mil/au/awc/awcgate/army-usawc/Strat3.gif">
            <a:extLst>
              <a:ext uri="{FF2B5EF4-FFF2-40B4-BE49-F238E27FC236}">
                <a16:creationId xmlns:a16="http://schemas.microsoft.com/office/drawing/2014/main" id="{D80AED65-36AA-4C13-8DD9-B650309DE7F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2272938"/>
            <a:ext cx="6518952" cy="465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au.af.mil/au/awc/awcgate/army-usawc/Strat2.gif">
            <a:extLst>
              <a:ext uri="{FF2B5EF4-FFF2-40B4-BE49-F238E27FC236}">
                <a16:creationId xmlns:a16="http://schemas.microsoft.com/office/drawing/2014/main" id="{25629BF8-82B0-46C6-8E94-F406F70826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77" y="2201018"/>
            <a:ext cx="6110781" cy="4623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27E8F0E-9229-4927-80BB-F244E1E5A09D}"/>
              </a:ext>
            </a:extLst>
          </p:cNvPr>
          <p:cNvSpPr/>
          <p:nvPr/>
        </p:nvSpPr>
        <p:spPr>
          <a:xfrm>
            <a:off x="1524000" y="15823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General Maxwell D. Taylor</a:t>
            </a:r>
            <a:r>
              <a:rPr lang="cs-CZ" dirty="0"/>
              <a:t>, 1981.</a:t>
            </a:r>
            <a:r>
              <a:rPr lang="en-US" dirty="0"/>
              <a:t> Strategy equals ends (objectives toward which one strives)</a:t>
            </a:r>
            <a:r>
              <a:rPr lang="cs-CZ" dirty="0"/>
              <a:t>;</a:t>
            </a:r>
            <a:r>
              <a:rPr lang="en-US" dirty="0"/>
              <a:t> ways (courses of action) </a:t>
            </a:r>
            <a:r>
              <a:rPr lang="cs-CZ" dirty="0"/>
              <a:t>and </a:t>
            </a:r>
            <a:r>
              <a:rPr lang="en-US" dirty="0"/>
              <a:t>means (instruments by which some end can be achieved). 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5B743A0-A880-4DC5-8D84-451A5ABDFC4C}"/>
              </a:ext>
            </a:extLst>
          </p:cNvPr>
          <p:cNvSpPr txBox="1"/>
          <p:nvPr/>
        </p:nvSpPr>
        <p:spPr>
          <a:xfrm>
            <a:off x="3693644" y="6281418"/>
            <a:ext cx="846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</a:rPr>
              <a:t>Způsob </a:t>
            </a:r>
            <a:r>
              <a:rPr lang="en-US" sz="2400" b="1" dirty="0">
                <a:latin typeface="Arial" panose="020B0604020202020204" pitchFamily="34" charset="0"/>
              </a:rPr>
              <a:t>(way) </a:t>
            </a:r>
            <a:r>
              <a:rPr lang="cs-CZ" sz="2400" b="1" dirty="0">
                <a:latin typeface="Arial" panose="020B0604020202020204" pitchFamily="34" charset="0"/>
              </a:rPr>
              <a:t>použití síly </a:t>
            </a:r>
            <a:r>
              <a:rPr lang="en-US" sz="2400" b="1" dirty="0">
                <a:latin typeface="Arial" panose="020B0604020202020204" pitchFamily="34" charset="0"/>
              </a:rPr>
              <a:t>(means) </a:t>
            </a:r>
            <a:r>
              <a:rPr lang="cs-CZ" sz="2400" b="1" dirty="0">
                <a:latin typeface="Arial" panose="020B0604020202020204" pitchFamily="34" charset="0"/>
              </a:rPr>
              <a:t>k dosažení cílů (</a:t>
            </a:r>
            <a:r>
              <a:rPr lang="en-US" sz="2400" b="1" dirty="0">
                <a:latin typeface="Arial" panose="020B0604020202020204" pitchFamily="34" charset="0"/>
              </a:rPr>
              <a:t>ends)</a:t>
            </a:r>
            <a:r>
              <a:rPr lang="cs-CZ" sz="2400" b="1" dirty="0">
                <a:latin typeface="Arial" panose="020B0604020202020204" pitchFamily="34" charset="0"/>
              </a:rPr>
              <a:t>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02665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420AA-9B4B-4B9D-B93F-C0CE57AB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ACAAC5-93B5-42BC-9D64-8C8DA27DA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3D605C-46BF-4959-AD3D-00B26B29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0A7404-5C32-4B6D-A985-18CF5F29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1607C8-77AE-4A3F-BEE4-A369A3C9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3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96" y="153033"/>
            <a:ext cx="11805007" cy="1188720"/>
          </a:xfrm>
        </p:spPr>
        <p:txBody>
          <a:bodyPr>
            <a:normAutofit/>
          </a:bodyPr>
          <a:lstStyle/>
          <a:p>
            <a:r>
              <a:rPr lang="cs-CZ" sz="3600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10" y="2638043"/>
            <a:ext cx="6974509" cy="310198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VYMEZIT POJEM STRATEGIE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PŘEDSTAVIT PROCES TVORBY STRATEGIE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PŘEDSTAVIT METODU ANALÝZY ZAINTERESOVANÝCH STRAN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VYDAT ÚKOL DO DALŠÍHO TÝDNE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VYTVOŘIT TÝMY PRO PŘÍPADOVOU STUDII</a:t>
            </a:r>
          </a:p>
        </p:txBody>
      </p:sp>
      <p:sp>
        <p:nvSpPr>
          <p:cNvPr id="4" name="Obdélník 3"/>
          <p:cNvSpPr/>
          <p:nvPr/>
        </p:nvSpPr>
        <p:spPr>
          <a:xfrm>
            <a:off x="9255303" y="1448656"/>
            <a:ext cx="2743200" cy="4884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JAKÉ CÍLE  V RÁMCI PŘEDMĚTU SLEDUJEME?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Trošku si hrát (Komenský)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Naučit se tvořit strategii (znalosti a dovednosti)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Zvládnout zkoušku!</a:t>
            </a:r>
          </a:p>
          <a:p>
            <a:r>
              <a:rPr lang="cs-CZ" b="1" dirty="0">
                <a:solidFill>
                  <a:schemeClr val="tx1"/>
                </a:solidFill>
              </a:rPr>
              <a:t>    (kredity)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97" y="1413671"/>
            <a:ext cx="2045206" cy="23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8BEC8-ACA2-4563-A404-165AB0E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9989"/>
            <a:ext cx="7729728" cy="1188720"/>
          </a:xfrm>
        </p:spPr>
        <p:txBody>
          <a:bodyPr/>
          <a:lstStyle/>
          <a:p>
            <a:r>
              <a:rPr lang="cs-CZ" dirty="0"/>
              <a:t>(BAD) STRATEGY=ENDS+MEANS+WAYS</a:t>
            </a:r>
            <a:br>
              <a:rPr lang="cs-CZ" dirty="0"/>
            </a:br>
            <a:r>
              <a:rPr lang="cs-CZ" sz="2000" dirty="0" err="1"/>
              <a:t>Jeffrey</a:t>
            </a:r>
            <a:r>
              <a:rPr lang="cs-CZ" sz="2000" dirty="0"/>
              <a:t> W. </a:t>
            </a:r>
            <a:r>
              <a:rPr lang="cs-CZ" sz="2000" dirty="0" err="1"/>
              <a:t>Meiser</a:t>
            </a:r>
            <a:r>
              <a:rPr lang="cs-CZ" sz="2000" dirty="0"/>
              <a:t> (2017)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E8BAA-740A-490C-A35F-FE10D2AE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465" y="1880171"/>
            <a:ext cx="10921429" cy="4727839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Far too often strategy is an exercise in means-based planning; it is inherently uncreative, noncritical, and limits new and adaptive thinking.</a:t>
            </a:r>
            <a:r>
              <a:rPr lang="cs-CZ" sz="2400" dirty="0"/>
              <a:t> </a:t>
            </a:r>
            <a:r>
              <a:rPr lang="cs-CZ" sz="2400" b="1" u="sng" dirty="0"/>
              <a:t>(přeceňování prostředků)</a:t>
            </a:r>
          </a:p>
          <a:p>
            <a:pPr algn="just"/>
            <a:r>
              <a:rPr lang="en-US" sz="2400" dirty="0"/>
              <a:t>This kind of thinking leads to infinitely repeating the question of </a:t>
            </a:r>
            <a:r>
              <a:rPr lang="en-US" sz="2400" b="1" u="sng" dirty="0"/>
              <a:t>how many boots should be on the ground. </a:t>
            </a:r>
            <a:endParaRPr lang="cs-CZ" sz="2400" b="1" u="sng" dirty="0"/>
          </a:p>
          <a:p>
            <a:pPr algn="just"/>
            <a:r>
              <a:rPr lang="en-US" sz="2400" dirty="0"/>
              <a:t>This approach misses the core function of strategy, which is to figure out </a:t>
            </a:r>
            <a:r>
              <a:rPr lang="en-US" sz="2400" b="1" u="sng" dirty="0"/>
              <a:t>what to do with those boots on the ground</a:t>
            </a:r>
            <a:r>
              <a:rPr lang="en-US" sz="2400" dirty="0"/>
              <a:t>, </a:t>
            </a:r>
            <a:endParaRPr lang="cs-CZ" sz="2400" dirty="0"/>
          </a:p>
          <a:p>
            <a:pPr algn="just"/>
            <a:r>
              <a:rPr lang="en-US" sz="2400" dirty="0"/>
              <a:t>or even better, what are </a:t>
            </a:r>
            <a:r>
              <a:rPr lang="en-US" sz="2400" b="1" u="sng" dirty="0"/>
              <a:t>the alternatives to boots on the ground</a:t>
            </a:r>
            <a:r>
              <a:rPr lang="en-US" sz="2400" dirty="0"/>
              <a:t>. </a:t>
            </a:r>
            <a:endParaRPr lang="cs-CZ" sz="2400" dirty="0"/>
          </a:p>
          <a:p>
            <a:pPr algn="just"/>
            <a:r>
              <a:rPr lang="en-US" sz="2400" dirty="0"/>
              <a:t>The result of this analysis is what </a:t>
            </a:r>
            <a:r>
              <a:rPr lang="en-US" sz="2400" dirty="0" err="1"/>
              <a:t>Lykke</a:t>
            </a:r>
            <a:r>
              <a:rPr lang="en-US" sz="2400" dirty="0"/>
              <a:t> calls ways.</a:t>
            </a:r>
            <a:endParaRPr lang="cs-CZ" sz="2400" b="1" u="sng" dirty="0"/>
          </a:p>
        </p:txBody>
      </p:sp>
    </p:spTree>
    <p:extLst>
      <p:ext uri="{BB962C8B-B14F-4D97-AF65-F5344CB8AC3E}">
        <p14:creationId xmlns:p14="http://schemas.microsoft.com/office/powerpoint/2010/main" val="62876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BB240-F2DA-45BE-81EF-497B5D7A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227079"/>
            <a:ext cx="11876689" cy="1188720"/>
          </a:xfrm>
        </p:spPr>
        <p:txBody>
          <a:bodyPr/>
          <a:lstStyle/>
          <a:p>
            <a:r>
              <a:rPr lang="cs-CZ" dirty="0"/>
              <a:t>KOMPLEXNÍ PŘÍSTUP – GRAND STRATEGY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92B5B8-4670-4378-BB42-0F506852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304" y="1878008"/>
            <a:ext cx="10448818" cy="4604985"/>
          </a:xfrm>
        </p:spPr>
        <p:txBody>
          <a:bodyPr>
            <a:normAutofit/>
          </a:bodyPr>
          <a:lstStyle/>
          <a:p>
            <a:r>
              <a:rPr lang="en-US" sz="2400" dirty="0"/>
              <a:t>The concept of a comprehensive or whole-of-government approach</a:t>
            </a:r>
            <a:r>
              <a:rPr lang="cs-CZ" sz="2400" dirty="0"/>
              <a:t> </a:t>
            </a:r>
            <a:r>
              <a:rPr lang="en-US" sz="2400" dirty="0"/>
              <a:t>to respond to a strategic challenge</a:t>
            </a:r>
            <a:r>
              <a:rPr lang="cs-CZ" sz="2400" dirty="0"/>
              <a:t>.</a:t>
            </a:r>
          </a:p>
          <a:p>
            <a:r>
              <a:rPr lang="cs-CZ" sz="2400" dirty="0"/>
              <a:t>POUŽITÍ VŠECH NÁSTROJŮ MOCI STÁTU: (DIME, DIMEFIL, DIMEFILE)</a:t>
            </a:r>
          </a:p>
          <a:p>
            <a:r>
              <a:rPr lang="en-US" sz="2400" dirty="0"/>
              <a:t>diplomatic, information, military, economic, financial, intelligence, and law enforcement, </a:t>
            </a:r>
            <a:r>
              <a:rPr lang="cs-CZ" sz="2400" dirty="0" err="1"/>
              <a:t>energy</a:t>
            </a:r>
            <a:endParaRPr lang="cs-CZ" sz="2400" dirty="0"/>
          </a:p>
          <a:p>
            <a:r>
              <a:rPr lang="cs-CZ" sz="2400" dirty="0"/>
              <a:t>ARMÁDA NEMÁ SCHOPNOSTI VYŘEŠIT NÁRODNÍ BEZPEČNOSTNÍ VÝZVY</a:t>
            </a:r>
          </a:p>
          <a:p>
            <a:r>
              <a:rPr lang="cs-CZ" sz="2400" dirty="0"/>
              <a:t>Např. KOMPLEXNÍ PROBLÉM JAKO </a:t>
            </a:r>
            <a:r>
              <a:rPr lang="en-US" sz="2400" dirty="0" err="1"/>
              <a:t>postconflict</a:t>
            </a:r>
            <a:r>
              <a:rPr lang="en-US" sz="2400" dirty="0"/>
              <a:t> stabilization and development. </a:t>
            </a:r>
            <a:endParaRPr lang="cs-CZ" sz="2400" dirty="0"/>
          </a:p>
          <a:p>
            <a:r>
              <a:rPr lang="cs-CZ" sz="2400" dirty="0"/>
              <a:t>ÚKOLY OS OD ROKU 2001 UKAZUJÍ, ŽE ARMÁDA NA TYTO PROBLÉMY NESTAČÍ!</a:t>
            </a:r>
          </a:p>
        </p:txBody>
      </p:sp>
    </p:spTree>
    <p:extLst>
      <p:ext uri="{BB962C8B-B14F-4D97-AF65-F5344CB8AC3E}">
        <p14:creationId xmlns:p14="http://schemas.microsoft.com/office/powerpoint/2010/main" val="4091552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D5D85-3278-4307-95B1-300A6EAA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9" y="125046"/>
            <a:ext cx="11929241" cy="1188720"/>
          </a:xfrm>
        </p:spPr>
        <p:txBody>
          <a:bodyPr/>
          <a:lstStyle/>
          <a:p>
            <a:r>
              <a:rPr lang="cs-CZ" dirty="0"/>
              <a:t>STRATEGIE = ZPŮSOB Myšlení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0FBCAA-C234-49DB-B5E1-4AC68976C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2" y="1949676"/>
            <a:ext cx="11568701" cy="4939147"/>
          </a:xfrm>
        </p:spPr>
        <p:txBody>
          <a:bodyPr>
            <a:normAutofit/>
          </a:bodyPr>
          <a:lstStyle/>
          <a:p>
            <a:r>
              <a:rPr lang="en-US" sz="2400" dirty="0"/>
              <a:t>“a coherent set of analyses, concepts, policies, arguments, and actions that respond to a high-stakes challenge</a:t>
            </a:r>
            <a:endParaRPr lang="cs-CZ" sz="2400" dirty="0"/>
          </a:p>
          <a:p>
            <a:r>
              <a:rPr lang="en-US" sz="2400" dirty="0"/>
              <a:t>Richard P. </a:t>
            </a:r>
            <a:r>
              <a:rPr lang="en-US" sz="2400" dirty="0" err="1"/>
              <a:t>Rumelt</a:t>
            </a:r>
            <a:r>
              <a:rPr lang="en-US" sz="2400" dirty="0"/>
              <a:t>, Good Strategy, Bad Strategy: The Difference and Why It Matters (New York: Crown Business, 2011), 6.</a:t>
            </a:r>
            <a:endParaRPr lang="cs-CZ" sz="24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B1EC69D-B3F3-4E0A-9F2C-7352094955F2}"/>
              </a:ext>
            </a:extLst>
          </p:cNvPr>
          <p:cNvSpPr txBox="1">
            <a:spLocks/>
          </p:cNvSpPr>
          <p:nvPr/>
        </p:nvSpPr>
        <p:spPr bwMode="black">
          <a:xfrm>
            <a:off x="131379" y="4039105"/>
            <a:ext cx="11929241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STRATEGIE = CESTA, PLÁN</a:t>
            </a:r>
            <a:br>
              <a:rPr lang="cs-CZ" dirty="0"/>
            </a:b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F4C238B-50FA-47DA-9E03-E29EF989B4FA}"/>
              </a:ext>
            </a:extLst>
          </p:cNvPr>
          <p:cNvSpPr txBox="1"/>
          <p:nvPr/>
        </p:nvSpPr>
        <p:spPr>
          <a:xfrm>
            <a:off x="1109609" y="6000108"/>
            <a:ext cx="1042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Jako dlouhodobý plán činností zaměřený na dosažení nějakého cíle!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8058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235646-2634-4C42-B62B-3497ED09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2267" y="6376900"/>
            <a:ext cx="10610488" cy="501587"/>
          </a:xfrm>
        </p:spPr>
        <p:txBody>
          <a:bodyPr/>
          <a:lstStyle/>
          <a:p>
            <a:r>
              <a:rPr lang="en-US" sz="2000" dirty="0"/>
              <a:t>Lindgren</a:t>
            </a:r>
            <a:r>
              <a:rPr lang="cs-CZ" sz="2000" dirty="0"/>
              <a:t> M., </a:t>
            </a:r>
            <a:r>
              <a:rPr lang="en-US" sz="2000" dirty="0" err="1"/>
              <a:t>Bandhold</a:t>
            </a:r>
            <a:r>
              <a:rPr lang="cs-CZ" sz="2000" dirty="0"/>
              <a:t> H., </a:t>
            </a:r>
            <a:r>
              <a:rPr lang="en-US" sz="2000" dirty="0"/>
              <a:t>Scenario Planning</a:t>
            </a:r>
            <a:r>
              <a:rPr lang="cs-CZ" sz="2000" dirty="0"/>
              <a:t>, </a:t>
            </a:r>
            <a:r>
              <a:rPr lang="en-US" sz="2000" dirty="0"/>
              <a:t>The link between future and </a:t>
            </a:r>
            <a:r>
              <a:rPr lang="en-US" sz="2000" dirty="0" err="1"/>
              <a:t>strat</a:t>
            </a:r>
            <a:r>
              <a:rPr lang="cs-CZ" sz="2000" dirty="0"/>
              <a:t>e</a:t>
            </a:r>
            <a:r>
              <a:rPr lang="en-US" sz="2000" dirty="0" err="1"/>
              <a:t>gy</a:t>
            </a:r>
            <a:r>
              <a:rPr lang="cs-CZ" sz="2000" dirty="0"/>
              <a:t>. </a:t>
            </a:r>
            <a:endParaRPr lang="cs-CZ" sz="20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C1AC153B-74FE-4BF6-ADD8-F359B89DD471}"/>
              </a:ext>
            </a:extLst>
          </p:cNvPr>
          <p:cNvGrpSpPr/>
          <p:nvPr/>
        </p:nvGrpSpPr>
        <p:grpSpPr>
          <a:xfrm>
            <a:off x="390418" y="0"/>
            <a:ext cx="11599524" cy="6709025"/>
            <a:chOff x="100783" y="717371"/>
            <a:chExt cx="8431657" cy="5826852"/>
          </a:xfrm>
        </p:grpSpPr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BC07DD2F-ACD4-40EB-A36A-ADDD56C4C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552" y="1196752"/>
              <a:ext cx="0" cy="4536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83672A87-5575-467B-8C4D-8B24E673CF3A}"/>
                </a:ext>
              </a:extLst>
            </p:cNvPr>
            <p:cNvCxnSpPr/>
            <p:nvPr/>
          </p:nvCxnSpPr>
          <p:spPr>
            <a:xfrm>
              <a:off x="539552" y="5717838"/>
              <a:ext cx="77768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EC84BD77-16E4-4BD2-AACE-54B381757A8E}"/>
                </a:ext>
              </a:extLst>
            </p:cNvPr>
            <p:cNvSpPr/>
            <p:nvPr/>
          </p:nvSpPr>
          <p:spPr>
            <a:xfrm>
              <a:off x="603687" y="4463789"/>
              <a:ext cx="1771614" cy="914400"/>
            </a:xfrm>
            <a:prstGeom prst="rect">
              <a:avLst/>
            </a:prstGeom>
            <a:solidFill>
              <a:srgbClr val="D86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ŘEŠIT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akutní problémy </a:t>
              </a:r>
              <a:r>
                <a:rPr lang="cs-CZ" b="1" dirty="0" err="1">
                  <a:solidFill>
                    <a:schemeClr val="tx1"/>
                  </a:solidFill>
                </a:rPr>
                <a:t>problems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0F402C14-2D16-4334-AFF4-4B60A95F69AA}"/>
                </a:ext>
              </a:extLst>
            </p:cNvPr>
            <p:cNvSpPr/>
            <p:nvPr/>
          </p:nvSpPr>
          <p:spPr>
            <a:xfrm>
              <a:off x="2375301" y="3519044"/>
              <a:ext cx="1855920" cy="914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ZVLÁDAT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současné problémy</a:t>
              </a:r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E9FBE38C-DF05-4D79-AEE4-0311EA3E0DF3}"/>
                </a:ext>
              </a:extLst>
            </p:cNvPr>
            <p:cNvSpPr/>
            <p:nvPr/>
          </p:nvSpPr>
          <p:spPr>
            <a:xfrm>
              <a:off x="4355976" y="2564904"/>
              <a:ext cx="1872208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PŘEDVÍDAT 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budoucí potřeby</a:t>
              </a:r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7D9A0FCA-A7EF-44F9-88E0-A732FA9F7280}"/>
                </a:ext>
              </a:extLst>
            </p:cNvPr>
            <p:cNvSpPr/>
            <p:nvPr/>
          </p:nvSpPr>
          <p:spPr>
            <a:xfrm>
              <a:off x="6287672" y="1484784"/>
              <a:ext cx="1812720" cy="914400"/>
            </a:xfrm>
            <a:prstGeom prst="rect">
              <a:avLst/>
            </a:prstGeom>
            <a:solidFill>
              <a:srgbClr val="D060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VYTVÁŘET </a:t>
              </a:r>
              <a:r>
                <a:rPr lang="cs-CZ" b="1" dirty="0">
                  <a:solidFill>
                    <a:schemeClr val="tx1"/>
                  </a:solidFill>
                </a:rPr>
                <a:t>budoucnost</a:t>
              </a:r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2C0AFA0C-10BC-4331-B392-73A80E330D06}"/>
                </a:ext>
              </a:extLst>
            </p:cNvPr>
            <p:cNvSpPr/>
            <p:nvPr/>
          </p:nvSpPr>
          <p:spPr>
            <a:xfrm>
              <a:off x="7236296" y="5763092"/>
              <a:ext cx="91440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dlouhý</a:t>
              </a: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A9C53852-B90D-44E4-B871-0BB666984D96}"/>
                </a:ext>
              </a:extLst>
            </p:cNvPr>
            <p:cNvSpPr/>
            <p:nvPr/>
          </p:nvSpPr>
          <p:spPr>
            <a:xfrm>
              <a:off x="3848344" y="5773775"/>
              <a:ext cx="129972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HORIZONT</a:t>
              </a: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F716AF65-F45C-4217-BD53-20A769796406}"/>
                </a:ext>
              </a:extLst>
            </p:cNvPr>
            <p:cNvSpPr/>
            <p:nvPr/>
          </p:nvSpPr>
          <p:spPr>
            <a:xfrm>
              <a:off x="603687" y="5754017"/>
              <a:ext cx="91440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krátký</a:t>
              </a: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2A03C0A7-8189-4935-BC95-3AE48C88B913}"/>
                </a:ext>
              </a:extLst>
            </p:cNvPr>
            <p:cNvSpPr txBox="1"/>
            <p:nvPr/>
          </p:nvSpPr>
          <p:spPr>
            <a:xfrm rot="16200000">
              <a:off x="-2627977" y="3446131"/>
              <a:ext cx="5826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OD HAŠENÍ PROBLÉMŮ K VYTVÁŘENÍ BUDOUCNOSTI </a:t>
              </a:r>
            </a:p>
          </p:txBody>
        </p:sp>
        <p:sp>
          <p:nvSpPr>
            <p:cNvPr id="53" name="Řečová bublina: obdélníkový bublinový popisek 52">
              <a:extLst>
                <a:ext uri="{FF2B5EF4-FFF2-40B4-BE49-F238E27FC236}">
                  <a16:creationId xmlns:a16="http://schemas.microsoft.com/office/drawing/2014/main" id="{0B24DCF4-4B9A-48B5-A380-C4D666B6855D}"/>
                </a:ext>
              </a:extLst>
            </p:cNvPr>
            <p:cNvSpPr/>
            <p:nvPr/>
          </p:nvSpPr>
          <p:spPr>
            <a:xfrm>
              <a:off x="5188972" y="3565234"/>
              <a:ext cx="3343468" cy="949654"/>
            </a:xfrm>
            <a:prstGeom prst="wedgeRectCallout">
              <a:avLst>
                <a:gd name="adj1" fmla="val -78360"/>
                <a:gd name="adj2" fmla="val -6659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Identifikace a eliminace příčin problémů, hodnocení zkušeností a učení se</a:t>
              </a:r>
            </a:p>
          </p:txBody>
        </p:sp>
        <p:sp>
          <p:nvSpPr>
            <p:cNvPr id="54" name="Řečová bublina: obdélníkový bublinový popisek 53">
              <a:extLst>
                <a:ext uri="{FF2B5EF4-FFF2-40B4-BE49-F238E27FC236}">
                  <a16:creationId xmlns:a16="http://schemas.microsoft.com/office/drawing/2014/main" id="{4A0E1C92-9F21-4FD5-A1D5-2A3098EB5B05}"/>
                </a:ext>
              </a:extLst>
            </p:cNvPr>
            <p:cNvSpPr/>
            <p:nvPr/>
          </p:nvSpPr>
          <p:spPr>
            <a:xfrm>
              <a:off x="971600" y="1048232"/>
              <a:ext cx="4217372" cy="1149862"/>
            </a:xfrm>
            <a:prstGeom prst="wedgeRectCallout">
              <a:avLst>
                <a:gd name="adj1" fmla="val 78457"/>
                <a:gd name="adj2" fmla="val 25895"/>
              </a:avLst>
            </a:prstGeom>
            <a:solidFill>
              <a:srgbClr val="EEE0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Budoucnost jako množina příležitostí</a:t>
              </a:r>
              <a:r>
                <a:rPr lang="en-US" dirty="0">
                  <a:solidFill>
                    <a:schemeClr val="tx1"/>
                  </a:solidFill>
                </a:rPr>
                <a:t>; </a:t>
              </a:r>
              <a:r>
                <a:rPr lang="cs-CZ" dirty="0">
                  <a:solidFill>
                    <a:schemeClr val="tx1"/>
                  </a:solidFill>
                </a:rPr>
                <a:t>procesy nastaveny tak, aby podporovaly nepřetržitý proces experimentování, jakožto nástroje pro vytváření budoucnosti</a:t>
              </a:r>
              <a:r>
                <a:rPr lang="en-US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55" name="Řečová bublina: obdélníkový bublinový popisek 54">
              <a:extLst>
                <a:ext uri="{FF2B5EF4-FFF2-40B4-BE49-F238E27FC236}">
                  <a16:creationId xmlns:a16="http://schemas.microsoft.com/office/drawing/2014/main" id="{0D125448-1480-4796-9B15-88448D73BE77}"/>
                </a:ext>
              </a:extLst>
            </p:cNvPr>
            <p:cNvSpPr/>
            <p:nvPr/>
          </p:nvSpPr>
          <p:spPr>
            <a:xfrm>
              <a:off x="603686" y="2265360"/>
              <a:ext cx="3378557" cy="1149862"/>
            </a:xfrm>
            <a:prstGeom prst="wedgeRectCallout">
              <a:avLst>
                <a:gd name="adj1" fmla="val 63153"/>
                <a:gd name="adj2" fmla="val 1201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Proaktivní přístup k budoucnosti; celá organizace je zapojena do sledování vývojových trendů a jejich implikací.  </a:t>
              </a:r>
            </a:p>
          </p:txBody>
        </p:sp>
        <p:sp>
          <p:nvSpPr>
            <p:cNvPr id="56" name="Řečová bublina: obdélníkový bublinový popisek 55">
              <a:extLst>
                <a:ext uri="{FF2B5EF4-FFF2-40B4-BE49-F238E27FC236}">
                  <a16:creationId xmlns:a16="http://schemas.microsoft.com/office/drawing/2014/main" id="{4BB1AD1B-9B3E-4C96-94D2-3A65F8E45CCB}"/>
                </a:ext>
              </a:extLst>
            </p:cNvPr>
            <p:cNvSpPr/>
            <p:nvPr/>
          </p:nvSpPr>
          <p:spPr>
            <a:xfrm>
              <a:off x="2777740" y="4677774"/>
              <a:ext cx="3162412" cy="931707"/>
            </a:xfrm>
            <a:prstGeom prst="wedgeRectCallout">
              <a:avLst>
                <a:gd name="adj1" fmla="val -66613"/>
                <a:gd name="adj2" fmla="val -14498"/>
              </a:avLst>
            </a:prstGeom>
            <a:solidFill>
              <a:srgbClr val="F0E1D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Řešení akutních problémů a jejich projevů ze dne na den; podceňování rizik.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6991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08F99-5BD3-4A64-963E-7B3F81E2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20" y="131333"/>
            <a:ext cx="7729728" cy="1188720"/>
          </a:xfrm>
        </p:spPr>
        <p:txBody>
          <a:bodyPr/>
          <a:lstStyle/>
          <a:p>
            <a:r>
              <a:rPr lang="cs-CZ" dirty="0"/>
              <a:t>STRATEGIE = UMĚNÍ VYTVÁŘET SÍLU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7CFE8-B044-4680-962A-657CAE7E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39" y="2227078"/>
            <a:ext cx="2289493" cy="3988787"/>
          </a:xfrm>
        </p:spPr>
        <p:txBody>
          <a:bodyPr>
            <a:noAutofit/>
          </a:bodyPr>
          <a:lstStyle/>
          <a:p>
            <a:r>
              <a:rPr lang="en-US" sz="2400" dirty="0"/>
              <a:t>Lawrence Freedman, Strategy: A History (Oxford: Oxford University Press, 2013), xii</a:t>
            </a:r>
            <a:endParaRPr lang="cs-CZ" sz="2400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54881643-2C9A-4733-AA5F-2EE264B0FC61}"/>
              </a:ext>
            </a:extLst>
          </p:cNvPr>
          <p:cNvGrpSpPr/>
          <p:nvPr/>
        </p:nvGrpSpPr>
        <p:grpSpPr>
          <a:xfrm>
            <a:off x="2953043" y="1504925"/>
            <a:ext cx="8056820" cy="5112568"/>
            <a:chOff x="1175614" y="1329427"/>
            <a:chExt cx="8056820" cy="5112568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99A4147E-9C3F-43B0-B229-19FA36D3B0A6}"/>
                </a:ext>
              </a:extLst>
            </p:cNvPr>
            <p:cNvGrpSpPr/>
            <p:nvPr/>
          </p:nvGrpSpPr>
          <p:grpSpPr>
            <a:xfrm>
              <a:off x="1175614" y="1329427"/>
              <a:ext cx="6768752" cy="5112568"/>
              <a:chOff x="2267744" y="1916832"/>
              <a:chExt cx="4680520" cy="3960440"/>
            </a:xfrm>
          </p:grpSpPr>
          <p:sp>
            <p:nvSpPr>
              <p:cNvPr id="9" name="Ovál 8">
                <a:extLst>
                  <a:ext uri="{FF2B5EF4-FFF2-40B4-BE49-F238E27FC236}">
                    <a16:creationId xmlns:a16="http://schemas.microsoft.com/office/drawing/2014/main" id="{DFCBCA07-C85D-4C04-90AD-0F6393E0DA4A}"/>
                  </a:ext>
                </a:extLst>
              </p:cNvPr>
              <p:cNvSpPr/>
              <p:nvPr/>
            </p:nvSpPr>
            <p:spPr>
              <a:xfrm>
                <a:off x="2267744" y="1916832"/>
                <a:ext cx="4680520" cy="396044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80A7E134-D60A-48C5-85E6-D4A53A2CE204}"/>
                  </a:ext>
                </a:extLst>
              </p:cNvPr>
              <p:cNvSpPr/>
              <p:nvPr/>
            </p:nvSpPr>
            <p:spPr>
              <a:xfrm>
                <a:off x="3148608" y="2220757"/>
                <a:ext cx="2143472" cy="185631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POLITICKÝ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POTENCIÁL</a:t>
                </a:r>
              </a:p>
            </p:txBody>
          </p:sp>
          <p:sp>
            <p:nvSpPr>
              <p:cNvPr id="11" name="Ovál 10">
                <a:extLst>
                  <a:ext uri="{FF2B5EF4-FFF2-40B4-BE49-F238E27FC236}">
                    <a16:creationId xmlns:a16="http://schemas.microsoft.com/office/drawing/2014/main" id="{C2E6F6C3-0059-4B5F-A552-E2C7361F787B}"/>
                  </a:ext>
                </a:extLst>
              </p:cNvPr>
              <p:cNvSpPr/>
              <p:nvPr/>
            </p:nvSpPr>
            <p:spPr>
              <a:xfrm>
                <a:off x="4652392" y="3089395"/>
                <a:ext cx="2079848" cy="1878127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VOJENSKÝ POTENCIÁL</a:t>
                </a:r>
              </a:p>
            </p:txBody>
          </p:sp>
          <p:sp>
            <p:nvSpPr>
              <p:cNvPr id="12" name="Ovál 11">
                <a:extLst>
                  <a:ext uri="{FF2B5EF4-FFF2-40B4-BE49-F238E27FC236}">
                    <a16:creationId xmlns:a16="http://schemas.microsoft.com/office/drawing/2014/main" id="{937B0D6D-086E-4E8D-977B-EB8404AEF54F}"/>
                  </a:ext>
                </a:extLst>
              </p:cNvPr>
              <p:cNvSpPr/>
              <p:nvPr/>
            </p:nvSpPr>
            <p:spPr>
              <a:xfrm>
                <a:off x="2739175" y="3607945"/>
                <a:ext cx="2143472" cy="18554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EKONOMICKÝ POTENCIÁL</a:t>
                </a:r>
              </a:p>
            </p:txBody>
          </p:sp>
        </p:grp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424EF2FA-79DE-439E-81AF-3C7457AC6C26}"/>
                </a:ext>
              </a:extLst>
            </p:cNvPr>
            <p:cNvSpPr/>
            <p:nvPr/>
          </p:nvSpPr>
          <p:spPr>
            <a:xfrm>
              <a:off x="6416987" y="2132856"/>
              <a:ext cx="189908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Fyzická dimenze</a:t>
              </a:r>
            </a:p>
          </p:txBody>
        </p: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697D37FB-757E-471C-895A-DEA9A2538006}"/>
                </a:ext>
              </a:extLst>
            </p:cNvPr>
            <p:cNvSpPr/>
            <p:nvPr/>
          </p:nvSpPr>
          <p:spPr>
            <a:xfrm>
              <a:off x="5870948" y="5097495"/>
              <a:ext cx="1761013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Koncepční dimenze</a:t>
              </a:r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2DF55FC3-BE24-48C9-B7B2-D9FA8BEEA8A4}"/>
                </a:ext>
              </a:extLst>
            </p:cNvPr>
            <p:cNvSpPr/>
            <p:nvPr/>
          </p:nvSpPr>
          <p:spPr>
            <a:xfrm>
              <a:off x="7609964" y="3723903"/>
              <a:ext cx="162247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Morální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dimenze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9467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661D2-D356-4BE3-9A34-3241377C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40A939-CDC9-432C-BAA2-4B1065DC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6A42DB-04B0-4D02-9EE8-E44AE8E2C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07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vnoramenný trojúhelník 14">
            <a:extLst>
              <a:ext uri="{FF2B5EF4-FFF2-40B4-BE49-F238E27FC236}">
                <a16:creationId xmlns:a16="http://schemas.microsoft.com/office/drawing/2014/main" id="{F6E6F2D4-CDBA-42C2-A7E7-39F5541CC46C}"/>
              </a:ext>
            </a:extLst>
          </p:cNvPr>
          <p:cNvSpPr/>
          <p:nvPr/>
        </p:nvSpPr>
        <p:spPr>
          <a:xfrm>
            <a:off x="1431234" y="450575"/>
            <a:ext cx="9329529" cy="610738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2DE97CCE-E394-4322-B51C-823959DDE04F}"/>
              </a:ext>
            </a:extLst>
          </p:cNvPr>
          <p:cNvGrpSpPr/>
          <p:nvPr/>
        </p:nvGrpSpPr>
        <p:grpSpPr>
          <a:xfrm>
            <a:off x="1431235" y="1441171"/>
            <a:ext cx="9329530" cy="4333462"/>
            <a:chOff x="1046922" y="858075"/>
            <a:chExt cx="9329530" cy="4333462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E10FED71-E202-4DF0-90C7-8E6917C12157}"/>
                </a:ext>
              </a:extLst>
            </p:cNvPr>
            <p:cNvSpPr/>
            <p:nvPr/>
          </p:nvSpPr>
          <p:spPr>
            <a:xfrm>
              <a:off x="1046922" y="858075"/>
              <a:ext cx="1524000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CÍLE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4A85FE0F-BEBC-4C8E-B409-11D200655A80}"/>
                </a:ext>
              </a:extLst>
            </p:cNvPr>
            <p:cNvSpPr/>
            <p:nvPr/>
          </p:nvSpPr>
          <p:spPr>
            <a:xfrm>
              <a:off x="1046922" y="2345633"/>
              <a:ext cx="1524000" cy="13550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ZPŮSOBY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91EC0892-CF0F-4EB6-9B77-2DA44A408B80}"/>
                </a:ext>
              </a:extLst>
            </p:cNvPr>
            <p:cNvSpPr/>
            <p:nvPr/>
          </p:nvSpPr>
          <p:spPr>
            <a:xfrm>
              <a:off x="1046923" y="3836502"/>
              <a:ext cx="1524000" cy="13550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PROSTŘEDKY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SCHOPNOSTI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ZDROJE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800FB19C-E32D-4B55-8274-047134DF577D}"/>
                </a:ext>
              </a:extLst>
            </p:cNvPr>
            <p:cNvSpPr/>
            <p:nvPr/>
          </p:nvSpPr>
          <p:spPr>
            <a:xfrm>
              <a:off x="2835965" y="858075"/>
              <a:ext cx="4585252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BEZPEČNOSTNÍ A OBRANNÁ POLITIKA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F6C2715B-07EE-48C1-823D-D06B53B4DB7E}"/>
                </a:ext>
              </a:extLst>
            </p:cNvPr>
            <p:cNvSpPr/>
            <p:nvPr/>
          </p:nvSpPr>
          <p:spPr>
            <a:xfrm>
              <a:off x="7686259" y="858075"/>
              <a:ext cx="2690193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NÁRODNÍ ZÁJMY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HODNOTY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CÍLE OBRANNÉ POLITIKY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AMBICE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65714150-B728-40B9-B83C-06336F7E9103}"/>
                </a:ext>
              </a:extLst>
            </p:cNvPr>
            <p:cNvSpPr/>
            <p:nvPr/>
          </p:nvSpPr>
          <p:spPr>
            <a:xfrm>
              <a:off x="2849221" y="2345634"/>
              <a:ext cx="4585252" cy="1355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VOJENSKÁ STRATEGIE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B9684A56-90FC-4085-B627-8C68CB041EC6}"/>
                </a:ext>
              </a:extLst>
            </p:cNvPr>
            <p:cNvSpPr/>
            <p:nvPr/>
          </p:nvSpPr>
          <p:spPr>
            <a:xfrm>
              <a:off x="7712772" y="2343981"/>
              <a:ext cx="2663680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OPERAČNÍ PLÁNY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OPERAČNÍ KONCEPCE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DOKTRÍNY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E11F8F10-20B2-41BD-A46C-AF7130A71A0F}"/>
                </a:ext>
              </a:extLst>
            </p:cNvPr>
            <p:cNvSpPr/>
            <p:nvPr/>
          </p:nvSpPr>
          <p:spPr>
            <a:xfrm>
              <a:off x="2862472" y="3836501"/>
              <a:ext cx="4585252" cy="1355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ROZVOJOVÉ KONCEPČNÍ DOKUMENTY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3C6298D0-15A3-4662-8616-658DB62C911B}"/>
                </a:ext>
              </a:extLst>
            </p:cNvPr>
            <p:cNvSpPr/>
            <p:nvPr/>
          </p:nvSpPr>
          <p:spPr>
            <a:xfrm>
              <a:off x="7686259" y="3829887"/>
              <a:ext cx="2690193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ROZVOJOVÉ CÍLE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PROGRAMY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PLÁNY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ROZPOČET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181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0"/>
            <a:ext cx="12192000" cy="6862763"/>
            <a:chOff x="1489076" y="0"/>
            <a:chExt cx="9196388" cy="6862763"/>
          </a:xfrm>
        </p:grpSpPr>
        <p:sp>
          <p:nvSpPr>
            <p:cNvPr id="115" name="Obdélník 114">
              <a:extLst>
                <a:ext uri="{FF2B5EF4-FFF2-40B4-BE49-F238E27FC236}">
                  <a16:creationId xmlns:a16="http://schemas.microsoft.com/office/drawing/2014/main" id="{2EC74F2F-FAC3-4E97-BFA1-46ED82AC2C18}"/>
                </a:ext>
              </a:extLst>
            </p:cNvPr>
            <p:cNvSpPr/>
            <p:nvPr/>
          </p:nvSpPr>
          <p:spPr>
            <a:xfrm>
              <a:off x="1489076" y="4721225"/>
              <a:ext cx="9174163" cy="214153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4C27249A-A234-4663-A5F8-0451303BFA45}"/>
                </a:ext>
              </a:extLst>
            </p:cNvPr>
            <p:cNvSpPr/>
            <p:nvPr/>
          </p:nvSpPr>
          <p:spPr>
            <a:xfrm>
              <a:off x="1504951" y="360364"/>
              <a:ext cx="9180513" cy="14938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5" name="Obdélník 74">
              <a:extLst>
                <a:ext uri="{FF2B5EF4-FFF2-40B4-BE49-F238E27FC236}">
                  <a16:creationId xmlns:a16="http://schemas.microsoft.com/office/drawing/2014/main" id="{0BD07573-473C-410D-9BFA-D51D5D08BC04}"/>
                </a:ext>
              </a:extLst>
            </p:cNvPr>
            <p:cNvSpPr/>
            <p:nvPr/>
          </p:nvSpPr>
          <p:spPr>
            <a:xfrm>
              <a:off x="1519238" y="3395664"/>
              <a:ext cx="9144001" cy="14700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DF31CB77-F093-4182-AFD0-73AED4E1E0E9}"/>
                </a:ext>
              </a:extLst>
            </p:cNvPr>
            <p:cNvSpPr/>
            <p:nvPr/>
          </p:nvSpPr>
          <p:spPr>
            <a:xfrm>
              <a:off x="1524000" y="1828800"/>
              <a:ext cx="9144000" cy="15621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7654" name="TextovéPole 3">
              <a:extLst>
                <a:ext uri="{FF2B5EF4-FFF2-40B4-BE49-F238E27FC236}">
                  <a16:creationId xmlns:a16="http://schemas.microsoft.com/office/drawing/2014/main" id="{E0A84631-D7E9-4931-B4D8-17DD099C2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0"/>
              <a:ext cx="91440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 b="1" dirty="0">
                  <a:solidFill>
                    <a:schemeClr val="bg1"/>
                  </a:solidFill>
                </a:rPr>
                <a:t>NÁVRH HIERARCHIE KONCEPCÍ 2020 (</a:t>
              </a:r>
              <a:r>
                <a:rPr lang="cs-CZ" altLang="cs-CZ" sz="1800" b="1" dirty="0" err="1">
                  <a:solidFill>
                    <a:schemeClr val="bg1"/>
                  </a:solidFill>
                </a:rPr>
                <a:t>ReMO</a:t>
              </a:r>
              <a:r>
                <a:rPr lang="cs-CZ" altLang="cs-CZ" sz="18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390C7712-C1A1-4C9C-9904-4C25B8743ACF}"/>
                </a:ext>
              </a:extLst>
            </p:cNvPr>
            <p:cNvSpPr/>
            <p:nvPr/>
          </p:nvSpPr>
          <p:spPr>
            <a:xfrm>
              <a:off x="1897063" y="685800"/>
              <a:ext cx="2413000" cy="81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Strategická východiska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79AC664-F612-4A9E-B463-F9DBCA13B2C4}"/>
                </a:ext>
              </a:extLst>
            </p:cNvPr>
            <p:cNvSpPr/>
            <p:nvPr/>
          </p:nvSpPr>
          <p:spPr>
            <a:xfrm>
              <a:off x="1494362" y="1829367"/>
              <a:ext cx="588440" cy="156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Koncepce      1. úrovně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71CE21F0-6AA5-4BF0-9695-AE544B7AACFF}"/>
                </a:ext>
              </a:extLst>
            </p:cNvPr>
            <p:cNvSpPr/>
            <p:nvPr/>
          </p:nvSpPr>
          <p:spPr>
            <a:xfrm>
              <a:off x="1566748" y="3425468"/>
              <a:ext cx="496804" cy="1369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Koncepce                        2. úrovně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29258C64-AAB3-4399-A5EA-7102DF3EBA2F}"/>
                </a:ext>
              </a:extLst>
            </p:cNvPr>
            <p:cNvSpPr/>
            <p:nvPr/>
          </p:nvSpPr>
          <p:spPr>
            <a:xfrm>
              <a:off x="8820909" y="1838975"/>
              <a:ext cx="297397" cy="45345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Implementační plány </a:t>
              </a: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(DOTMLPFI)</a:t>
              </a:r>
            </a:p>
          </p:txBody>
        </p:sp>
        <p:sp>
          <p:nvSpPr>
            <p:cNvPr id="10" name="Šipka dolů 9">
              <a:extLst>
                <a:ext uri="{FF2B5EF4-FFF2-40B4-BE49-F238E27FC236}">
                  <a16:creationId xmlns:a16="http://schemas.microsoft.com/office/drawing/2014/main" id="{1A84FCFC-97B7-415E-928C-56D8117484E2}"/>
                </a:ext>
              </a:extLst>
            </p:cNvPr>
            <p:cNvSpPr/>
            <p:nvPr/>
          </p:nvSpPr>
          <p:spPr>
            <a:xfrm>
              <a:off x="2674938" y="1498601"/>
              <a:ext cx="406400" cy="3143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74BCF6D4-0C1B-4E7B-9908-4A593A8F6C83}"/>
                </a:ext>
              </a:extLst>
            </p:cNvPr>
            <p:cNvSpPr/>
            <p:nvPr/>
          </p:nvSpPr>
          <p:spPr>
            <a:xfrm>
              <a:off x="2493424" y="1829366"/>
              <a:ext cx="740841" cy="1562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Výstavba AČR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F487B89A-C935-415F-A548-CA5676CED9CD}"/>
                </a:ext>
              </a:extLst>
            </p:cNvPr>
            <p:cNvSpPr/>
            <p:nvPr/>
          </p:nvSpPr>
          <p:spPr>
            <a:xfrm>
              <a:off x="2493433" y="3404115"/>
              <a:ext cx="740832" cy="14345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Výstavba sil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75705589-78B3-4E0B-A3EC-32AC26EAD9F3}"/>
                </a:ext>
              </a:extLst>
            </p:cNvPr>
            <p:cNvSpPr/>
            <p:nvPr/>
          </p:nvSpPr>
          <p:spPr>
            <a:xfrm>
              <a:off x="2489199" y="4869160"/>
              <a:ext cx="745067" cy="1493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Výstavba podpory a zabezpečení</a:t>
              </a: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B6A6EB01-8F5C-4908-9D26-6E7DDD08CDA7}"/>
                </a:ext>
              </a:extLst>
            </p:cNvPr>
            <p:cNvSpPr/>
            <p:nvPr/>
          </p:nvSpPr>
          <p:spPr>
            <a:xfrm>
              <a:off x="5113338" y="500063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Bezpečnostní strategie ČR</a:t>
              </a: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3F51D00-D441-4BCA-890F-5D70D0CB9216}"/>
                </a:ext>
              </a:extLst>
            </p:cNvPr>
            <p:cNvSpPr/>
            <p:nvPr/>
          </p:nvSpPr>
          <p:spPr>
            <a:xfrm>
              <a:off x="5113338" y="925513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Obranná strategie ČR</a:t>
              </a: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AF38DCE3-A0C7-485A-B182-4C331F043CAC}"/>
                </a:ext>
              </a:extLst>
            </p:cNvPr>
            <p:cNvSpPr/>
            <p:nvPr/>
          </p:nvSpPr>
          <p:spPr>
            <a:xfrm>
              <a:off x="5113338" y="1354138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Dlouhodobý výhled pro obranu</a:t>
              </a:r>
            </a:p>
          </p:txBody>
        </p: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9950DA63-496C-47D6-902A-F60BDE8FF505}"/>
                </a:ext>
              </a:extLst>
            </p:cNvPr>
            <p:cNvCxnSpPr>
              <a:stCxn id="5" idx="3"/>
              <a:endCxn id="21" idx="1"/>
            </p:cNvCxnSpPr>
            <p:nvPr/>
          </p:nvCxnSpPr>
          <p:spPr>
            <a:xfrm flipV="1">
              <a:off x="4310064" y="690564"/>
              <a:ext cx="803275" cy="4016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34265394-0AC5-4C9E-8F86-7B95AD519C8C}"/>
                </a:ext>
              </a:extLst>
            </p:cNvPr>
            <p:cNvCxnSpPr>
              <a:stCxn id="5" idx="3"/>
              <a:endCxn id="22" idx="1"/>
            </p:cNvCxnSpPr>
            <p:nvPr/>
          </p:nvCxnSpPr>
          <p:spPr>
            <a:xfrm>
              <a:off x="4310064" y="1092201"/>
              <a:ext cx="803275" cy="2381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114CACFE-03FA-4CFD-8B07-59A77248E180}"/>
                </a:ext>
              </a:extLst>
            </p:cNvPr>
            <p:cNvCxnSpPr>
              <a:stCxn id="5" idx="3"/>
              <a:endCxn id="23" idx="1"/>
            </p:cNvCxnSpPr>
            <p:nvPr/>
          </p:nvCxnSpPr>
          <p:spPr>
            <a:xfrm>
              <a:off x="4310064" y="1092200"/>
              <a:ext cx="803275" cy="4524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Šipka dolů 14">
              <a:extLst>
                <a:ext uri="{FF2B5EF4-FFF2-40B4-BE49-F238E27FC236}">
                  <a16:creationId xmlns:a16="http://schemas.microsoft.com/office/drawing/2014/main" id="{6EB52831-A99A-4512-B261-8C4C458C7C59}"/>
                </a:ext>
              </a:extLst>
            </p:cNvPr>
            <p:cNvSpPr/>
            <p:nvPr/>
          </p:nvSpPr>
          <p:spPr>
            <a:xfrm>
              <a:off x="4343400" y="2082800"/>
              <a:ext cx="406400" cy="285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6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7670" name="Skupina 65">
              <a:extLst>
                <a:ext uri="{FF2B5EF4-FFF2-40B4-BE49-F238E27FC236}">
                  <a16:creationId xmlns:a16="http://schemas.microsoft.com/office/drawing/2014/main" id="{018C30A2-46D8-45DB-87D1-F21665BBE7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1126" y="1841501"/>
              <a:ext cx="2227263" cy="1046163"/>
              <a:chOff x="4812250" y="2515167"/>
              <a:chExt cx="2226734" cy="1429345"/>
            </a:xfrm>
          </p:grpSpPr>
          <p:grpSp>
            <p:nvGrpSpPr>
              <p:cNvPr id="27730" name="Skupina 56">
                <a:extLst>
                  <a:ext uri="{FF2B5EF4-FFF2-40B4-BE49-F238E27FC236}">
                    <a16:creationId xmlns:a16="http://schemas.microsoft.com/office/drawing/2014/main" id="{4A57BE27-FE48-4263-A994-61237D722E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2250" y="2515167"/>
                <a:ext cx="2226734" cy="1429345"/>
                <a:chOff x="4817533" y="2489768"/>
                <a:chExt cx="2226734" cy="1429345"/>
              </a:xfrm>
            </p:grpSpPr>
            <p:sp>
              <p:nvSpPr>
                <p:cNvPr id="53" name="Obdélník 52">
                  <a:extLst>
                    <a:ext uri="{FF2B5EF4-FFF2-40B4-BE49-F238E27FC236}">
                      <a16:creationId xmlns:a16="http://schemas.microsoft.com/office/drawing/2014/main" id="{6F44BF13-59F1-4FBB-85AF-99FF149F7736}"/>
                    </a:ext>
                  </a:extLst>
                </p:cNvPr>
                <p:cNvSpPr/>
                <p:nvPr/>
              </p:nvSpPr>
              <p:spPr>
                <a:xfrm>
                  <a:off x="4817533" y="2489768"/>
                  <a:ext cx="2226734" cy="139681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 sz="160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4" name="TextovéPole 53">
                  <a:extLst>
                    <a:ext uri="{FF2B5EF4-FFF2-40B4-BE49-F238E27FC236}">
                      <a16:creationId xmlns:a16="http://schemas.microsoft.com/office/drawing/2014/main" id="{EF47423E-8196-4E15-8FF7-83641C5F25AC}"/>
                    </a:ext>
                  </a:extLst>
                </p:cNvPr>
                <p:cNvSpPr txBox="1"/>
                <p:nvPr/>
              </p:nvSpPr>
              <p:spPr>
                <a:xfrm>
                  <a:off x="6506232" y="3541714"/>
                  <a:ext cx="469788" cy="37739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cs-CZ" sz="1200" dirty="0">
                      <a:solidFill>
                        <a:schemeClr val="bg1"/>
                      </a:solidFill>
                      <a:latin typeface="+mj-lt"/>
                    </a:rPr>
                    <a:t>1.4</a:t>
                  </a:r>
                </a:p>
              </p:txBody>
            </p:sp>
          </p:grpSp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D199E160-6746-475D-92F6-6CF129369D51}"/>
                  </a:ext>
                </a:extLst>
              </p:cNvPr>
              <p:cNvSpPr/>
              <p:nvPr/>
            </p:nvSpPr>
            <p:spPr>
              <a:xfrm>
                <a:off x="4953504" y="2552040"/>
                <a:ext cx="1912483" cy="2928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AZ</a:t>
                </a:r>
              </a:p>
            </p:txBody>
          </p:sp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C094B9BA-C3CE-4160-B2FB-1E49FEE9F9A7}"/>
                  </a:ext>
                </a:extLst>
              </p:cNvPr>
              <p:cNvSpPr/>
              <p:nvPr/>
            </p:nvSpPr>
            <p:spPr>
              <a:xfrm>
                <a:off x="4943982" y="2951129"/>
                <a:ext cx="1914070" cy="2928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OPSÚ</a:t>
                </a:r>
              </a:p>
            </p:txBody>
          </p:sp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AF349EC0-5A07-444F-99A4-22016A784A5E}"/>
                  </a:ext>
                </a:extLst>
              </p:cNvPr>
              <p:cNvSpPr/>
              <p:nvPr/>
            </p:nvSpPr>
            <p:spPr>
              <a:xfrm>
                <a:off x="4953504" y="3361061"/>
                <a:ext cx="1912483" cy="2906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mobilizace</a:t>
                </a:r>
              </a:p>
            </p:txBody>
          </p:sp>
        </p:grpSp>
        <p:grpSp>
          <p:nvGrpSpPr>
            <p:cNvPr id="27671" name="Skupina 57">
              <a:extLst>
                <a:ext uri="{FF2B5EF4-FFF2-40B4-BE49-F238E27FC236}">
                  <a16:creationId xmlns:a16="http://schemas.microsoft.com/office/drawing/2014/main" id="{EEDF10E6-87D1-439D-A60E-613B6A4F8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8689" y="2347914"/>
              <a:ext cx="2225675" cy="307975"/>
              <a:chOff x="1944146" y="2939338"/>
              <a:chExt cx="2225687" cy="308391"/>
            </a:xfrm>
          </p:grpSpPr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E266951F-BEA9-405B-9AEE-AD75E0EA7616}"/>
                  </a:ext>
                </a:extLst>
              </p:cNvPr>
              <p:cNvSpPr/>
              <p:nvPr/>
            </p:nvSpPr>
            <p:spPr>
              <a:xfrm>
                <a:off x="1944146" y="2955234"/>
                <a:ext cx="2212987" cy="2924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KVAČR</a:t>
                </a:r>
              </a:p>
            </p:txBody>
          </p:sp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ADA39D6E-7E26-49EB-B70F-63ECE223F144}"/>
                  </a:ext>
                </a:extLst>
              </p:cNvPr>
              <p:cNvSpPr txBox="1"/>
              <p:nvPr/>
            </p:nvSpPr>
            <p:spPr>
              <a:xfrm>
                <a:off x="3699930" y="2939338"/>
                <a:ext cx="469903" cy="2765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1.2</a:t>
                </a:r>
              </a:p>
            </p:txBody>
          </p:sp>
        </p:grpSp>
        <p:sp>
          <p:nvSpPr>
            <p:cNvPr id="62" name="Šipka dolů 61">
              <a:extLst>
                <a:ext uri="{FF2B5EF4-FFF2-40B4-BE49-F238E27FC236}">
                  <a16:creationId xmlns:a16="http://schemas.microsoft.com/office/drawing/2014/main" id="{D3F4DFC7-7EFE-4983-BE1B-8BA7CCF81C4D}"/>
                </a:ext>
              </a:extLst>
            </p:cNvPr>
            <p:cNvSpPr/>
            <p:nvPr/>
          </p:nvSpPr>
          <p:spPr>
            <a:xfrm>
              <a:off x="3411538" y="2662238"/>
              <a:ext cx="406400" cy="24622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grpSp>
          <p:nvGrpSpPr>
            <p:cNvPr id="27673" name="Skupina 62">
              <a:extLst>
                <a:ext uri="{FF2B5EF4-FFF2-40B4-BE49-F238E27FC236}">
                  <a16:creationId xmlns:a16="http://schemas.microsoft.com/office/drawing/2014/main" id="{7C3C52D7-4A3D-4F1E-A019-9C1F7B589F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0138" y="2967038"/>
              <a:ext cx="1795462" cy="292100"/>
              <a:chOff x="2285629" y="2948046"/>
              <a:chExt cx="1664604" cy="292087"/>
            </a:xfrm>
          </p:grpSpPr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AA70E720-2C8F-42C3-9243-0C6BCF02DEB9}"/>
                  </a:ext>
                </a:extLst>
              </p:cNvPr>
              <p:cNvSpPr/>
              <p:nvPr/>
            </p:nvSpPr>
            <p:spPr>
              <a:xfrm>
                <a:off x="2285629" y="2948046"/>
                <a:ext cx="1664604" cy="292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Koncepce MV</a:t>
                </a:r>
              </a:p>
            </p:txBody>
          </p:sp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59F9FEF2-FF4B-41C9-BDC8-61313F993BA4}"/>
                  </a:ext>
                </a:extLst>
              </p:cNvPr>
              <p:cNvSpPr txBox="1"/>
              <p:nvPr/>
            </p:nvSpPr>
            <p:spPr>
              <a:xfrm>
                <a:off x="3336493" y="2954396"/>
                <a:ext cx="566642" cy="2778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1.3.1</a:t>
                </a:r>
              </a:p>
            </p:txBody>
          </p:sp>
        </p:grpSp>
        <p:cxnSp>
          <p:nvCxnSpPr>
            <p:cNvPr id="41" name="Přímá spojnice se šipkou 40">
              <a:extLst>
                <a:ext uri="{FF2B5EF4-FFF2-40B4-BE49-F238E27FC236}">
                  <a16:creationId xmlns:a16="http://schemas.microsoft.com/office/drawing/2014/main" id="{4FA91E52-CF8E-42D0-ADEA-CEB6D6E6F01A}"/>
                </a:ext>
              </a:extLst>
            </p:cNvPr>
            <p:cNvCxnSpPr>
              <a:stCxn id="39" idx="3"/>
              <a:endCxn id="44" idx="1"/>
            </p:cNvCxnSpPr>
            <p:nvPr/>
          </p:nvCxnSpPr>
          <p:spPr>
            <a:xfrm flipV="1">
              <a:off x="5681663" y="1976438"/>
              <a:ext cx="920750" cy="5334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se šipkou 41">
              <a:extLst>
                <a:ext uri="{FF2B5EF4-FFF2-40B4-BE49-F238E27FC236}">
                  <a16:creationId xmlns:a16="http://schemas.microsoft.com/office/drawing/2014/main" id="{77A140C7-61DD-4031-B739-96F09ABFA6F9}"/>
                </a:ext>
              </a:extLst>
            </p:cNvPr>
            <p:cNvCxnSpPr>
              <a:stCxn id="39" idx="3"/>
              <a:endCxn id="45" idx="1"/>
            </p:cNvCxnSpPr>
            <p:nvPr/>
          </p:nvCxnSpPr>
          <p:spPr>
            <a:xfrm flipV="1">
              <a:off x="5681663" y="2266950"/>
              <a:ext cx="912812" cy="2428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>
              <a:extLst>
                <a:ext uri="{FF2B5EF4-FFF2-40B4-BE49-F238E27FC236}">
                  <a16:creationId xmlns:a16="http://schemas.microsoft.com/office/drawing/2014/main" id="{61970AEC-AC83-474E-90BA-43FFF47B1B5E}"/>
                </a:ext>
              </a:extLst>
            </p:cNvPr>
            <p:cNvCxnSpPr>
              <a:stCxn id="39" idx="3"/>
              <a:endCxn id="46" idx="1"/>
            </p:cNvCxnSpPr>
            <p:nvPr/>
          </p:nvCxnSpPr>
          <p:spPr>
            <a:xfrm>
              <a:off x="5681663" y="2509838"/>
              <a:ext cx="920750" cy="571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>
              <a:extLst>
                <a:ext uri="{FF2B5EF4-FFF2-40B4-BE49-F238E27FC236}">
                  <a16:creationId xmlns:a16="http://schemas.microsoft.com/office/drawing/2014/main" id="{5F77B100-B4FC-4D89-B94C-0977C5C7CBE5}"/>
                </a:ext>
              </a:extLst>
            </p:cNvPr>
            <p:cNvCxnSpPr>
              <a:stCxn id="61" idx="3"/>
              <a:endCxn id="64" idx="1"/>
            </p:cNvCxnSpPr>
            <p:nvPr/>
          </p:nvCxnSpPr>
          <p:spPr>
            <a:xfrm flipV="1">
              <a:off x="5667376" y="3113089"/>
              <a:ext cx="512763" cy="79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78" name="Skupina 58">
              <a:extLst>
                <a:ext uri="{FF2B5EF4-FFF2-40B4-BE49-F238E27FC236}">
                  <a16:creationId xmlns:a16="http://schemas.microsoft.com/office/drawing/2014/main" id="{B9D6531C-4EBD-4D8C-95F6-877B7E43EB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1864" y="2981325"/>
              <a:ext cx="2212975" cy="292100"/>
              <a:chOff x="1935679" y="2955642"/>
              <a:chExt cx="2212986" cy="292087"/>
            </a:xfrm>
          </p:grpSpPr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841AE0B2-1BAB-406B-9F13-650F23134789}"/>
                  </a:ext>
                </a:extLst>
              </p:cNvPr>
              <p:cNvSpPr/>
              <p:nvPr/>
            </p:nvSpPr>
            <p:spPr>
              <a:xfrm>
                <a:off x="1935679" y="2955642"/>
                <a:ext cx="2212986" cy="292087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b="1" dirty="0">
                    <a:solidFill>
                      <a:schemeClr val="bg1"/>
                    </a:solidFill>
                    <a:latin typeface="+mj-lt"/>
                  </a:rPr>
                  <a:t>Koncepce SVŘ</a:t>
                </a:r>
              </a:p>
            </p:txBody>
          </p:sp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34C0CBAE-2265-4CE3-94A0-9A52AAAB63B3}"/>
                  </a:ext>
                </a:extLst>
              </p:cNvPr>
              <p:cNvSpPr txBox="1"/>
              <p:nvPr/>
            </p:nvSpPr>
            <p:spPr>
              <a:xfrm>
                <a:off x="3662888" y="2981041"/>
                <a:ext cx="469902" cy="228590"/>
              </a:xfrm>
              <a:prstGeom prst="rect">
                <a:avLst/>
              </a:prstGeom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cs-CZ"/>
                </a:defPPr>
                <a:lvl1pPr algn="ctr">
                  <a:defRPr sz="1400" b="1">
                    <a:solidFill>
                      <a:schemeClr val="lt1"/>
                    </a:solidFill>
                    <a:latin typeface="+mj-lt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cs-CZ" b="0" dirty="0">
                    <a:solidFill>
                      <a:schemeClr val="bg1"/>
                    </a:solidFill>
                  </a:rPr>
                  <a:t>1.3</a:t>
                </a:r>
              </a:p>
            </p:txBody>
          </p:sp>
        </p:grpSp>
        <p:grpSp>
          <p:nvGrpSpPr>
            <p:cNvPr id="27679" name="Skupina 75">
              <a:extLst>
                <a:ext uri="{FF2B5EF4-FFF2-40B4-BE49-F238E27FC236}">
                  <a16:creationId xmlns:a16="http://schemas.microsoft.com/office/drawing/2014/main" id="{8E8F5250-2118-4D93-A844-2F883EBEFC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3411539"/>
              <a:ext cx="2233612" cy="276225"/>
              <a:chOff x="1935679" y="2939338"/>
              <a:chExt cx="2234154" cy="325354"/>
            </a:xfrm>
          </p:grpSpPr>
          <p:sp>
            <p:nvSpPr>
              <p:cNvPr id="77" name="Obdélník 76">
                <a:extLst>
                  <a:ext uri="{FF2B5EF4-FFF2-40B4-BE49-F238E27FC236}">
                    <a16:creationId xmlns:a16="http://schemas.microsoft.com/office/drawing/2014/main" id="{57AB9F9C-9D35-4329-82DB-64F95B75C9D0}"/>
                  </a:ext>
                </a:extLst>
              </p:cNvPr>
              <p:cNvSpPr/>
              <p:nvPr/>
            </p:nvSpPr>
            <p:spPr>
              <a:xfrm>
                <a:off x="1935679" y="2956166"/>
                <a:ext cx="2213512" cy="2916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PozS</a:t>
                </a:r>
                <a:endParaRPr lang="cs-CZ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74BAD73B-0C3B-4F95-A886-68C51A5CCFCD}"/>
                  </a:ext>
                </a:extLst>
              </p:cNvPr>
              <p:cNvSpPr txBox="1"/>
              <p:nvPr/>
            </p:nvSpPr>
            <p:spPr>
              <a:xfrm>
                <a:off x="3699819" y="2939338"/>
                <a:ext cx="470014" cy="3253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2.1</a:t>
                </a:r>
              </a:p>
            </p:txBody>
          </p:sp>
        </p:grpSp>
        <p:grpSp>
          <p:nvGrpSpPr>
            <p:cNvPr id="27680" name="Skupina 78">
              <a:extLst>
                <a:ext uri="{FF2B5EF4-FFF2-40B4-BE49-F238E27FC236}">
                  <a16:creationId xmlns:a16="http://schemas.microsoft.com/office/drawing/2014/main" id="{B0E58EFE-1948-4A81-9173-10A495EE98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3694114"/>
              <a:ext cx="2233612" cy="276225"/>
              <a:chOff x="1935679" y="2873497"/>
              <a:chExt cx="2234191" cy="270680"/>
            </a:xfrm>
          </p:grpSpPr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0DAFE127-9A3D-4596-97C8-C0158E9341EA}"/>
                  </a:ext>
                </a:extLst>
              </p:cNvPr>
              <p:cNvSpPr/>
              <p:nvPr/>
            </p:nvSpPr>
            <p:spPr>
              <a:xfrm>
                <a:off x="1935679" y="2889053"/>
                <a:ext cx="2213549" cy="2551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VzS</a:t>
                </a:r>
                <a:endParaRPr lang="cs-CZ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DCC6FA68-45F7-49A0-9D2D-6EF637062113}"/>
                  </a:ext>
                </a:extLst>
              </p:cNvPr>
              <p:cNvSpPr txBox="1"/>
              <p:nvPr/>
            </p:nvSpPr>
            <p:spPr>
              <a:xfrm>
                <a:off x="3699848" y="2873497"/>
                <a:ext cx="470022" cy="2706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2.2</a:t>
                </a:r>
              </a:p>
            </p:txBody>
          </p:sp>
        </p:grpSp>
        <p:grpSp>
          <p:nvGrpSpPr>
            <p:cNvPr id="27681" name="Skupina 84">
              <a:extLst>
                <a:ext uri="{FF2B5EF4-FFF2-40B4-BE49-F238E27FC236}">
                  <a16:creationId xmlns:a16="http://schemas.microsoft.com/office/drawing/2014/main" id="{A6390EB0-575C-4630-88E2-073208D2A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9150" y="4303713"/>
              <a:ext cx="2235200" cy="277812"/>
              <a:chOff x="1935679" y="2939338"/>
              <a:chExt cx="2234154" cy="270681"/>
            </a:xfrm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B2759729-1B47-4666-A8A8-F5FC7943C6DE}"/>
                  </a:ext>
                </a:extLst>
              </p:cNvPr>
              <p:cNvSpPr/>
              <p:nvPr/>
            </p:nvSpPr>
            <p:spPr>
              <a:xfrm>
                <a:off x="1935679" y="2956352"/>
                <a:ext cx="2213527" cy="253667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TER</a:t>
                </a:r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BA7C536D-2840-4020-877B-43F8774093D2}"/>
                  </a:ext>
                </a:extLst>
              </p:cNvPr>
              <p:cNvSpPr txBox="1"/>
              <p:nvPr/>
            </p:nvSpPr>
            <p:spPr>
              <a:xfrm>
                <a:off x="3700153" y="2939338"/>
                <a:ext cx="469680" cy="27068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2.4</a:t>
                </a:r>
              </a:p>
            </p:txBody>
          </p:sp>
        </p:grpSp>
        <p:grpSp>
          <p:nvGrpSpPr>
            <p:cNvPr id="27682" name="Skupina 87">
              <a:extLst>
                <a:ext uri="{FF2B5EF4-FFF2-40B4-BE49-F238E27FC236}">
                  <a16:creationId xmlns:a16="http://schemas.microsoft.com/office/drawing/2014/main" id="{D514A0B4-991B-4CC9-A8A7-436842027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4581526"/>
              <a:ext cx="2228850" cy="276225"/>
              <a:chOff x="1935679" y="2712756"/>
              <a:chExt cx="2220879" cy="374401"/>
            </a:xfrm>
          </p:grpSpPr>
          <p:sp>
            <p:nvSpPr>
              <p:cNvPr id="89" name="Obdélník 88">
                <a:extLst>
                  <a:ext uri="{FF2B5EF4-FFF2-40B4-BE49-F238E27FC236}">
                    <a16:creationId xmlns:a16="http://schemas.microsoft.com/office/drawing/2014/main" id="{BBA33C33-CB9E-4DFD-B770-9CBCFED2A18A}"/>
                  </a:ext>
                </a:extLst>
              </p:cNvPr>
              <p:cNvSpPr/>
              <p:nvPr/>
            </p:nvSpPr>
            <p:spPr>
              <a:xfrm>
                <a:off x="1935679" y="2749336"/>
                <a:ext cx="2212969" cy="2904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SPEC</a:t>
                </a:r>
              </a:p>
            </p:txBody>
          </p:sp>
          <p:sp>
            <p:nvSpPr>
              <p:cNvPr id="90" name="TextovéPole 89">
                <a:extLst>
                  <a:ext uri="{FF2B5EF4-FFF2-40B4-BE49-F238E27FC236}">
                    <a16:creationId xmlns:a16="http://schemas.microsoft.com/office/drawing/2014/main" id="{E5DE99E6-392D-4860-A188-1D0832B8CBFD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2.5</a:t>
                </a:r>
              </a:p>
            </p:txBody>
          </p:sp>
        </p:grpSp>
        <p:grpSp>
          <p:nvGrpSpPr>
            <p:cNvPr id="27683" name="Skupina 90">
              <a:extLst>
                <a:ext uri="{FF2B5EF4-FFF2-40B4-BE49-F238E27FC236}">
                  <a16:creationId xmlns:a16="http://schemas.microsoft.com/office/drawing/2014/main" id="{109B971C-5092-4425-A39D-82FFDF59B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5975" y="3760788"/>
              <a:ext cx="3079750" cy="292100"/>
              <a:chOff x="1935680" y="2955642"/>
              <a:chExt cx="2484014" cy="292087"/>
            </a:xfrm>
          </p:grpSpPr>
          <p:sp>
            <p:nvSpPr>
              <p:cNvPr id="92" name="Obdélník 91">
                <a:extLst>
                  <a:ext uri="{FF2B5EF4-FFF2-40B4-BE49-F238E27FC236}">
                    <a16:creationId xmlns:a16="http://schemas.microsoft.com/office/drawing/2014/main" id="{FE496227-704E-4534-B323-2BCA5346F633}"/>
                  </a:ext>
                </a:extLst>
              </p:cNvPr>
              <p:cNvSpPr/>
              <p:nvPr/>
            </p:nvSpPr>
            <p:spPr>
              <a:xfrm>
                <a:off x="1935680" y="2955642"/>
                <a:ext cx="2309877" cy="292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Rozvoje letištní sítě</a:t>
                </a:r>
              </a:p>
            </p:txBody>
          </p:sp>
          <p:sp>
            <p:nvSpPr>
              <p:cNvPr id="93" name="TextovéPole 92">
                <a:extLst>
                  <a:ext uri="{FF2B5EF4-FFF2-40B4-BE49-F238E27FC236}">
                    <a16:creationId xmlns:a16="http://schemas.microsoft.com/office/drawing/2014/main" id="{F577D63E-D96D-49A7-A7AA-1AB58EA5957F}"/>
                  </a:ext>
                </a:extLst>
              </p:cNvPr>
              <p:cNvSpPr txBox="1"/>
              <p:nvPr/>
            </p:nvSpPr>
            <p:spPr>
              <a:xfrm>
                <a:off x="3874235" y="2965167"/>
                <a:ext cx="545459" cy="2778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2.2.1 </a:t>
                </a:r>
              </a:p>
            </p:txBody>
          </p:sp>
        </p:grpSp>
        <p:cxnSp>
          <p:nvCxnSpPr>
            <p:cNvPr id="95" name="Přímá spojnice se šipkou 94">
              <a:extLst>
                <a:ext uri="{FF2B5EF4-FFF2-40B4-BE49-F238E27FC236}">
                  <a16:creationId xmlns:a16="http://schemas.microsoft.com/office/drawing/2014/main" id="{2DC43A19-7798-4110-A557-F63695B6A599}"/>
                </a:ext>
              </a:extLst>
            </p:cNvPr>
            <p:cNvCxnSpPr>
              <a:endCxn id="92" idx="1"/>
            </p:cNvCxnSpPr>
            <p:nvPr/>
          </p:nvCxnSpPr>
          <p:spPr>
            <a:xfrm flipV="1">
              <a:off x="5319713" y="3906838"/>
              <a:ext cx="576262" cy="63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Šipka doprava 116">
              <a:extLst>
                <a:ext uri="{FF2B5EF4-FFF2-40B4-BE49-F238E27FC236}">
                  <a16:creationId xmlns:a16="http://schemas.microsoft.com/office/drawing/2014/main" id="{33966E7F-A28B-41B1-8AF3-21D8AE43DBAF}"/>
                </a:ext>
              </a:extLst>
            </p:cNvPr>
            <p:cNvSpPr/>
            <p:nvPr/>
          </p:nvSpPr>
          <p:spPr>
            <a:xfrm>
              <a:off x="9112250" y="3582989"/>
              <a:ext cx="357188" cy="103028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8" name="Obdélník 117">
              <a:extLst>
                <a:ext uri="{FF2B5EF4-FFF2-40B4-BE49-F238E27FC236}">
                  <a16:creationId xmlns:a16="http://schemas.microsoft.com/office/drawing/2014/main" id="{38D7B52E-E386-4025-9062-6DF2E74CEB3D}"/>
                </a:ext>
              </a:extLst>
            </p:cNvPr>
            <p:cNvSpPr/>
            <p:nvPr/>
          </p:nvSpPr>
          <p:spPr>
            <a:xfrm>
              <a:off x="9431339" y="2570164"/>
              <a:ext cx="1182687" cy="31019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Programy pořizování majetku a služeb (PGRM) </a:t>
              </a:r>
            </a:p>
          </p:txBody>
        </p:sp>
        <p:grpSp>
          <p:nvGrpSpPr>
            <p:cNvPr id="27687" name="Skupina 67">
              <a:extLst>
                <a:ext uri="{FF2B5EF4-FFF2-40B4-BE49-F238E27FC236}">
                  <a16:creationId xmlns:a16="http://schemas.microsoft.com/office/drawing/2014/main" id="{E81A96F0-DF5E-4315-8633-F51B37C70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4" y="5097463"/>
              <a:ext cx="2365375" cy="277812"/>
              <a:chOff x="1935679" y="2712756"/>
              <a:chExt cx="2356532" cy="374401"/>
            </a:xfrm>
          </p:grpSpPr>
          <p:sp>
            <p:nvSpPr>
              <p:cNvPr id="69" name="Obdélník 68">
                <a:extLst>
                  <a:ext uri="{FF2B5EF4-FFF2-40B4-BE49-F238E27FC236}">
                    <a16:creationId xmlns:a16="http://schemas.microsoft.com/office/drawing/2014/main" id="{E398E823-C335-4475-A03D-4A0612D3BE28}"/>
                  </a:ext>
                </a:extLst>
              </p:cNvPr>
              <p:cNvSpPr/>
              <p:nvPr/>
            </p:nvSpPr>
            <p:spPr>
              <a:xfrm>
                <a:off x="1935679" y="2749126"/>
                <a:ext cx="2212609" cy="29096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zprav.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zab</a:t>
                </a: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</p:txBody>
          </p:sp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AC751595-D8E9-4DB9-9355-64C4100E0FBA}"/>
                  </a:ext>
                </a:extLst>
              </p:cNvPr>
              <p:cNvSpPr txBox="1"/>
              <p:nvPr/>
            </p:nvSpPr>
            <p:spPr>
              <a:xfrm>
                <a:off x="3822486" y="2712756"/>
                <a:ext cx="469725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3.1</a:t>
                </a:r>
              </a:p>
            </p:txBody>
          </p:sp>
        </p:grpSp>
        <p:grpSp>
          <p:nvGrpSpPr>
            <p:cNvPr id="27688" name="Skupina 70">
              <a:extLst>
                <a:ext uri="{FF2B5EF4-FFF2-40B4-BE49-F238E27FC236}">
                  <a16:creationId xmlns:a16="http://schemas.microsoft.com/office/drawing/2014/main" id="{75607D19-47BA-4B80-9AF3-CB8FF6364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2663" y="5326063"/>
              <a:ext cx="2228850" cy="277812"/>
              <a:chOff x="1935679" y="2712756"/>
              <a:chExt cx="2220879" cy="374401"/>
            </a:xfrm>
          </p:grpSpPr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C0C024A6-B2EA-4AB3-80D4-B495F0D011C9}"/>
                  </a:ext>
                </a:extLst>
              </p:cNvPr>
              <p:cNvSpPr/>
              <p:nvPr/>
            </p:nvSpPr>
            <p:spPr>
              <a:xfrm>
                <a:off x="1935679" y="2714895"/>
                <a:ext cx="2212969" cy="29096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log.</a:t>
                </a:r>
              </a:p>
            </p:txBody>
          </p:sp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0C50B217-B3C4-4913-BA70-E30FD2B16813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3.2</a:t>
                </a:r>
              </a:p>
            </p:txBody>
          </p:sp>
        </p:grpSp>
        <p:grpSp>
          <p:nvGrpSpPr>
            <p:cNvPr id="27689" name="Skupina 93">
              <a:extLst>
                <a:ext uri="{FF2B5EF4-FFF2-40B4-BE49-F238E27FC236}">
                  <a16:creationId xmlns:a16="http://schemas.microsoft.com/office/drawing/2014/main" id="{1EDD110B-2DAE-4D47-8637-6496C69E38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5063" y="5513389"/>
              <a:ext cx="2316162" cy="276225"/>
              <a:chOff x="1935679" y="2712756"/>
              <a:chExt cx="2307745" cy="374401"/>
            </a:xfrm>
          </p:grpSpPr>
          <p:sp>
            <p:nvSpPr>
              <p:cNvPr id="96" name="Obdélník 95">
                <a:extLst>
                  <a:ext uri="{FF2B5EF4-FFF2-40B4-BE49-F238E27FC236}">
                    <a16:creationId xmlns:a16="http://schemas.microsoft.com/office/drawing/2014/main" id="{1A047CCC-8D8B-47A3-8CA6-13056A79F132}"/>
                  </a:ext>
                </a:extLst>
              </p:cNvPr>
              <p:cNvSpPr/>
              <p:nvPr/>
            </p:nvSpPr>
            <p:spPr>
              <a:xfrm>
                <a:off x="1935679" y="2749335"/>
                <a:ext cx="2212841" cy="2904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spoj. voj.</a:t>
                </a:r>
              </a:p>
            </p:txBody>
          </p:sp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9085F74D-258E-4B74-9D85-6D44E863016D}"/>
                  </a:ext>
                </a:extLst>
              </p:cNvPr>
              <p:cNvSpPr txBox="1"/>
              <p:nvPr/>
            </p:nvSpPr>
            <p:spPr>
              <a:xfrm>
                <a:off x="3773650" y="2712756"/>
                <a:ext cx="469774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3.3</a:t>
                </a:r>
              </a:p>
            </p:txBody>
          </p:sp>
        </p:grpSp>
        <p:grpSp>
          <p:nvGrpSpPr>
            <p:cNvPr id="27690" name="Skupina 97">
              <a:extLst>
                <a:ext uri="{FF2B5EF4-FFF2-40B4-BE49-F238E27FC236}">
                  <a16:creationId xmlns:a16="http://schemas.microsoft.com/office/drawing/2014/main" id="{C98EC899-2B8B-46B6-B9D7-C5AE10152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7463" y="5724526"/>
              <a:ext cx="2228850" cy="277813"/>
              <a:chOff x="1935679" y="2712756"/>
              <a:chExt cx="2220879" cy="374401"/>
            </a:xfrm>
          </p:grpSpPr>
          <p:sp>
            <p:nvSpPr>
              <p:cNvPr id="99" name="Obdélník 98">
                <a:extLst>
                  <a:ext uri="{FF2B5EF4-FFF2-40B4-BE49-F238E27FC236}">
                    <a16:creationId xmlns:a16="http://schemas.microsoft.com/office/drawing/2014/main" id="{21DF81C9-9A50-4A12-B8B7-541CD46C2A33}"/>
                  </a:ext>
                </a:extLst>
              </p:cNvPr>
              <p:cNvSpPr/>
              <p:nvPr/>
            </p:nvSpPr>
            <p:spPr>
              <a:xfrm>
                <a:off x="1935679" y="2749127"/>
                <a:ext cx="2212969" cy="2909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VZdr</a:t>
                </a:r>
                <a:endParaRPr lang="cs-CZ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F675F635-15BD-401C-83C4-7224548B63E7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3.4</a:t>
                </a:r>
              </a:p>
            </p:txBody>
          </p:sp>
        </p:grpSp>
        <p:grpSp>
          <p:nvGrpSpPr>
            <p:cNvPr id="27691" name="Skupina 100">
              <a:extLst>
                <a:ext uri="{FF2B5EF4-FFF2-40B4-BE49-F238E27FC236}">
                  <a16:creationId xmlns:a16="http://schemas.microsoft.com/office/drawing/2014/main" id="{B3614EB1-C2A9-4E75-8FC5-FADEAABD64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863" y="5919789"/>
              <a:ext cx="2228850" cy="276225"/>
              <a:chOff x="1935679" y="2712757"/>
              <a:chExt cx="2220879" cy="374401"/>
            </a:xfrm>
          </p:grpSpPr>
          <p:sp>
            <p:nvSpPr>
              <p:cNvPr id="102" name="Obdélník 101">
                <a:extLst>
                  <a:ext uri="{FF2B5EF4-FFF2-40B4-BE49-F238E27FC236}">
                    <a16:creationId xmlns:a16="http://schemas.microsoft.com/office/drawing/2014/main" id="{7B8D92CD-E10E-45E1-8C5F-E939C9968ACC}"/>
                  </a:ext>
                </a:extLst>
              </p:cNvPr>
              <p:cNvSpPr/>
              <p:nvPr/>
            </p:nvSpPr>
            <p:spPr>
              <a:xfrm>
                <a:off x="1935679" y="2749336"/>
                <a:ext cx="2212969" cy="2904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ÚVZ</a:t>
                </a:r>
              </a:p>
            </p:txBody>
          </p:sp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6C26ECCF-C705-4D67-9EDC-C0E4BD7D551C}"/>
                  </a:ext>
                </a:extLst>
              </p:cNvPr>
              <p:cNvSpPr txBox="1"/>
              <p:nvPr/>
            </p:nvSpPr>
            <p:spPr>
              <a:xfrm>
                <a:off x="3618738" y="2712757"/>
                <a:ext cx="537820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3.5</a:t>
                </a:r>
              </a:p>
            </p:txBody>
          </p:sp>
        </p:grpSp>
        <p:grpSp>
          <p:nvGrpSpPr>
            <p:cNvPr id="27692" name="Skupina 103">
              <a:extLst>
                <a:ext uri="{FF2B5EF4-FFF2-40B4-BE49-F238E27FC236}">
                  <a16:creationId xmlns:a16="http://schemas.microsoft.com/office/drawing/2014/main" id="{14AB1162-C1A8-4F0D-8D42-9277AD107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263" y="6130926"/>
              <a:ext cx="2228850" cy="277813"/>
              <a:chOff x="1935679" y="2712756"/>
              <a:chExt cx="2220879" cy="374401"/>
            </a:xfrm>
          </p:grpSpPr>
          <p:sp>
            <p:nvSpPr>
              <p:cNvPr id="105" name="Obdélník 104">
                <a:extLst>
                  <a:ext uri="{FF2B5EF4-FFF2-40B4-BE49-F238E27FC236}">
                    <a16:creationId xmlns:a16="http://schemas.microsoft.com/office/drawing/2014/main" id="{A3318230-2A61-4E05-8AE0-45904293F30F}"/>
                  </a:ext>
                </a:extLst>
              </p:cNvPr>
              <p:cNvSpPr/>
              <p:nvPr/>
            </p:nvSpPr>
            <p:spPr>
              <a:xfrm>
                <a:off x="1935679" y="2749127"/>
                <a:ext cx="2212969" cy="2909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práv. sl.</a:t>
                </a:r>
              </a:p>
            </p:txBody>
          </p:sp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DA595D00-3047-469B-B073-F6375635B802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 3.6</a:t>
                </a:r>
              </a:p>
            </p:txBody>
          </p:sp>
        </p:grp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343A6DEF-D4E4-49DC-8C5B-846297601350}"/>
                </a:ext>
              </a:extLst>
            </p:cNvPr>
            <p:cNvSpPr txBox="1"/>
            <p:nvPr/>
          </p:nvSpPr>
          <p:spPr>
            <a:xfrm>
              <a:off x="6635751" y="5046663"/>
              <a:ext cx="1984375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Koncepce informatizace rezortu </a:t>
              </a:r>
            </a:p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Strategie informatizace rezortu</a:t>
              </a:r>
            </a:p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Akční plán informatizace rezortu</a:t>
              </a:r>
            </a:p>
          </p:txBody>
        </p: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11CF8674-C394-4CF0-9429-8C631743F56C}"/>
                </a:ext>
              </a:extLst>
            </p:cNvPr>
            <p:cNvCxnSpPr>
              <a:stCxn id="97" idx="3"/>
              <a:endCxn id="2" idx="1"/>
            </p:cNvCxnSpPr>
            <p:nvPr/>
          </p:nvCxnSpPr>
          <p:spPr>
            <a:xfrm flipV="1">
              <a:off x="5991225" y="5369829"/>
              <a:ext cx="644526" cy="281673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bdélník 106">
              <a:extLst>
                <a:ext uri="{FF2B5EF4-FFF2-40B4-BE49-F238E27FC236}">
                  <a16:creationId xmlns:a16="http://schemas.microsoft.com/office/drawing/2014/main" id="{1E8F8E56-1BAD-4453-9967-2F51D1F9B0FE}"/>
                </a:ext>
              </a:extLst>
            </p:cNvPr>
            <p:cNvSpPr/>
            <p:nvPr/>
          </p:nvSpPr>
          <p:spPr>
            <a:xfrm>
              <a:off x="9366684" y="335483"/>
              <a:ext cx="588440" cy="156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Strategická úroveň</a:t>
              </a:r>
            </a:p>
          </p:txBody>
        </p:sp>
        <p:grpSp>
          <p:nvGrpSpPr>
            <p:cNvPr id="27696" name="Skupina 110">
              <a:extLst>
                <a:ext uri="{FF2B5EF4-FFF2-40B4-BE49-F238E27FC236}">
                  <a16:creationId xmlns:a16="http://schemas.microsoft.com/office/drawing/2014/main" id="{BE1C7869-53DF-477E-A222-A2C757744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8051" y="1803400"/>
              <a:ext cx="2282825" cy="330200"/>
              <a:chOff x="1935679" y="2939338"/>
              <a:chExt cx="2234154" cy="270681"/>
            </a:xfrm>
          </p:grpSpPr>
          <p:sp>
            <p:nvSpPr>
              <p:cNvPr id="112" name="Obdélník 111">
                <a:extLst>
                  <a:ext uri="{FF2B5EF4-FFF2-40B4-BE49-F238E27FC236}">
                    <a16:creationId xmlns:a16="http://schemas.microsoft.com/office/drawing/2014/main" id="{C9AD0A6C-CE95-4E78-9A7C-550B4213A97B}"/>
                  </a:ext>
                </a:extLst>
              </p:cNvPr>
              <p:cNvSpPr/>
              <p:nvPr/>
            </p:nvSpPr>
            <p:spPr>
              <a:xfrm>
                <a:off x="1935679" y="2956256"/>
                <a:ext cx="2212403" cy="253763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b="1" dirty="0">
                    <a:solidFill>
                      <a:schemeClr val="bg1"/>
                    </a:solidFill>
                    <a:latin typeface="+mj-lt"/>
                  </a:rPr>
                  <a:t>Záměr použití AČR 1.1</a:t>
                </a:r>
              </a:p>
            </p:txBody>
          </p:sp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37891818-C621-4D4F-B4F6-D2B96746DBD8}"/>
                  </a:ext>
                </a:extLst>
              </p:cNvPr>
              <p:cNvSpPr txBox="1"/>
              <p:nvPr/>
            </p:nvSpPr>
            <p:spPr>
              <a:xfrm>
                <a:off x="3700630" y="2939338"/>
                <a:ext cx="469203" cy="227737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cs-CZ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16" name="Obdélník 115">
              <a:extLst>
                <a:ext uri="{FF2B5EF4-FFF2-40B4-BE49-F238E27FC236}">
                  <a16:creationId xmlns:a16="http://schemas.microsoft.com/office/drawing/2014/main" id="{C4551EBA-F139-4E17-B83C-4B73B3D72633}"/>
                </a:ext>
              </a:extLst>
            </p:cNvPr>
            <p:cNvSpPr/>
            <p:nvPr/>
          </p:nvSpPr>
          <p:spPr>
            <a:xfrm>
              <a:off x="3359151" y="4019550"/>
              <a:ext cx="2212975" cy="260350"/>
            </a:xfrm>
            <a:prstGeom prst="rect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400" dirty="0">
                  <a:solidFill>
                    <a:schemeClr val="bg1"/>
                  </a:solidFill>
                  <a:latin typeface="+mj-lt"/>
                </a:rPr>
                <a:t>Koncepce KySIO  </a:t>
              </a:r>
            </a:p>
          </p:txBody>
        </p:sp>
        <p:sp>
          <p:nvSpPr>
            <p:cNvPr id="121" name="TextovéPole 120">
              <a:extLst>
                <a:ext uri="{FF2B5EF4-FFF2-40B4-BE49-F238E27FC236}">
                  <a16:creationId xmlns:a16="http://schemas.microsoft.com/office/drawing/2014/main" id="{DAA17A69-B5B0-45AF-9B73-523981E9E4E4}"/>
                </a:ext>
              </a:extLst>
            </p:cNvPr>
            <p:cNvSpPr txBox="1"/>
            <p:nvPr/>
          </p:nvSpPr>
          <p:spPr>
            <a:xfrm>
              <a:off x="5138738" y="4016376"/>
              <a:ext cx="4699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2.3</a:t>
              </a:r>
            </a:p>
          </p:txBody>
        </p:sp>
        <p:sp>
          <p:nvSpPr>
            <p:cNvPr id="110" name="Obdélník 109">
              <a:extLst>
                <a:ext uri="{FF2B5EF4-FFF2-40B4-BE49-F238E27FC236}">
                  <a16:creationId xmlns:a16="http://schemas.microsoft.com/office/drawing/2014/main" id="{71790257-B34B-49B3-A837-E8E2A1222901}"/>
                </a:ext>
              </a:extLst>
            </p:cNvPr>
            <p:cNvSpPr/>
            <p:nvPr/>
          </p:nvSpPr>
          <p:spPr>
            <a:xfrm>
              <a:off x="1566748" y="4867780"/>
              <a:ext cx="496804" cy="1369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Koncepce                      3. úrovně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389467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8685" y="2959171"/>
            <a:ext cx="80740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ZÁSADY TVORBY STRATEGIÍ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076495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FC84E-2AD2-4E9A-A25E-E50D9784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60802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1747" name="Zástupný symbol pro číslo snímku 6">
            <a:extLst>
              <a:ext uri="{FF2B5EF4-FFF2-40B4-BE49-F238E27FC236}">
                <a16:creationId xmlns:a16="http://schemas.microsoft.com/office/drawing/2014/main" id="{0BEE60C2-744A-4F23-9ECA-49B69970B16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E330FA-206A-49BC-9C19-E30EEF4E2302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Zástupný symbol pro obsah 2">
            <a:extLst>
              <a:ext uri="{FF2B5EF4-FFF2-40B4-BE49-F238E27FC236}">
                <a16:creationId xmlns:a16="http://schemas.microsoft.com/office/drawing/2014/main" id="{DC368CDC-705D-4EF6-8E12-4E285AE79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b="1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5" name="Obdélníkový bublinový popisek 4">
            <a:extLst>
              <a:ext uri="{FF2B5EF4-FFF2-40B4-BE49-F238E27FC236}">
                <a16:creationId xmlns:a16="http://schemas.microsoft.com/office/drawing/2014/main" id="{A4081521-697A-4818-AEA4-A0607682D5CC}"/>
              </a:ext>
            </a:extLst>
          </p:cNvPr>
          <p:cNvSpPr/>
          <p:nvPr/>
        </p:nvSpPr>
        <p:spPr>
          <a:xfrm>
            <a:off x="6541881" y="1844677"/>
            <a:ext cx="5149850" cy="4392612"/>
          </a:xfrm>
          <a:prstGeom prst="wedgeRectCallout">
            <a:avLst>
              <a:gd name="adj1" fmla="val -64036"/>
              <a:gd name="adj2" fmla="val -3658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Tvorba strategie je spojena s existencí závažného problému </a:t>
            </a:r>
            <a:r>
              <a:rPr lang="cs-CZ" sz="2800" b="1" dirty="0">
                <a:solidFill>
                  <a:schemeClr val="tx1"/>
                </a:solidFill>
              </a:rPr>
              <a:t>spojeného se zajišťováním bezpečnosti státu.</a:t>
            </a:r>
            <a:endParaRPr lang="cs-CZ" sz="28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cs-CZ" sz="28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Hledá se odpověď na otázku, </a:t>
            </a:r>
            <a:r>
              <a:rPr lang="cs-CZ" sz="2800" b="1" u="sng" dirty="0">
                <a:solidFill>
                  <a:schemeClr val="tx1"/>
                </a:solidFill>
              </a:rPr>
              <a:t>proč</a:t>
            </a:r>
            <a:r>
              <a:rPr lang="cs-CZ" sz="2800" dirty="0">
                <a:solidFill>
                  <a:schemeClr val="tx1"/>
                </a:solidFill>
              </a:rPr>
              <a:t> se strategie zpracovává, </a:t>
            </a:r>
            <a:r>
              <a:rPr lang="cs-CZ" sz="2800" b="1" u="sng" dirty="0">
                <a:solidFill>
                  <a:schemeClr val="tx1"/>
                </a:solidFill>
              </a:rPr>
              <a:t>co a jaký</a:t>
            </a:r>
            <a:r>
              <a:rPr lang="cs-CZ" sz="2800" dirty="0">
                <a:solidFill>
                  <a:schemeClr val="tx1"/>
                </a:solidFill>
              </a:rPr>
              <a:t> problém řeší. </a:t>
            </a:r>
          </a:p>
        </p:txBody>
      </p:sp>
    </p:spTree>
    <p:extLst>
      <p:ext uri="{BB962C8B-B14F-4D97-AF65-F5344CB8AC3E}">
        <p14:creationId xmlns:p14="http://schemas.microsoft.com/office/powerpoint/2010/main" val="249444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dnadpis 2">
            <a:extLst>
              <a:ext uri="{FF2B5EF4-FFF2-40B4-BE49-F238E27FC236}">
                <a16:creationId xmlns:a16="http://schemas.microsoft.com/office/drawing/2014/main" id="{1CEAF749-59B6-44D6-A348-E4D7B523E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0" y="1808252"/>
            <a:ext cx="10573406" cy="4366516"/>
          </a:xfrm>
        </p:spPr>
        <p:txBody>
          <a:bodyPr>
            <a:normAutofit/>
          </a:bodyPr>
          <a:lstStyle/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to je strategie? Jaký je její účel?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je možné pojímat tvorbu strategie jako proces? 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procesní modely jsou k dispozici?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je proces tvorby strategie členěn? 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zahrnuje tento proces fáze  a činnosti? Jaký je jejich účel?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metody a analytické nástroje jsou využitelné pro podporu realizace jednotlivých činností v procesu tvorby strategie?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Jaký je účel a možnost provedení analýzy zainteresovaných stran?</a:t>
            </a:r>
          </a:p>
        </p:txBody>
      </p:sp>
      <p:sp>
        <p:nvSpPr>
          <p:cNvPr id="15364" name="Nadpis 1">
            <a:extLst>
              <a:ext uri="{FF2B5EF4-FFF2-40B4-BE49-F238E27FC236}">
                <a16:creationId xmlns:a16="http://schemas.microsoft.com/office/drawing/2014/main" id="{EEC34E09-4E92-43AE-9B17-37078DCBBA3C}"/>
              </a:ext>
            </a:extLst>
          </p:cNvPr>
          <p:cNvSpPr txBox="1">
            <a:spLocks/>
          </p:cNvSpPr>
          <p:nvPr/>
        </p:nvSpPr>
        <p:spPr bwMode="auto">
          <a:xfrm>
            <a:off x="2135188" y="0"/>
            <a:ext cx="8229600" cy="1181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dirty="0">
                <a:solidFill>
                  <a:srgbClr val="000000"/>
                </a:solidFill>
              </a:rPr>
              <a:t>UČEBNÍ OTÁZKY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2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75399-D7DC-4BF8-8196-F741CFE1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075" y="656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2771" name="Zástupný symbol pro číslo snímku 6">
            <a:extLst>
              <a:ext uri="{FF2B5EF4-FFF2-40B4-BE49-F238E27FC236}">
                <a16:creationId xmlns:a16="http://schemas.microsoft.com/office/drawing/2014/main" id="{569454EA-078E-4E1C-A8AA-7340EAD139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3D720D-E095-4833-9586-D2383B8CB3E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Zástupný symbol pro obsah 2">
            <a:extLst>
              <a:ext uri="{FF2B5EF4-FFF2-40B4-BE49-F238E27FC236}">
                <a16:creationId xmlns:a16="http://schemas.microsoft.com/office/drawing/2014/main" id="{9BBFDE5B-8D13-4FCB-A484-2ECA99D8B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b="1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B20FBFB-144E-4EE9-B87E-BAFFE4102529}"/>
              </a:ext>
            </a:extLst>
          </p:cNvPr>
          <p:cNvSpPr/>
          <p:nvPr/>
        </p:nvSpPr>
        <p:spPr>
          <a:xfrm>
            <a:off x="6729467" y="1718554"/>
            <a:ext cx="4941976" cy="4713067"/>
          </a:xfrm>
          <a:prstGeom prst="wedgeRectCallout">
            <a:avLst>
              <a:gd name="adj1" fmla="val -72742"/>
              <a:gd name="adj2" fmla="val -223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Tvorba strategie probíhá podle </a:t>
            </a:r>
            <a:r>
              <a:rPr lang="cs-CZ" sz="2400" b="1" dirty="0">
                <a:solidFill>
                  <a:schemeClr val="tx1"/>
                </a:solidFill>
              </a:rPr>
              <a:t>schváleného zadání </a:t>
            </a:r>
            <a:r>
              <a:rPr lang="cs-CZ" sz="2400" dirty="0">
                <a:solidFill>
                  <a:schemeClr val="tx1"/>
                </a:solidFill>
              </a:rPr>
              <a:t>s jasně vymezeným cílem či cíli a časovým harmonogramem. </a:t>
            </a:r>
          </a:p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Činnost, průběžné výstupy a konečný </a:t>
            </a:r>
            <a:r>
              <a:rPr lang="cs-CZ" sz="2400" b="1" dirty="0">
                <a:solidFill>
                  <a:schemeClr val="tx1"/>
                </a:solidFill>
              </a:rPr>
              <a:t>výsledek jsou hodnoceny </a:t>
            </a:r>
            <a:r>
              <a:rPr lang="cs-CZ" sz="2400" dirty="0">
                <a:solidFill>
                  <a:schemeClr val="tx1"/>
                </a:solidFill>
              </a:rPr>
              <a:t>řídícím týmem, vlastníkem nebo gestorem.</a:t>
            </a:r>
          </a:p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 Pokud existuje průběžný přehled o tvorbě strategie, pak výsledek není pro žádnou ze zájmových stran překvapením.</a:t>
            </a:r>
          </a:p>
        </p:txBody>
      </p:sp>
    </p:spTree>
    <p:extLst>
      <p:ext uri="{BB962C8B-B14F-4D97-AF65-F5344CB8AC3E}">
        <p14:creationId xmlns:p14="http://schemas.microsoft.com/office/powerpoint/2010/main" val="3079093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8E359-C327-4CCA-8DFB-BA6C478D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171" y="23192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3795" name="Zástupný symbol pro číslo snímku 6">
            <a:extLst>
              <a:ext uri="{FF2B5EF4-FFF2-40B4-BE49-F238E27FC236}">
                <a16:creationId xmlns:a16="http://schemas.microsoft.com/office/drawing/2014/main" id="{30D2F79F-D40C-42A3-B627-8F0F31E98F4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1D785E-DB76-4968-9DB8-581B24952981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Zástupný symbol pro obsah 2">
            <a:extLst>
              <a:ext uri="{FF2B5EF4-FFF2-40B4-BE49-F238E27FC236}">
                <a16:creationId xmlns:a16="http://schemas.microsoft.com/office/drawing/2014/main" id="{2337ADF1-786F-4707-B6DC-BEBBF2EB8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2517" y="2015849"/>
            <a:ext cx="5355466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b="1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9926320-00EC-404E-8920-CC43CDAEB96C}"/>
              </a:ext>
            </a:extLst>
          </p:cNvPr>
          <p:cNvSpPr/>
          <p:nvPr/>
        </p:nvSpPr>
        <p:spPr>
          <a:xfrm>
            <a:off x="7141633" y="2465387"/>
            <a:ext cx="5003800" cy="4392613"/>
          </a:xfrm>
          <a:prstGeom prst="wedgeRectCallout">
            <a:avLst>
              <a:gd name="adj1" fmla="val -67466"/>
              <a:gd name="adj2" fmla="val -3347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Řešení komplexních, vzájemně provázaných a obtížně strukturovaných problémů vyžaduje zpravidla </a:t>
            </a:r>
            <a:r>
              <a:rPr lang="cs-CZ" sz="2800" b="1" dirty="0">
                <a:solidFill>
                  <a:schemeClr val="tx1"/>
                </a:solidFill>
              </a:rPr>
              <a:t>interdisciplinární přístup</a:t>
            </a:r>
            <a:r>
              <a:rPr lang="cs-CZ" sz="2800" dirty="0">
                <a:solidFill>
                  <a:schemeClr val="tx1"/>
                </a:solidFill>
              </a:rPr>
              <a:t>. Zvážit externí expertízu: aktuální znalosti, zkušeností a dovedností.</a:t>
            </a:r>
          </a:p>
        </p:txBody>
      </p:sp>
    </p:spTree>
    <p:extLst>
      <p:ext uri="{BB962C8B-B14F-4D97-AF65-F5344CB8AC3E}">
        <p14:creationId xmlns:p14="http://schemas.microsoft.com/office/powerpoint/2010/main" val="691684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62AEA-E61C-46B5-8601-ED0A6A3D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327" y="1808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4819" name="Zástupný symbol pro číslo snímku 6">
            <a:extLst>
              <a:ext uri="{FF2B5EF4-FFF2-40B4-BE49-F238E27FC236}">
                <a16:creationId xmlns:a16="http://schemas.microsoft.com/office/drawing/2014/main" id="{20705052-B1C5-4CA5-96A2-E7127EF9FF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ABFDC0-7098-4BA3-B1FB-D6A01959228A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Zástupný symbol pro obsah 2">
            <a:extLst>
              <a:ext uri="{FF2B5EF4-FFF2-40B4-BE49-F238E27FC236}">
                <a16:creationId xmlns:a16="http://schemas.microsoft.com/office/drawing/2014/main" id="{50E66227-F9C5-414B-B17F-F4D72BED4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b="1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2DB13D6-7CB8-4C0D-990B-988AD7DBEE99}"/>
              </a:ext>
            </a:extLst>
          </p:cNvPr>
          <p:cNvSpPr/>
          <p:nvPr/>
        </p:nvSpPr>
        <p:spPr>
          <a:xfrm>
            <a:off x="6021388" y="2171701"/>
            <a:ext cx="5075237" cy="4248150"/>
          </a:xfrm>
          <a:prstGeom prst="wedgeRectCallout">
            <a:avLst>
              <a:gd name="adj1" fmla="val -72010"/>
              <a:gd name="adj2" fmla="val -1032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Informovaná rozhodnutí podložená věrohodnými analýzami a prognózami. Navrhovaná řešení musí být </a:t>
            </a:r>
            <a:r>
              <a:rPr lang="cs-CZ" sz="2800" b="1" dirty="0">
                <a:solidFill>
                  <a:schemeClr val="tx1"/>
                </a:solidFill>
              </a:rPr>
              <a:t>ověřena</a:t>
            </a:r>
            <a:r>
              <a:rPr lang="cs-CZ" sz="2800" dirty="0">
                <a:solidFill>
                  <a:schemeClr val="tx1"/>
                </a:solidFill>
              </a:rPr>
              <a:t> (experimentování), prokázána jejich </a:t>
            </a:r>
            <a:r>
              <a:rPr lang="cs-CZ" sz="2800" b="1" dirty="0">
                <a:solidFill>
                  <a:schemeClr val="tx1"/>
                </a:solidFill>
              </a:rPr>
              <a:t>proveditelnost</a:t>
            </a:r>
            <a:r>
              <a:rPr lang="cs-CZ" sz="2800" dirty="0">
                <a:solidFill>
                  <a:schemeClr val="tx1"/>
                </a:solidFill>
              </a:rPr>
              <a:t> při dosažení očekávaných parametrů (výkonových, časových i nákladových).</a:t>
            </a:r>
          </a:p>
        </p:txBody>
      </p:sp>
    </p:spTree>
    <p:extLst>
      <p:ext uri="{BB962C8B-B14F-4D97-AF65-F5344CB8AC3E}">
        <p14:creationId xmlns:p14="http://schemas.microsoft.com/office/powerpoint/2010/main" val="221808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FBEAB-735E-4B6A-AAD0-23D23C0B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632" y="1808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5843" name="Zástupný symbol pro číslo snímku 6">
            <a:extLst>
              <a:ext uri="{FF2B5EF4-FFF2-40B4-BE49-F238E27FC236}">
                <a16:creationId xmlns:a16="http://schemas.microsoft.com/office/drawing/2014/main" id="{6CB20FB7-2FBC-4E84-ABAA-6148E0DC9E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316593-277E-405C-A65D-0A636988EEF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Zástupný symbol pro obsah 2">
            <a:extLst>
              <a:ext uri="{FF2B5EF4-FFF2-40B4-BE49-F238E27FC236}">
                <a16:creationId xmlns:a16="http://schemas.microsoft.com/office/drawing/2014/main" id="{90F4BB95-537C-4BA8-AF83-AC47AE805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b="1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9B687C5F-408C-4125-810F-5C1FD8B99CCC}"/>
              </a:ext>
            </a:extLst>
          </p:cNvPr>
          <p:cNvSpPr/>
          <p:nvPr/>
        </p:nvSpPr>
        <p:spPr>
          <a:xfrm>
            <a:off x="6795558" y="2865211"/>
            <a:ext cx="5349875" cy="2845567"/>
          </a:xfrm>
          <a:prstGeom prst="wedgeRectCallout">
            <a:avLst>
              <a:gd name="adj1" fmla="val -65799"/>
              <a:gd name="adj2" fmla="val 173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Projektové řízení vytváří předpoklady pro dosažení očekávaných výsledků v souladu se zadáním ve stanoveném čase a v rámci stanoveného rozpočtu. </a:t>
            </a:r>
          </a:p>
        </p:txBody>
      </p:sp>
    </p:spTree>
    <p:extLst>
      <p:ext uri="{BB962C8B-B14F-4D97-AF65-F5344CB8AC3E}">
        <p14:creationId xmlns:p14="http://schemas.microsoft.com/office/powerpoint/2010/main" val="3792561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3B246-0009-493A-9968-A06C1B41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171" y="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6867" name="Zástupný symbol pro číslo snímku 6">
            <a:extLst>
              <a:ext uri="{FF2B5EF4-FFF2-40B4-BE49-F238E27FC236}">
                <a16:creationId xmlns:a16="http://schemas.microsoft.com/office/drawing/2014/main" id="{FB5D7772-5DAD-475F-AD84-8B61B4F813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5CD414-E9BF-4AAC-A4B8-D8857A1EB212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Zástupný symbol pro obsah 2">
            <a:extLst>
              <a:ext uri="{FF2B5EF4-FFF2-40B4-BE49-F238E27FC236}">
                <a16:creationId xmlns:a16="http://schemas.microsoft.com/office/drawing/2014/main" id="{4DB8FC23-675B-4E70-8005-AB565F966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b="1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4E0A9894-1119-42EF-B14F-D5D560C21188}"/>
              </a:ext>
            </a:extLst>
          </p:cNvPr>
          <p:cNvSpPr/>
          <p:nvPr/>
        </p:nvSpPr>
        <p:spPr>
          <a:xfrm>
            <a:off x="6267451" y="1916114"/>
            <a:ext cx="4314825" cy="4249737"/>
          </a:xfrm>
          <a:prstGeom prst="wedgeRectCallout">
            <a:avLst>
              <a:gd name="adj1" fmla="val -85053"/>
              <a:gd name="adj2" fmla="val 1916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chemeClr val="tx1"/>
                </a:solidFill>
              </a:rPr>
              <a:t>Účinný rozvoj všech sektorů bezpečnosti vyžaduje existenci soustavy vertikálně i horizontálně provázaných strategií a koncepčních dokumentů. </a:t>
            </a:r>
          </a:p>
        </p:txBody>
      </p:sp>
    </p:spTree>
    <p:extLst>
      <p:ext uri="{BB962C8B-B14F-4D97-AF65-F5344CB8AC3E}">
        <p14:creationId xmlns:p14="http://schemas.microsoft.com/office/powerpoint/2010/main" val="840085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EA647-53E3-43B8-8100-BD570329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145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7891" name="Zástupný symbol pro číslo snímku 6">
            <a:extLst>
              <a:ext uri="{FF2B5EF4-FFF2-40B4-BE49-F238E27FC236}">
                <a16:creationId xmlns:a16="http://schemas.microsoft.com/office/drawing/2014/main" id="{9D38479C-7F3F-4E30-B536-6B7EF7B534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7F5809-0C5A-48B9-A96C-CAB7DD2A2785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Zástupný symbol pro obsah 2">
            <a:extLst>
              <a:ext uri="{FF2B5EF4-FFF2-40B4-BE49-F238E27FC236}">
                <a16:creationId xmlns:a16="http://schemas.microsoft.com/office/drawing/2014/main" id="{CF2D376A-E99C-4B36-8E54-8E7DA78D4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061" y="2174875"/>
            <a:ext cx="4888327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b="1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7D1CE828-CB2D-44EC-81E2-FB5DC65AD607}"/>
              </a:ext>
            </a:extLst>
          </p:cNvPr>
          <p:cNvSpPr/>
          <p:nvPr/>
        </p:nvSpPr>
        <p:spPr>
          <a:xfrm>
            <a:off x="5723285" y="1775647"/>
            <a:ext cx="6422148" cy="4461642"/>
          </a:xfrm>
          <a:prstGeom prst="wedgeRectCallout">
            <a:avLst>
              <a:gd name="adj1" fmla="val -56244"/>
              <a:gd name="adj2" fmla="val 3076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Alternativní řešení umožňuje uplatnění komplexního přístupu v podmínkách nejistoty, identifikaci rizik a jejich omezování či eliminaci a výběr nejvhodnějšího řešení. </a:t>
            </a: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Inspirací je řešení obdobného problému v zahraničí, či jeho řešení v minulosti a s jakým výsledkem.</a:t>
            </a:r>
          </a:p>
        </p:txBody>
      </p:sp>
    </p:spTree>
    <p:extLst>
      <p:ext uri="{BB962C8B-B14F-4D97-AF65-F5344CB8AC3E}">
        <p14:creationId xmlns:p14="http://schemas.microsoft.com/office/powerpoint/2010/main" val="3711056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C2082-BEB1-4838-91E0-B0077149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08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/>
          </a:p>
        </p:txBody>
      </p:sp>
      <p:sp>
        <p:nvSpPr>
          <p:cNvPr id="38915" name="Zástupný symbol pro číslo snímku 6">
            <a:extLst>
              <a:ext uri="{FF2B5EF4-FFF2-40B4-BE49-F238E27FC236}">
                <a16:creationId xmlns:a16="http://schemas.microsoft.com/office/drawing/2014/main" id="{F5A6E5AF-D334-48F4-A450-90DEA16EB0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8A477E-4C41-41F3-BDD6-C3BE884A719C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Zástupný symbol pro obsah 2">
            <a:extLst>
              <a:ext uri="{FF2B5EF4-FFF2-40B4-BE49-F238E27FC236}">
                <a16:creationId xmlns:a16="http://schemas.microsoft.com/office/drawing/2014/main" id="{BFE0B89A-F738-4A2A-980B-20748873A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3183" y="2174875"/>
            <a:ext cx="4908205" cy="3951288"/>
          </a:xfrm>
        </p:spPr>
        <p:txBody>
          <a:bodyPr>
            <a:normAutofit/>
          </a:bodyPr>
          <a:lstStyle/>
          <a:p>
            <a:r>
              <a:rPr lang="cs-CZ" altLang="cs-CZ" b="1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17FA6144-BC49-41F0-9339-ADAB7C59A321}"/>
              </a:ext>
            </a:extLst>
          </p:cNvPr>
          <p:cNvSpPr/>
          <p:nvPr/>
        </p:nvSpPr>
        <p:spPr>
          <a:xfrm>
            <a:off x="6438577" y="2583315"/>
            <a:ext cx="4054475" cy="3799491"/>
          </a:xfrm>
          <a:prstGeom prst="wedgeRectCallout">
            <a:avLst>
              <a:gd name="adj1" fmla="val -89163"/>
              <a:gd name="adj2" fmla="val -4984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Varianty jsou posuzovány z pohledu nákladů, přínosů a proveditelnosti. </a:t>
            </a:r>
          </a:p>
          <a:p>
            <a:pPr algn="ctr" eaLnBrk="1" hangingPunct="1">
              <a:defRPr/>
            </a:pPr>
            <a:r>
              <a:rPr lang="cs-CZ" sz="2400" b="1" u="sng" dirty="0">
                <a:solidFill>
                  <a:schemeClr val="tx1"/>
                </a:solidFill>
              </a:rPr>
              <a:t>Jaké</a:t>
            </a:r>
            <a:r>
              <a:rPr lang="cs-CZ" sz="2400" dirty="0">
                <a:solidFill>
                  <a:schemeClr val="tx1"/>
                </a:solidFill>
              </a:rPr>
              <a:t> má řešení </a:t>
            </a:r>
            <a:r>
              <a:rPr lang="cs-CZ" sz="2400" b="1" u="sng" dirty="0">
                <a:solidFill>
                  <a:schemeClr val="tx1"/>
                </a:solidFill>
              </a:rPr>
              <a:t>přínos</a:t>
            </a:r>
            <a:r>
              <a:rPr lang="cs-CZ" sz="2400" dirty="0">
                <a:solidFill>
                  <a:schemeClr val="tx1"/>
                </a:solidFill>
              </a:rPr>
              <a:t>, s jakými je spojeno </a:t>
            </a:r>
            <a:r>
              <a:rPr lang="cs-CZ" sz="2400" b="1" u="sng" dirty="0">
                <a:solidFill>
                  <a:schemeClr val="tx1"/>
                </a:solidFill>
              </a:rPr>
              <a:t>finančními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u="sng" dirty="0">
                <a:solidFill>
                  <a:schemeClr val="tx1"/>
                </a:solidFill>
              </a:rPr>
              <a:t>náklady</a:t>
            </a:r>
            <a:r>
              <a:rPr lang="cs-CZ" sz="2400" dirty="0">
                <a:solidFill>
                  <a:schemeClr val="tx1"/>
                </a:solidFill>
              </a:rPr>
              <a:t>, jaké jsou zdrojové nároky z pohledu </a:t>
            </a:r>
            <a:r>
              <a:rPr lang="cs-CZ" sz="2400" b="1" dirty="0">
                <a:solidFill>
                  <a:schemeClr val="tx1"/>
                </a:solidFill>
              </a:rPr>
              <a:t>lidských a materiálních zdrojů a v jakém čase je možné je realizovat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380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60FD6-5FE8-435C-B0D5-F8FAF4068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11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39939" name="Zástupný symbol pro číslo snímku 6">
            <a:extLst>
              <a:ext uri="{FF2B5EF4-FFF2-40B4-BE49-F238E27FC236}">
                <a16:creationId xmlns:a16="http://schemas.microsoft.com/office/drawing/2014/main" id="{A433DCA6-9218-4A64-A6FC-D10A0720E1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86211C-6164-4989-A7E7-8A6B866BE308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Zástupný symbol pro obsah 2">
            <a:extLst>
              <a:ext uri="{FF2B5EF4-FFF2-40B4-BE49-F238E27FC236}">
                <a16:creationId xmlns:a16="http://schemas.microsoft.com/office/drawing/2014/main" id="{B7E20577-0FFA-464C-B4A9-FDFC12AA0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3670" y="2174875"/>
            <a:ext cx="4987718" cy="3951288"/>
          </a:xfrm>
        </p:spPr>
        <p:txBody>
          <a:bodyPr>
            <a:normAutofit/>
          </a:bodyPr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b="1" dirty="0"/>
              <a:t>VYUŽITÍ ANALYTICKÝCH </a:t>
            </a:r>
            <a:br>
              <a:rPr lang="cs-CZ" altLang="cs-CZ" b="1" dirty="0"/>
            </a:br>
            <a:r>
              <a:rPr lang="cs-CZ" altLang="cs-CZ" b="1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BEC3D357-508A-4FDB-9C40-2F63E6A807C6}"/>
              </a:ext>
            </a:extLst>
          </p:cNvPr>
          <p:cNvSpPr/>
          <p:nvPr/>
        </p:nvSpPr>
        <p:spPr>
          <a:xfrm>
            <a:off x="6672263" y="1628776"/>
            <a:ext cx="3816350" cy="4537075"/>
          </a:xfrm>
          <a:prstGeom prst="wedgeRectCallout">
            <a:avLst>
              <a:gd name="adj1" fmla="val -87315"/>
              <a:gd name="adj2" fmla="val -1842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V celém procesu tvorby strategie jsou využívány  analytické nástroje (metody, techniky). </a:t>
            </a:r>
          </a:p>
        </p:txBody>
      </p:sp>
    </p:spTree>
    <p:extLst>
      <p:ext uri="{BB962C8B-B14F-4D97-AF65-F5344CB8AC3E}">
        <p14:creationId xmlns:p14="http://schemas.microsoft.com/office/powerpoint/2010/main" val="1441737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DF550-B97A-4DB2-90A1-1D2E8F98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7962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0963" name="Zástupný symbol pro číslo snímku 6">
            <a:extLst>
              <a:ext uri="{FF2B5EF4-FFF2-40B4-BE49-F238E27FC236}">
                <a16:creationId xmlns:a16="http://schemas.microsoft.com/office/drawing/2014/main" id="{848A8AFC-9997-469C-9B1E-4DC0B3BBDE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6881B6-E399-478D-BD93-07495F65226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Zástupný symbol pro obsah 2">
            <a:extLst>
              <a:ext uri="{FF2B5EF4-FFF2-40B4-BE49-F238E27FC236}">
                <a16:creationId xmlns:a16="http://schemas.microsoft.com/office/drawing/2014/main" id="{BCB5304F-82EA-485A-9F8D-36D89A332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1304" y="2115241"/>
            <a:ext cx="4040188" cy="3951288"/>
          </a:xfrm>
        </p:spPr>
        <p:txBody>
          <a:bodyPr/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b="1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6891EF67-F39E-4E45-AC33-BFA77B92D153}"/>
              </a:ext>
            </a:extLst>
          </p:cNvPr>
          <p:cNvSpPr/>
          <p:nvPr/>
        </p:nvSpPr>
        <p:spPr>
          <a:xfrm>
            <a:off x="5448301" y="1628776"/>
            <a:ext cx="5040313" cy="4537075"/>
          </a:xfrm>
          <a:prstGeom prst="wedgeRectCallout">
            <a:avLst>
              <a:gd name="adj1" fmla="val -59784"/>
              <a:gd name="adj2" fmla="val -455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Obsahové a časové vymezení dosažení cílového stavu a milníků. Variantní rozpracování cílů do realizačního rámce (opatření a úkoly. Je hledána odpověď na otázky, </a:t>
            </a:r>
            <a:r>
              <a:rPr lang="cs-CZ" sz="2800" b="1" u="sng" dirty="0">
                <a:solidFill>
                  <a:schemeClr val="tx1"/>
                </a:solidFill>
              </a:rPr>
              <a:t>jaký</a:t>
            </a:r>
            <a:r>
              <a:rPr lang="cs-CZ" sz="2800" dirty="0">
                <a:solidFill>
                  <a:schemeClr val="tx1"/>
                </a:solidFill>
              </a:rPr>
              <a:t> je požadovaný cílový stav a </a:t>
            </a:r>
            <a:r>
              <a:rPr lang="cs-CZ" sz="2800" b="1" u="sng" dirty="0">
                <a:solidFill>
                  <a:schemeClr val="tx1"/>
                </a:solidFill>
              </a:rPr>
              <a:t>jak</a:t>
            </a:r>
            <a:r>
              <a:rPr lang="cs-CZ" sz="2800" dirty="0">
                <a:solidFill>
                  <a:schemeClr val="tx1"/>
                </a:solidFill>
              </a:rPr>
              <a:t> a </a:t>
            </a:r>
            <a:r>
              <a:rPr lang="cs-CZ" sz="2800" b="1" u="sng" dirty="0">
                <a:solidFill>
                  <a:schemeClr val="tx1"/>
                </a:solidFill>
              </a:rPr>
              <a:t>kdy</a:t>
            </a:r>
            <a:r>
              <a:rPr lang="cs-CZ" sz="2800" dirty="0">
                <a:solidFill>
                  <a:schemeClr val="tx1"/>
                </a:solidFill>
              </a:rPr>
              <a:t> bude dosažen. </a:t>
            </a:r>
            <a:r>
              <a:rPr lang="cs-CZ" sz="2800" b="1" u="sng" dirty="0">
                <a:solidFill>
                  <a:schemeClr val="tx1"/>
                </a:solidFill>
              </a:rPr>
              <a:t>Kdy je cíl považován za splněný?</a:t>
            </a:r>
          </a:p>
        </p:txBody>
      </p:sp>
    </p:spTree>
    <p:extLst>
      <p:ext uri="{BB962C8B-B14F-4D97-AF65-F5344CB8AC3E}">
        <p14:creationId xmlns:p14="http://schemas.microsoft.com/office/powerpoint/2010/main" val="1792962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C8558-A20B-451E-888A-78DB512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71755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1987" name="Zástupný symbol pro číslo snímku 6">
            <a:extLst>
              <a:ext uri="{FF2B5EF4-FFF2-40B4-BE49-F238E27FC236}">
                <a16:creationId xmlns:a16="http://schemas.microsoft.com/office/drawing/2014/main" id="{4C6D874F-F1E3-4A70-9A0A-E4E462AA30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B50DBD-EC50-46F1-AFCA-CC8A432C0D10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Zástupný symbol pro obsah 2">
            <a:extLst>
              <a:ext uri="{FF2B5EF4-FFF2-40B4-BE49-F238E27FC236}">
                <a16:creationId xmlns:a16="http://schemas.microsoft.com/office/drawing/2014/main" id="{2F71EC47-715C-4F88-8624-C25AC0CAB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 err="1"/>
              <a:t>Hodnotitelnost</a:t>
            </a:r>
            <a:endParaRPr lang="cs-CZ" altLang="cs-CZ" dirty="0"/>
          </a:p>
          <a:p>
            <a:r>
              <a:rPr lang="cs-CZ" altLang="cs-CZ" b="1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B4BFCEFD-4BF8-4C59-8564-D666629BD2F9}"/>
              </a:ext>
            </a:extLst>
          </p:cNvPr>
          <p:cNvSpPr/>
          <p:nvPr/>
        </p:nvSpPr>
        <p:spPr>
          <a:xfrm>
            <a:off x="5508624" y="2564524"/>
            <a:ext cx="6084285" cy="3672764"/>
          </a:xfrm>
          <a:prstGeom prst="wedgeRectCallout">
            <a:avLst>
              <a:gd name="adj1" fmla="val -58776"/>
              <a:gd name="adj2" fmla="val -485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Je stanoven vlastník a gestor nesoucí odpovědnost za tvorbu i realizaci strategie, splnění cílů a dosažení očekávaných přínosů. </a:t>
            </a: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Dává odpověď na otázku, </a:t>
            </a:r>
            <a:r>
              <a:rPr lang="cs-CZ" sz="2800" b="1" u="sng" dirty="0">
                <a:solidFill>
                  <a:schemeClr val="tx1"/>
                </a:solidFill>
              </a:rPr>
              <a:t>kdo </a:t>
            </a:r>
            <a:r>
              <a:rPr lang="cs-CZ" sz="2800" dirty="0">
                <a:solidFill>
                  <a:schemeClr val="tx1"/>
                </a:solidFill>
              </a:rPr>
              <a:t>bude řešit vymezený problém. V realizačním rámci je určena odpovědnost za splnění cílů, opatření a úkolů.</a:t>
            </a: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5673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OBSAH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33" y="2052415"/>
            <a:ext cx="6236412" cy="4132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ÚVOD</a:t>
            </a:r>
          </a:p>
          <a:p>
            <a:pPr marL="457200" indent="-457200">
              <a:buAutoNum type="arabicPeriod"/>
            </a:pP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VYMEZENÍ POJMU STRATEGIE</a:t>
            </a:r>
          </a:p>
          <a:p>
            <a:pPr marL="457200" indent="-457200">
              <a:buAutoNum type="arabicPeriod"/>
            </a:pP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 TVORBY STRATEGIE</a:t>
            </a:r>
          </a:p>
          <a:p>
            <a:pPr marL="457200" indent="-457200">
              <a:buAutoNum type="arabicPeriod"/>
            </a:pP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ANALÝZA ZAINTERESOVANÝCH STRAN</a:t>
            </a:r>
          </a:p>
          <a:p>
            <a:pPr marL="0" indent="0"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ZÁVĚR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ÚKOL DO DALŠÍHO TÝDNE</a:t>
            </a:r>
            <a:endParaRPr lang="cs-CZ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38DB51-D58E-A74C-349A-567A2AD099E5}"/>
              </a:ext>
            </a:extLst>
          </p:cNvPr>
          <p:cNvSpPr txBox="1"/>
          <p:nvPr/>
        </p:nvSpPr>
        <p:spPr>
          <a:xfrm>
            <a:off x="582202" y="5692508"/>
            <a:ext cx="11609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Databáze strategických dokumentů ČR: </a:t>
            </a:r>
            <a:r>
              <a:rPr lang="cs-CZ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https://www.databaze-strategie.cz/</a:t>
            </a:r>
            <a:endParaRPr lang="cs-CZ" sz="2400" b="1" dirty="0"/>
          </a:p>
          <a:p>
            <a:r>
              <a:rPr lang="cs-CZ" sz="2400" b="1" dirty="0"/>
              <a:t>Kolik existuje v této databázi strategií?</a:t>
            </a:r>
          </a:p>
        </p:txBody>
      </p:sp>
    </p:spTree>
    <p:extLst>
      <p:ext uri="{BB962C8B-B14F-4D97-AF65-F5344CB8AC3E}">
        <p14:creationId xmlns:p14="http://schemas.microsoft.com/office/powerpoint/2010/main" val="3598758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C0731-4334-49B7-8EC5-1C3400DE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3011" name="Zástupný symbol pro číslo snímku 6">
            <a:extLst>
              <a:ext uri="{FF2B5EF4-FFF2-40B4-BE49-F238E27FC236}">
                <a16:creationId xmlns:a16="http://schemas.microsoft.com/office/drawing/2014/main" id="{9BA5F19B-1E26-45A3-9D38-7B9CBE7031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346728-623A-4A02-9D58-F4AE17791F70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Zástupný symbol pro obsah 2">
            <a:extLst>
              <a:ext uri="{FF2B5EF4-FFF2-40B4-BE49-F238E27FC236}">
                <a16:creationId xmlns:a16="http://schemas.microsoft.com/office/drawing/2014/main" id="{E5F3DB01-521D-4EF8-BB96-0041A8624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b="1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18095DB2-C3C1-4DC4-9AA7-1707F88BD56D}"/>
              </a:ext>
            </a:extLst>
          </p:cNvPr>
          <p:cNvSpPr/>
          <p:nvPr/>
        </p:nvSpPr>
        <p:spPr>
          <a:xfrm>
            <a:off x="5862054" y="1891862"/>
            <a:ext cx="6283379" cy="4345427"/>
          </a:xfrm>
          <a:prstGeom prst="wedgeRectCallout">
            <a:avLst>
              <a:gd name="adj1" fmla="val -54661"/>
              <a:gd name="adj2" fmla="val 1575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Vymezuje základní realizační rámec (klíčové milníky, cílové stavy v čase, identifikuje rizika a zásadní opatření omezující jejich dopady, obsahuje odhady zdrojových implikací). Vytvořen je předpoklad pro zapracování strategie do plánovacích dokumentů. </a:t>
            </a:r>
          </a:p>
        </p:txBody>
      </p:sp>
    </p:spTree>
    <p:extLst>
      <p:ext uri="{BB962C8B-B14F-4D97-AF65-F5344CB8AC3E}">
        <p14:creationId xmlns:p14="http://schemas.microsoft.com/office/powerpoint/2010/main" val="4171754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7AE02-5D7F-4FE4-B0E2-B4B8B277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110" y="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4035" name="Zástupný symbol pro číslo snímku 6">
            <a:extLst>
              <a:ext uri="{FF2B5EF4-FFF2-40B4-BE49-F238E27FC236}">
                <a16:creationId xmlns:a16="http://schemas.microsoft.com/office/drawing/2014/main" id="{ED13DC4B-13CD-4039-83D6-F70EB067EE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2C157E-CB97-48A9-A06A-7A8FD8C8ECD8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Zástupný symbol pro obsah 2">
            <a:extLst>
              <a:ext uri="{FF2B5EF4-FFF2-40B4-BE49-F238E27FC236}">
                <a16:creationId xmlns:a16="http://schemas.microsoft.com/office/drawing/2014/main" id="{5E38C836-14AA-40ED-A5A1-D8A6A992C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1113" y="2174875"/>
            <a:ext cx="4570275" cy="3951288"/>
          </a:xfrm>
        </p:spPr>
        <p:txBody>
          <a:bodyPr>
            <a:normAutofit/>
          </a:bodyPr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b="1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F1B3D977-1E96-43E2-8C15-B7A2F6FE228E}"/>
              </a:ext>
            </a:extLst>
          </p:cNvPr>
          <p:cNvSpPr/>
          <p:nvPr/>
        </p:nvSpPr>
        <p:spPr>
          <a:xfrm>
            <a:off x="6617736" y="1989139"/>
            <a:ext cx="4489450" cy="4040187"/>
          </a:xfrm>
          <a:prstGeom prst="wedgeRectCallout">
            <a:avLst>
              <a:gd name="adj1" fmla="val -65243"/>
              <a:gd name="adj2" fmla="val 283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Zpracovatelé hodnotí realizaci předchozích strategií (pokud jsou k dispozici). Identifikována jsou osvědčená řešení, příčiny případných neúspěchů a opatření, která je nezbytné přijmout, aby se nedostatky již neopakovaly. </a:t>
            </a:r>
          </a:p>
        </p:txBody>
      </p:sp>
    </p:spTree>
    <p:extLst>
      <p:ext uri="{BB962C8B-B14F-4D97-AF65-F5344CB8AC3E}">
        <p14:creationId xmlns:p14="http://schemas.microsoft.com/office/powerpoint/2010/main" val="2211616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B449C-32BA-43C2-A152-DBFE34C2C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8169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 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5059" name="Zástupný symbol pro číslo snímku 6">
            <a:extLst>
              <a:ext uri="{FF2B5EF4-FFF2-40B4-BE49-F238E27FC236}">
                <a16:creationId xmlns:a16="http://schemas.microsoft.com/office/drawing/2014/main" id="{1AEE0744-0A8F-44C6-87E0-640319E00E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E1585F-F0BB-499C-ADA0-B0DC6F8DF0AF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Zástupný symbol pro obsah 2">
            <a:extLst>
              <a:ext uri="{FF2B5EF4-FFF2-40B4-BE49-F238E27FC236}">
                <a16:creationId xmlns:a16="http://schemas.microsoft.com/office/drawing/2014/main" id="{9309DB10-060D-49C1-BF97-45C2B71B5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217" y="2174875"/>
            <a:ext cx="5077171" cy="3951288"/>
          </a:xfrm>
        </p:spPr>
        <p:txBody>
          <a:bodyPr>
            <a:normAutofit/>
          </a:bodyPr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b="1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B5969EC-A6DA-4E0F-81D8-C66C58FDDDDB}"/>
              </a:ext>
            </a:extLst>
          </p:cNvPr>
          <p:cNvSpPr/>
          <p:nvPr/>
        </p:nvSpPr>
        <p:spPr>
          <a:xfrm>
            <a:off x="7002326" y="1983170"/>
            <a:ext cx="4321175" cy="4142993"/>
          </a:xfrm>
          <a:prstGeom prst="wedgeRectCallout">
            <a:avLst>
              <a:gd name="adj1" fmla="val -80995"/>
              <a:gd name="adj2" fmla="val 3933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Zpracování strategie by mělo vycházet z přístupů nejlepší praxe odvozených od již zavedených a praxí ověřených postupů a přístupů řešení daného problému u jiných institucí, organizací, a to jak v ČR, tak i v zahraničí při zvážení specifických podmínek ČR.</a:t>
            </a:r>
          </a:p>
        </p:txBody>
      </p:sp>
    </p:spTree>
    <p:extLst>
      <p:ext uri="{BB962C8B-B14F-4D97-AF65-F5344CB8AC3E}">
        <p14:creationId xmlns:p14="http://schemas.microsoft.com/office/powerpoint/2010/main" val="3296460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465661-012E-40DC-A47F-EE20F2C028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141271"/>
            <a:ext cx="11753636" cy="6472718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186A57-8BDD-476B-AF29-AAE580424CB3}"/>
              </a:ext>
            </a:extLst>
          </p:cNvPr>
          <p:cNvSpPr txBox="1"/>
          <p:nvPr/>
        </p:nvSpPr>
        <p:spPr>
          <a:xfrm>
            <a:off x="4561725" y="5774077"/>
            <a:ext cx="679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OBECNÝ PROCESNÍ MODEL TVORBY STRATEGIE</a:t>
            </a:r>
          </a:p>
        </p:txBody>
      </p:sp>
    </p:spTree>
    <p:extLst>
      <p:ext uri="{BB962C8B-B14F-4D97-AF65-F5344CB8AC3E}">
        <p14:creationId xmlns:p14="http://schemas.microsoft.com/office/powerpoint/2010/main" val="1779109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3. PROCES TVORBY STRATEGIE</a:t>
            </a:r>
          </a:p>
        </p:txBody>
      </p:sp>
    </p:spTree>
    <p:extLst>
      <p:ext uri="{BB962C8B-B14F-4D97-AF65-F5344CB8AC3E}">
        <p14:creationId xmlns:p14="http://schemas.microsoft.com/office/powerpoint/2010/main" val="39847151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317B3-3FCE-4EF3-94CE-4F0FC11A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E845C-4DE7-4966-B96B-36F20264C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D61EBC-79AF-474F-83CF-9121A501C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7A208F2-33EC-4D2D-BE38-B6B96400CBF2}"/>
              </a:ext>
            </a:extLst>
          </p:cNvPr>
          <p:cNvSpPr txBox="1"/>
          <p:nvPr/>
        </p:nvSpPr>
        <p:spPr>
          <a:xfrm>
            <a:off x="2640459" y="6267236"/>
            <a:ext cx="876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PROCES DLE METODIKY TVORBY VEŘEJNÝCH STRATEGIÍ</a:t>
            </a:r>
          </a:p>
        </p:txBody>
      </p:sp>
    </p:spTree>
    <p:extLst>
      <p:ext uri="{BB962C8B-B14F-4D97-AF65-F5344CB8AC3E}">
        <p14:creationId xmlns:p14="http://schemas.microsoft.com/office/powerpoint/2010/main" val="1718701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Zástupný symbol pro číslo snímku 6">
            <a:extLst>
              <a:ext uri="{FF2B5EF4-FFF2-40B4-BE49-F238E27FC236}">
                <a16:creationId xmlns:a16="http://schemas.microsoft.com/office/drawing/2014/main" id="{03BA769C-2993-405A-9C4D-9FC3466953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68C82E-D61A-48A4-A2DA-522A3257C3A1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8" name="Obrázek 1">
            <a:extLst>
              <a:ext uri="{FF2B5EF4-FFF2-40B4-BE49-F238E27FC236}">
                <a16:creationId xmlns:a16="http://schemas.microsoft.com/office/drawing/2014/main" id="{A1A09405-712E-435C-B474-4333F05BD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216"/>
            <a:ext cx="12192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 txBox="1">
            <a:spLocks/>
          </p:cNvSpPr>
          <p:nvPr/>
        </p:nvSpPr>
        <p:spPr bwMode="black">
          <a:xfrm>
            <a:off x="1212351" y="217697"/>
            <a:ext cx="8619304" cy="86302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PROCES TVORBY STRATEGIE ( DLE METODIKY MO ČR)</a:t>
            </a:r>
          </a:p>
        </p:txBody>
      </p:sp>
    </p:spTree>
    <p:extLst>
      <p:ext uri="{BB962C8B-B14F-4D97-AF65-F5344CB8AC3E}">
        <p14:creationId xmlns:p14="http://schemas.microsoft.com/office/powerpoint/2010/main" val="4277130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DF66D-3BBF-4B24-A2A6-294C5FAE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688" y="0"/>
            <a:ext cx="7717841" cy="12739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 (F1 – IDENTIFIKACE POTŘEBY, </a:t>
            </a: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F2 – NASTAVENÍ PROJEKTU)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8131" name="Zástupný symbol pro číslo snímku 6">
            <a:extLst>
              <a:ext uri="{FF2B5EF4-FFF2-40B4-BE49-F238E27FC236}">
                <a16:creationId xmlns:a16="http://schemas.microsoft.com/office/drawing/2014/main" id="{55035891-1CE7-4401-AF8A-8F94FBF387A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B6E4A3-45AF-4D87-BC53-9747BF896C5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1B29D46D-A9AC-4D8E-8AEC-0B6EE3AF7271}"/>
              </a:ext>
            </a:extLst>
          </p:cNvPr>
          <p:cNvGraphicFramePr>
            <a:graphicFrameLocks/>
          </p:cNvGraphicFramePr>
          <p:nvPr/>
        </p:nvGraphicFramePr>
        <p:xfrm>
          <a:off x="89452" y="1844676"/>
          <a:ext cx="12102548" cy="5032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107"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332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A.1.1. Posouzení</a:t>
                      </a:r>
                      <a:r>
                        <a:rPr lang="cs-CZ" sz="2700" baseline="0" dirty="0"/>
                        <a:t> potřebnosti zpracování strategie, analýza problému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927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A.1.2. Přijetí rozhodnutí o realizaci strategie</a:t>
                      </a:r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332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A.2.1. Ustanovení řídícího výboru a zpracovatelského</a:t>
                      </a:r>
                      <a:r>
                        <a:rPr lang="cs-CZ" sz="2700" baseline="0" dirty="0"/>
                        <a:t> týmu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345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A.2.2.  Analýza</a:t>
                      </a:r>
                      <a:r>
                        <a:rPr lang="cs-CZ" sz="2700" baseline="0" dirty="0"/>
                        <a:t> zadání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334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A.2.3.  Vytvoření</a:t>
                      </a:r>
                      <a:r>
                        <a:rPr lang="cs-CZ" sz="2700" baseline="0" dirty="0"/>
                        <a:t> plánu prací</a:t>
                      </a:r>
                      <a:endParaRPr lang="cs-CZ" sz="27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223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008F0-3ACD-4318-A9CA-34E88EFD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(F1, F2)</a:t>
            </a:r>
            <a:endParaRPr lang="cs-CZ" dirty="0"/>
          </a:p>
        </p:txBody>
      </p:sp>
      <p:sp>
        <p:nvSpPr>
          <p:cNvPr id="49155" name="Zástupný symbol pro číslo snímku 6">
            <a:extLst>
              <a:ext uri="{FF2B5EF4-FFF2-40B4-BE49-F238E27FC236}">
                <a16:creationId xmlns:a16="http://schemas.microsoft.com/office/drawing/2014/main" id="{F0653967-3D1E-4BE2-92CA-554BB9BB92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4927F3-2DE4-48C3-84DB-47B8A78F974A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2C09F10D-BA8D-403A-A2F6-6BE346A13D2D}"/>
              </a:ext>
            </a:extLst>
          </p:cNvPr>
          <p:cNvGraphicFramePr>
            <a:graphicFrameLocks/>
          </p:cNvGraphicFramePr>
          <p:nvPr/>
        </p:nvGraphicFramePr>
        <p:xfrm>
          <a:off x="0" y="1825623"/>
          <a:ext cx="12065920" cy="5032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107"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332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A.1.1. Posouzení</a:t>
                      </a:r>
                      <a:r>
                        <a:rPr lang="cs-CZ" sz="2700" baseline="0" dirty="0"/>
                        <a:t> potřebnosti zpracování strategie, analýza problému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927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A.1.2. Přijetí rozhodnutí o realizaci koncepce</a:t>
                      </a:r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332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A.2.1. Ustanovení řídícího výboru a zpracovatelského</a:t>
                      </a:r>
                      <a:r>
                        <a:rPr lang="cs-CZ" sz="2700" baseline="0" dirty="0"/>
                        <a:t> týmu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345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A.2.2. Analýza</a:t>
                      </a:r>
                      <a:r>
                        <a:rPr lang="cs-CZ" sz="2700" baseline="0" dirty="0"/>
                        <a:t> zadání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334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A.2.3. Vytvoření</a:t>
                      </a:r>
                      <a:r>
                        <a:rPr lang="cs-CZ" sz="2700" baseline="0" dirty="0"/>
                        <a:t> plánu prací</a:t>
                      </a:r>
                      <a:endParaRPr lang="cs-CZ" sz="27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5BDD772B-9EF1-441B-894F-5B6F79024AE3}"/>
              </a:ext>
            </a:extLst>
          </p:cNvPr>
          <p:cNvSpPr/>
          <p:nvPr/>
        </p:nvSpPr>
        <p:spPr>
          <a:xfrm>
            <a:off x="1524000" y="4040189"/>
            <a:ext cx="9251950" cy="2847975"/>
          </a:xfrm>
          <a:prstGeom prst="wedgeRectCallout">
            <a:avLst>
              <a:gd name="adj1" fmla="val -9371"/>
              <a:gd name="adj2" fmla="val -5575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expertní metody (brainstorming);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strom problémů;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metoda rybí kosti;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strategická analýza: vnější (PESTLE) a vnitřní (7S, MCA, DOTMLPFI)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GAP analýza</a:t>
            </a:r>
          </a:p>
        </p:txBody>
      </p:sp>
    </p:spTree>
    <p:extLst>
      <p:ext uri="{BB962C8B-B14F-4D97-AF65-F5344CB8AC3E}">
        <p14:creationId xmlns:p14="http://schemas.microsoft.com/office/powerpoint/2010/main" val="437524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10B93-1695-482E-BCFB-19DACAD9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139" y="61458"/>
            <a:ext cx="7738488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(F1, F2)</a:t>
            </a:r>
            <a:endParaRPr lang="cs-CZ" dirty="0"/>
          </a:p>
        </p:txBody>
      </p:sp>
      <p:sp>
        <p:nvSpPr>
          <p:cNvPr id="50179" name="Zástupný symbol pro číslo snímku 6">
            <a:extLst>
              <a:ext uri="{FF2B5EF4-FFF2-40B4-BE49-F238E27FC236}">
                <a16:creationId xmlns:a16="http://schemas.microsoft.com/office/drawing/2014/main" id="{E7FB8611-CC8B-4A95-A728-6C1B8047B2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5BC931-3B19-491D-AEFD-E58E6B417FBB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9B1407F0-155F-4B0A-B93F-F7F99E7D1003}"/>
              </a:ext>
            </a:extLst>
          </p:cNvPr>
          <p:cNvGraphicFramePr>
            <a:graphicFrameLocks/>
          </p:cNvGraphicFramePr>
          <p:nvPr/>
        </p:nvGraphicFramePr>
        <p:xfrm>
          <a:off x="0" y="1844676"/>
          <a:ext cx="12192000" cy="5078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113"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414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A.1.1. Posouzení</a:t>
                      </a:r>
                      <a:r>
                        <a:rPr lang="cs-CZ" sz="2700" baseline="0" dirty="0"/>
                        <a:t> potřebnosti zpracování KD, analýza problému</a:t>
                      </a:r>
                      <a:endParaRPr lang="cs-CZ" sz="2700" dirty="0"/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933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A.1.2. Přijetí rozhodnutí o realizaci koncepce</a:t>
                      </a:r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873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A.2.1. Ustanovení řídícího výboru a zpracovatelského</a:t>
                      </a:r>
                      <a:r>
                        <a:rPr lang="cs-CZ" sz="2700" baseline="0" dirty="0"/>
                        <a:t> týmu</a:t>
                      </a:r>
                      <a:endParaRPr lang="cs-CZ" sz="2700" dirty="0"/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337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A.2.2. Analýza</a:t>
                      </a:r>
                      <a:r>
                        <a:rPr lang="cs-CZ" sz="2700" baseline="0" dirty="0"/>
                        <a:t> zadání</a:t>
                      </a:r>
                      <a:endParaRPr lang="cs-CZ" sz="2700" dirty="0"/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1702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A.2.3. Vytvoření</a:t>
                      </a:r>
                      <a:r>
                        <a:rPr lang="cs-CZ" sz="2700" baseline="0" dirty="0"/>
                        <a:t> plánu prací</a:t>
                      </a:r>
                      <a:r>
                        <a:rPr lang="cs-CZ" sz="2700" dirty="0"/>
                        <a:t> </a:t>
                      </a:r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délníkový bublinový popisek 4">
            <a:extLst>
              <a:ext uri="{FF2B5EF4-FFF2-40B4-BE49-F238E27FC236}">
                <a16:creationId xmlns:a16="http://schemas.microsoft.com/office/drawing/2014/main" id="{25640A7E-45BA-4C31-82FE-8442B5BFC6C2}"/>
              </a:ext>
            </a:extLst>
          </p:cNvPr>
          <p:cNvSpPr/>
          <p:nvPr/>
        </p:nvSpPr>
        <p:spPr>
          <a:xfrm>
            <a:off x="1524000" y="1268414"/>
            <a:ext cx="9251950" cy="2847975"/>
          </a:xfrm>
          <a:prstGeom prst="wedgeRectCallout">
            <a:avLst>
              <a:gd name="adj1" fmla="val -26535"/>
              <a:gd name="adj2" fmla="val 612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/>
                </a:solidFill>
              </a:rPr>
              <a:t>expertní metody (brainstorming);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/>
                </a:solidFill>
              </a:rPr>
              <a:t>analýza rizik (co se stane, pokud nebude problém řešen);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/>
                </a:solidFill>
              </a:rPr>
              <a:t>analýza zainteresovaných stran.</a:t>
            </a:r>
          </a:p>
        </p:txBody>
      </p:sp>
    </p:spTree>
    <p:extLst>
      <p:ext uri="{BB962C8B-B14F-4D97-AF65-F5344CB8AC3E}">
        <p14:creationId xmlns:p14="http://schemas.microsoft.com/office/powerpoint/2010/main" val="417371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1">
            <a:extLst>
              <a:ext uri="{FF2B5EF4-FFF2-40B4-BE49-F238E27FC236}">
                <a16:creationId xmlns:a16="http://schemas.microsoft.com/office/drawing/2014/main" id="{EEC34E09-4E92-43AE-9B17-37078DCBBA3C}"/>
              </a:ext>
            </a:extLst>
          </p:cNvPr>
          <p:cNvSpPr txBox="1">
            <a:spLocks/>
          </p:cNvSpPr>
          <p:nvPr/>
        </p:nvSpPr>
        <p:spPr bwMode="auto">
          <a:xfrm>
            <a:off x="2114764" y="2989777"/>
            <a:ext cx="8229600" cy="1181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b="1" dirty="0">
                <a:solidFill>
                  <a:srgbClr val="000000"/>
                </a:solidFill>
              </a:rPr>
              <a:t>ÚVOD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94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F8BD3-839F-4CBD-A0EB-C7A4F708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(F3 - ANALÝZY)</a:t>
            </a:r>
            <a:endParaRPr lang="cs-CZ" dirty="0"/>
          </a:p>
        </p:txBody>
      </p:sp>
      <p:sp>
        <p:nvSpPr>
          <p:cNvPr id="51203" name="Zástupný symbol pro číslo snímku 6">
            <a:extLst>
              <a:ext uri="{FF2B5EF4-FFF2-40B4-BE49-F238E27FC236}">
                <a16:creationId xmlns:a16="http://schemas.microsoft.com/office/drawing/2014/main" id="{C1F10204-5FAF-44BC-AA9D-C4633C3C96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CC9DCD-962A-405D-B06E-30C237A7E3D6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CDF6912E-0C59-47AD-BE01-915B1ABAADF5}"/>
              </a:ext>
            </a:extLst>
          </p:cNvPr>
          <p:cNvGraphicFramePr>
            <a:graphicFrameLocks/>
          </p:cNvGraphicFramePr>
          <p:nvPr/>
        </p:nvGraphicFramePr>
        <p:xfrm>
          <a:off x="89452" y="1769166"/>
          <a:ext cx="11688418" cy="4468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3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5971"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T="38814" marB="38814"/>
                </a:tc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T="38814" marB="388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971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T="38814" marB="38814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A.3.1. Zpracování analýz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700" dirty="0"/>
                    </a:p>
                  </a:txBody>
                  <a:tcPr marT="38814" marB="388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182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T="38814" marB="3881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 3.2. Zpracování prognóz</a:t>
                      </a:r>
                    </a:p>
                  </a:txBody>
                  <a:tcPr marT="38814" marB="388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4893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0E7F9-CCA5-40F6-88B0-14EC3AE1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(F3 - ANALÝZY)</a:t>
            </a:r>
            <a:endParaRPr lang="cs-CZ" dirty="0"/>
          </a:p>
        </p:txBody>
      </p:sp>
      <p:sp>
        <p:nvSpPr>
          <p:cNvPr id="52227" name="Zástupný symbol pro číslo snímku 6">
            <a:extLst>
              <a:ext uri="{FF2B5EF4-FFF2-40B4-BE49-F238E27FC236}">
                <a16:creationId xmlns:a16="http://schemas.microsoft.com/office/drawing/2014/main" id="{4CDE376E-44E9-4C17-B2D4-E110BC87F4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881E4D-09EA-47A3-A0D0-7F031FB70095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357E5CE3-E0E7-4429-A9ED-0B307C0F69EF}"/>
              </a:ext>
            </a:extLst>
          </p:cNvPr>
          <p:cNvGraphicFramePr>
            <a:graphicFrameLocks/>
          </p:cNvGraphicFramePr>
          <p:nvPr/>
        </p:nvGraphicFramePr>
        <p:xfrm>
          <a:off x="387626" y="1844676"/>
          <a:ext cx="11589026" cy="2741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5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5647"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46" marR="91446" marT="38814" marB="38814"/>
                </a:tc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46" marR="91446" marT="38814" marB="388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647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L="91446" marR="91446" marT="38814" marB="38814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A.3.1. Zpracování analýz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700" dirty="0"/>
                    </a:p>
                  </a:txBody>
                  <a:tcPr marL="91446" marR="91446" marT="38814" marB="388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320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L="91446" marR="91446" marT="38814" marB="3881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 3.2. Zpracování prognóz</a:t>
                      </a:r>
                    </a:p>
                  </a:txBody>
                  <a:tcPr marL="91446" marR="91446" marT="38814" marB="388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délníkový bublinový popisek 4">
            <a:extLst>
              <a:ext uri="{FF2B5EF4-FFF2-40B4-BE49-F238E27FC236}">
                <a16:creationId xmlns:a16="http://schemas.microsoft.com/office/drawing/2014/main" id="{579584BC-1075-4504-BEA2-E04349DB2F81}"/>
              </a:ext>
            </a:extLst>
          </p:cNvPr>
          <p:cNvSpPr/>
          <p:nvPr/>
        </p:nvSpPr>
        <p:spPr>
          <a:xfrm>
            <a:off x="1489075" y="3671889"/>
            <a:ext cx="9144000" cy="3096659"/>
          </a:xfrm>
          <a:prstGeom prst="wedgeRectCallout">
            <a:avLst>
              <a:gd name="adj1" fmla="val -13506"/>
              <a:gd name="adj2" fmla="val -6406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komparační analýza (přístupy nejlepší praxe);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benchmarking (posuzování přístupů nejlepší praxe);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hodnocení prostředí (vnější, vnitřní): PESTLE, 7S, DOTMLPFI);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gap analýza;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analýza operačních rizik (co se stane, pokud chybí schopnosti);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analýza zainteresovaných stran.</a:t>
            </a:r>
          </a:p>
        </p:txBody>
      </p:sp>
    </p:spTree>
    <p:extLst>
      <p:ext uri="{BB962C8B-B14F-4D97-AF65-F5344CB8AC3E}">
        <p14:creationId xmlns:p14="http://schemas.microsoft.com/office/powerpoint/2010/main" val="799135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B4A9F-11F4-48EA-91CB-0DDD4E58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(F3 – ANALÝZY)</a:t>
            </a:r>
            <a:endParaRPr lang="cs-CZ" dirty="0"/>
          </a:p>
        </p:txBody>
      </p:sp>
      <p:sp>
        <p:nvSpPr>
          <p:cNvPr id="53251" name="Zástupný symbol pro číslo snímku 6">
            <a:extLst>
              <a:ext uri="{FF2B5EF4-FFF2-40B4-BE49-F238E27FC236}">
                <a16:creationId xmlns:a16="http://schemas.microsoft.com/office/drawing/2014/main" id="{F58D2B5E-9794-4590-B293-C5C411B19B8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1FB269-C3D0-4919-AE9A-EBEB5538B855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341604A4-9AD2-491A-B28A-E57E8F9CF256}"/>
              </a:ext>
            </a:extLst>
          </p:cNvPr>
          <p:cNvGraphicFramePr>
            <a:graphicFrameLocks/>
          </p:cNvGraphicFramePr>
          <p:nvPr/>
        </p:nvGraphicFramePr>
        <p:xfrm>
          <a:off x="268356" y="3860801"/>
          <a:ext cx="11797748" cy="2741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5646"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T="38813" marB="38813"/>
                </a:tc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T="38813" marB="388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646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T="38813" marB="38813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A.3.1. Zpracování analýz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700" dirty="0"/>
                    </a:p>
                  </a:txBody>
                  <a:tcPr marT="38813" marB="388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321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T="38813" marB="3881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 3.2. Zpracování prognóz</a:t>
                      </a:r>
                    </a:p>
                  </a:txBody>
                  <a:tcPr marT="38813" marB="388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délníkový bublinový popisek 4">
            <a:extLst>
              <a:ext uri="{FF2B5EF4-FFF2-40B4-BE49-F238E27FC236}">
                <a16:creationId xmlns:a16="http://schemas.microsoft.com/office/drawing/2014/main" id="{382457B7-16AD-40C0-AC65-F1ED86A4F181}"/>
              </a:ext>
            </a:extLst>
          </p:cNvPr>
          <p:cNvSpPr/>
          <p:nvPr/>
        </p:nvSpPr>
        <p:spPr>
          <a:xfrm>
            <a:off x="1579033" y="1801020"/>
            <a:ext cx="9144000" cy="3430587"/>
          </a:xfrm>
          <a:prstGeom prst="wedgeRectCallout">
            <a:avLst>
              <a:gd name="adj1" fmla="val 10596"/>
              <a:gd name="adj2" fmla="val 6726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/>
                </a:solidFill>
              </a:rPr>
              <a:t>trendové analýzy;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/>
                </a:solidFill>
              </a:rPr>
              <a:t>statistické (kvantitativní) metody;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/>
                </a:solidFill>
              </a:rPr>
              <a:t>modelování a simulace;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/>
                </a:solidFill>
              </a:rPr>
              <a:t>prognóza alternativních budoucností (SFA) – nejistoty;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/>
                </a:solidFill>
              </a:rPr>
              <a:t>metoda scénářů; </a:t>
            </a:r>
          </a:p>
        </p:txBody>
      </p:sp>
    </p:spTree>
    <p:extLst>
      <p:ext uri="{BB962C8B-B14F-4D97-AF65-F5344CB8AC3E}">
        <p14:creationId xmlns:p14="http://schemas.microsoft.com/office/powerpoint/2010/main" val="24454347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B0496-21AB-4F5A-9AD3-DD54FEF8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</a:t>
            </a: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(F4 - KONCEPCE, F5 – OVĚŘENÍ)</a:t>
            </a:r>
            <a:endParaRPr lang="cs-CZ" dirty="0"/>
          </a:p>
        </p:txBody>
      </p:sp>
      <p:sp>
        <p:nvSpPr>
          <p:cNvPr id="54275" name="Zástupný symbol pro text 2">
            <a:extLst>
              <a:ext uri="{FF2B5EF4-FFF2-40B4-BE49-F238E27FC236}">
                <a16:creationId xmlns:a16="http://schemas.microsoft.com/office/drawing/2014/main" id="{7940A743-B059-4A8D-995D-FCE126CFD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4276" name="Zástupný symbol pro text 4">
            <a:extLst>
              <a:ext uri="{FF2B5EF4-FFF2-40B4-BE49-F238E27FC236}">
                <a16:creationId xmlns:a16="http://schemas.microsoft.com/office/drawing/2014/main" id="{28648098-067D-4730-B579-C5A45CD04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041775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4277" name="Zástupný symbol pro obsah 5">
            <a:extLst>
              <a:ext uri="{FF2B5EF4-FFF2-40B4-BE49-F238E27FC236}">
                <a16:creationId xmlns:a16="http://schemas.microsoft.com/office/drawing/2014/main" id="{594EAB9F-16D1-428C-822B-189694D6E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4278" name="Zástupný symbol pro číslo snímku 6">
            <a:extLst>
              <a:ext uri="{FF2B5EF4-FFF2-40B4-BE49-F238E27FC236}">
                <a16:creationId xmlns:a16="http://schemas.microsoft.com/office/drawing/2014/main" id="{E39CD2A9-6BB7-4F2D-8F1B-60DA409959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39C9A7-55A2-40BD-A823-177341049791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82C8A367-92AA-496A-A16B-86CE37C0FC91}"/>
              </a:ext>
            </a:extLst>
          </p:cNvPr>
          <p:cNvGraphicFramePr>
            <a:graphicFrameLocks/>
          </p:cNvGraphicFramePr>
          <p:nvPr/>
        </p:nvGraphicFramePr>
        <p:xfrm>
          <a:off x="0" y="1306569"/>
          <a:ext cx="12145433" cy="547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2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101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215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A.4.1. Formulace kritérií pro hodnocení cílů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363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A.4.2. Tvorba variant cílů 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439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A.4.3. Posouzení variant</a:t>
                      </a:r>
                      <a:r>
                        <a:rPr lang="cs-CZ" sz="2900" baseline="0" dirty="0"/>
                        <a:t> cílů</a:t>
                      </a:r>
                      <a:endParaRPr lang="cs-CZ" sz="29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900" dirty="0"/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823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A.4.4. Výběr nejvhodnější</a:t>
                      </a:r>
                      <a:r>
                        <a:rPr lang="cs-CZ" sz="2900" baseline="0" dirty="0"/>
                        <a:t> varianty cílů</a:t>
                      </a:r>
                      <a:endParaRPr lang="cs-CZ" sz="2900" dirty="0"/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9435">
                <a:tc>
                  <a:txBody>
                    <a:bodyPr/>
                    <a:lstStyle/>
                    <a:p>
                      <a:r>
                        <a:rPr lang="cs-CZ" sz="2900" dirty="0"/>
                        <a:t>F5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A.5.1. Příprava experimentu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A.5.2. Provedení experimentu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A.5.3. Vyhodnocení experimentu a doporučení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6476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EDC44-4382-4973-BA0E-E235E3BA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349376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(F4 - KONCEPCE, F5 - OVĚŘENÍ)</a:t>
            </a: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TKD</a:t>
            </a:r>
            <a:endParaRPr lang="cs-CZ" dirty="0"/>
          </a:p>
        </p:txBody>
      </p:sp>
      <p:sp>
        <p:nvSpPr>
          <p:cNvPr id="55299" name="Zástupný symbol pro text 2">
            <a:extLst>
              <a:ext uri="{FF2B5EF4-FFF2-40B4-BE49-F238E27FC236}">
                <a16:creationId xmlns:a16="http://schemas.microsoft.com/office/drawing/2014/main" id="{AFDB5300-4BA1-4EDF-B330-DC4F58185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5300" name="Zástupný symbol pro text 4">
            <a:extLst>
              <a:ext uri="{FF2B5EF4-FFF2-40B4-BE49-F238E27FC236}">
                <a16:creationId xmlns:a16="http://schemas.microsoft.com/office/drawing/2014/main" id="{3EC96687-039F-4E60-9F3E-7BA10B76A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041775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5301" name="Zástupný symbol pro obsah 5">
            <a:extLst>
              <a:ext uri="{FF2B5EF4-FFF2-40B4-BE49-F238E27FC236}">
                <a16:creationId xmlns:a16="http://schemas.microsoft.com/office/drawing/2014/main" id="{CE70DD9F-0401-48BA-8661-A07B476CE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5302" name="Zástupný symbol pro číslo snímku 6">
            <a:extLst>
              <a:ext uri="{FF2B5EF4-FFF2-40B4-BE49-F238E27FC236}">
                <a16:creationId xmlns:a16="http://schemas.microsoft.com/office/drawing/2014/main" id="{F4328C5E-AB29-4B4A-8956-419AA11519A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31B9C2-AEAF-4C72-8EDB-BBC9C3EC0F69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ADAE7B5D-2A59-411A-B75E-FBE0EB7B473C}"/>
              </a:ext>
            </a:extLst>
          </p:cNvPr>
          <p:cNvGraphicFramePr>
            <a:graphicFrameLocks/>
          </p:cNvGraphicFramePr>
          <p:nvPr/>
        </p:nvGraphicFramePr>
        <p:xfrm>
          <a:off x="84667" y="1442854"/>
          <a:ext cx="12060765" cy="5342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952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084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A.4.1. Formulace kritérií pro hodnocení cílů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11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A.4.2. Tvorba variant cílů 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211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A.4.3. Posouzení variant</a:t>
                      </a:r>
                      <a:r>
                        <a:rPr lang="cs-CZ" sz="2900" baseline="0" dirty="0"/>
                        <a:t> cílů</a:t>
                      </a:r>
                      <a:endParaRPr lang="cs-CZ" sz="29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900" dirty="0"/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906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A.4.4. Výběr nejvhodnější</a:t>
                      </a:r>
                      <a:r>
                        <a:rPr lang="cs-CZ" sz="2900" baseline="0" dirty="0"/>
                        <a:t> varianty cílů</a:t>
                      </a:r>
                      <a:endParaRPr lang="cs-CZ" sz="2900" dirty="0"/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7499">
                <a:tc>
                  <a:txBody>
                    <a:bodyPr/>
                    <a:lstStyle/>
                    <a:p>
                      <a:r>
                        <a:rPr lang="cs-CZ" sz="2900" dirty="0"/>
                        <a:t>F5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A.5.1. Příprava experimentu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A.5.2. Provedení experimentu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A.5.3. Vyhodnocení experimentu a doporučení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326" name="TextovéPole 2">
            <a:extLst>
              <a:ext uri="{FF2B5EF4-FFF2-40B4-BE49-F238E27FC236}">
                <a16:creationId xmlns:a16="http://schemas.microsoft.com/office/drawing/2014/main" id="{3FB24F27-3C27-43BC-AC10-4E7300696F0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499475" y="5662613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Samostatná prezentace</a:t>
            </a:r>
          </a:p>
        </p:txBody>
      </p:sp>
      <p:sp>
        <p:nvSpPr>
          <p:cNvPr id="10" name="Obdélníkový bublinový popisek 4">
            <a:extLst>
              <a:ext uri="{FF2B5EF4-FFF2-40B4-BE49-F238E27FC236}">
                <a16:creationId xmlns:a16="http://schemas.microsoft.com/office/drawing/2014/main" id="{377D2999-5703-4DE4-BB5C-7363F942E7F8}"/>
              </a:ext>
            </a:extLst>
          </p:cNvPr>
          <p:cNvSpPr/>
          <p:nvPr/>
        </p:nvSpPr>
        <p:spPr>
          <a:xfrm>
            <a:off x="1093304" y="4975225"/>
            <a:ext cx="9355207" cy="1790700"/>
          </a:xfrm>
          <a:prstGeom prst="wedgeRectCallout">
            <a:avLst>
              <a:gd name="adj1" fmla="val 41446"/>
              <a:gd name="adj2" fmla="val -150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strom cílů, popis cílů SMART, SMARTER;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SWOT; morfologická analýza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vícekriteriální analýza variant; metody hodnocení nákladů a užitků</a:t>
            </a:r>
          </a:p>
        </p:txBody>
      </p:sp>
    </p:spTree>
    <p:extLst>
      <p:ext uri="{BB962C8B-B14F-4D97-AF65-F5344CB8AC3E}">
        <p14:creationId xmlns:p14="http://schemas.microsoft.com/office/powerpoint/2010/main" val="10301844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1DE16-1290-4927-B451-F4CEBA8F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846" y="137477"/>
            <a:ext cx="7729728" cy="118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     (F6 - ROZPRACOVÁNÍ)</a:t>
            </a:r>
            <a:endParaRPr lang="cs-CZ" dirty="0"/>
          </a:p>
        </p:txBody>
      </p:sp>
      <p:sp>
        <p:nvSpPr>
          <p:cNvPr id="56323" name="Zástupný symbol pro obsah 5">
            <a:extLst>
              <a:ext uri="{FF2B5EF4-FFF2-40B4-BE49-F238E27FC236}">
                <a16:creationId xmlns:a16="http://schemas.microsoft.com/office/drawing/2014/main" id="{B53EDE3C-A99D-4372-B602-2F3608148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6324" name="Zástupný symbol pro číslo snímku 6">
            <a:extLst>
              <a:ext uri="{FF2B5EF4-FFF2-40B4-BE49-F238E27FC236}">
                <a16:creationId xmlns:a16="http://schemas.microsoft.com/office/drawing/2014/main" id="{8216064A-E6FB-4B07-8C98-356F1BCE7E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AC3739-8534-4EFE-B256-6E0F4CC67ABA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A8543921-D3AE-47EE-AEB0-1B9F47CD028E}"/>
              </a:ext>
            </a:extLst>
          </p:cNvPr>
          <p:cNvGraphicFramePr>
            <a:graphicFrameLocks/>
          </p:cNvGraphicFramePr>
          <p:nvPr/>
        </p:nvGraphicFramePr>
        <p:xfrm>
          <a:off x="89451" y="1844676"/>
          <a:ext cx="12055981" cy="501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3346">
                <a:tc>
                  <a:txBody>
                    <a:bodyPr/>
                    <a:lstStyle/>
                    <a:p>
                      <a:r>
                        <a:rPr lang="cs-CZ" sz="29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7" marR="91437" marT="42134" marB="42134"/>
                </a:tc>
                <a:tc>
                  <a:txBody>
                    <a:bodyPr/>
                    <a:lstStyle/>
                    <a:p>
                      <a:r>
                        <a:rPr lang="cs-CZ" sz="29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7" marR="91437" marT="42134" marB="421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900" dirty="0"/>
                        <a:t>F6</a:t>
                      </a:r>
                    </a:p>
                    <a:p>
                      <a:endParaRPr lang="cs-CZ" sz="2900" dirty="0"/>
                    </a:p>
                  </a:txBody>
                  <a:tcPr marL="91437" marR="91437" marT="42134" marB="4213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A.6.1. Rozpracování cílů do opatření a úkolů</a:t>
                      </a:r>
                    </a:p>
                  </a:txBody>
                  <a:tcPr marL="91437" marR="91437" marT="42134" marB="421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900" dirty="0"/>
                        <a:t>F6</a:t>
                      </a:r>
                    </a:p>
                    <a:p>
                      <a:endParaRPr lang="cs-CZ" sz="2900" dirty="0"/>
                    </a:p>
                  </a:txBody>
                  <a:tcPr marL="91437" marR="91437" marT="42134" marB="4213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A.6.2. Hodnocení</a:t>
                      </a:r>
                      <a:r>
                        <a:rPr lang="cs-CZ" sz="2900" baseline="0" dirty="0"/>
                        <a:t> a výběr variantních řešení k dosažení stanovených cílů</a:t>
                      </a:r>
                      <a:endParaRPr lang="cs-CZ" sz="29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900" dirty="0"/>
                    </a:p>
                  </a:txBody>
                  <a:tcPr marL="91437" marR="91437" marT="42134" marB="421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900" dirty="0"/>
                        <a:t>F6</a:t>
                      </a:r>
                    </a:p>
                    <a:p>
                      <a:endParaRPr lang="cs-CZ" sz="2900" dirty="0"/>
                    </a:p>
                  </a:txBody>
                  <a:tcPr marL="91437" marR="91437" marT="42134" marB="4213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A.6.3. Nastavení soustavy indikátorů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900" dirty="0"/>
                    </a:p>
                  </a:txBody>
                  <a:tcPr marL="91437" marR="91437" marT="42134" marB="421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6481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B332A-CE8A-42BA-8DEC-B4E5AE14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460" y="22383"/>
            <a:ext cx="7729728" cy="118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(F6 - ROZPRACOVÁNÍ)</a:t>
            </a:r>
            <a:endParaRPr lang="cs-CZ" dirty="0"/>
          </a:p>
        </p:txBody>
      </p:sp>
      <p:sp>
        <p:nvSpPr>
          <p:cNvPr id="57347" name="Zástupný symbol pro obsah 5">
            <a:extLst>
              <a:ext uri="{FF2B5EF4-FFF2-40B4-BE49-F238E27FC236}">
                <a16:creationId xmlns:a16="http://schemas.microsoft.com/office/drawing/2014/main" id="{65F12C22-A2B8-47DD-8261-728576E7F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7348" name="Zástupný symbol pro číslo snímku 6">
            <a:extLst>
              <a:ext uri="{FF2B5EF4-FFF2-40B4-BE49-F238E27FC236}">
                <a16:creationId xmlns:a16="http://schemas.microsoft.com/office/drawing/2014/main" id="{69BAC90D-4A7F-4AD8-A17B-01BB4D1995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255C17-733E-4D30-968B-DC1D5D4C8768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7B6AEC6F-5DA5-472F-8F35-B911E8C8BC37}"/>
              </a:ext>
            </a:extLst>
          </p:cNvPr>
          <p:cNvGraphicFramePr>
            <a:graphicFrameLocks/>
          </p:cNvGraphicFramePr>
          <p:nvPr/>
        </p:nvGraphicFramePr>
        <p:xfrm>
          <a:off x="0" y="1442245"/>
          <a:ext cx="12145433" cy="377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959"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7" marR="91437" marT="40489" marB="40489"/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7" marR="91437" marT="40489" marB="404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/>
                        <a:t>F6</a:t>
                      </a:r>
                    </a:p>
                    <a:p>
                      <a:endParaRPr lang="cs-CZ" sz="2800" dirty="0"/>
                    </a:p>
                  </a:txBody>
                  <a:tcPr marL="91437" marR="91437" marT="40489" marB="4048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A.6.1. Rozpracování konceptu do opatření a úkolů</a:t>
                      </a:r>
                    </a:p>
                  </a:txBody>
                  <a:tcPr marL="91437" marR="91437" marT="40489" marB="404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/>
                        <a:t>F6</a:t>
                      </a:r>
                    </a:p>
                    <a:p>
                      <a:endParaRPr lang="cs-CZ" sz="2800" dirty="0"/>
                    </a:p>
                  </a:txBody>
                  <a:tcPr marL="91437" marR="91437" marT="40489" marB="4048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A.6.2. Hodnocení</a:t>
                      </a:r>
                      <a:r>
                        <a:rPr lang="cs-CZ" sz="2800" baseline="0" dirty="0"/>
                        <a:t> a výběr variantních řešení k dosažení stanovených cílů</a:t>
                      </a:r>
                      <a:endParaRPr lang="cs-CZ" sz="2800" dirty="0"/>
                    </a:p>
                  </a:txBody>
                  <a:tcPr marL="91437" marR="91437" marT="40489" marB="404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/>
                        <a:t>F6</a:t>
                      </a:r>
                    </a:p>
                    <a:p>
                      <a:endParaRPr lang="cs-CZ" sz="2800" dirty="0"/>
                    </a:p>
                  </a:txBody>
                  <a:tcPr marL="91437" marR="91437" marT="40489" marB="4048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A.6.3. Nastavení soustavy indikátorů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800" dirty="0"/>
                    </a:p>
                  </a:txBody>
                  <a:tcPr marL="91437" marR="91437" marT="40489" marB="404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0631ED61-E319-4403-AED4-6B0792658FFE}"/>
              </a:ext>
            </a:extLst>
          </p:cNvPr>
          <p:cNvSpPr/>
          <p:nvPr/>
        </p:nvSpPr>
        <p:spPr>
          <a:xfrm>
            <a:off x="-1" y="4348162"/>
            <a:ext cx="12036287" cy="2509838"/>
          </a:xfrm>
          <a:prstGeom prst="wedgeRectCallout">
            <a:avLst>
              <a:gd name="adj1" fmla="val 41120"/>
              <a:gd name="adj2" fmla="val -11160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strom cílů, popis cílů SMART, BSC;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vícekriteriální analýza variant, rozhodovací stromy;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metody hodnocení nákladů a užitků, analýza nákladů životního cyklu (LCC);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analýza rizik. </a:t>
            </a:r>
          </a:p>
        </p:txBody>
      </p:sp>
    </p:spTree>
    <p:extLst>
      <p:ext uri="{BB962C8B-B14F-4D97-AF65-F5344CB8AC3E}">
        <p14:creationId xmlns:p14="http://schemas.microsoft.com/office/powerpoint/2010/main" val="4370683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B22EE-8AC6-42E0-9400-8CDB46D5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26" y="10795"/>
            <a:ext cx="8211163" cy="118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</a:t>
            </a: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   </a:t>
            </a: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(F7 - REALIZACE)</a:t>
            </a: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TKD</a:t>
            </a:r>
            <a:endParaRPr lang="cs-CZ" dirty="0"/>
          </a:p>
        </p:txBody>
      </p:sp>
      <p:sp>
        <p:nvSpPr>
          <p:cNvPr id="59395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9396" name="Zástupný symbol pro číslo snímku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D4BCEF-08C8-4920-B44B-C372F178CBE9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F465AE9-E79A-48A2-AAA3-2D46102A8253}"/>
              </a:ext>
            </a:extLst>
          </p:cNvPr>
          <p:cNvGraphicFramePr>
            <a:graphicFrameLocks/>
          </p:cNvGraphicFramePr>
          <p:nvPr/>
        </p:nvGraphicFramePr>
        <p:xfrm>
          <a:off x="147108" y="1279367"/>
          <a:ext cx="11916833" cy="557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6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903">
                <a:tc>
                  <a:txBody>
                    <a:bodyPr/>
                    <a:lstStyle/>
                    <a:p>
                      <a:r>
                        <a:rPr lang="cs-CZ" sz="30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r>
                        <a:rPr lang="cs-CZ" sz="30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000" dirty="0"/>
                        <a:t>F7</a:t>
                      </a:r>
                    </a:p>
                    <a:p>
                      <a:endParaRPr lang="cs-CZ" sz="3000" dirty="0"/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A.7.1. Vytvoření realizačního plánu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A.7.2. Vytvoření plánu řízení rizik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3000" dirty="0"/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2449">
                <a:tc>
                  <a:txBody>
                    <a:bodyPr/>
                    <a:lstStyle/>
                    <a:p>
                      <a:r>
                        <a:rPr lang="cs-CZ" sz="3000" dirty="0"/>
                        <a:t>F7</a:t>
                      </a:r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A.7.3. Vytvoření systému monitorování</a:t>
                      </a:r>
                      <a:r>
                        <a:rPr lang="cs-CZ" sz="3000" baseline="0" dirty="0"/>
                        <a:t> výsledků</a:t>
                      </a:r>
                      <a:endParaRPr lang="cs-CZ" sz="3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A.7.4. Vytvoření plánu evaluace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A.7.5. Sestavení komunikačního plánu</a:t>
                      </a:r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4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000" dirty="0"/>
                        <a:t>F7</a:t>
                      </a:r>
                    </a:p>
                    <a:p>
                      <a:endParaRPr lang="cs-CZ" sz="3000" dirty="0"/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A.7.6. Sestavení rozpočtu implementace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A.7.7. Sestavení časového harmonogramu</a:t>
                      </a:r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9829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B22EE-8AC6-42E0-9400-8CDB46D5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26" y="10795"/>
            <a:ext cx="8211163" cy="118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</a:t>
            </a: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  </a:t>
            </a: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(F8 - SCHVALOVÁNÍ)</a:t>
            </a: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TKD</a:t>
            </a:r>
            <a:endParaRPr lang="cs-CZ" dirty="0"/>
          </a:p>
        </p:txBody>
      </p:sp>
      <p:sp>
        <p:nvSpPr>
          <p:cNvPr id="59396" name="Zástupný symbol pro číslo snímku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D4BCEF-08C8-4920-B44B-C372F178CBE9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F465AE9-E79A-48A2-AAA3-2D46102A8253}"/>
              </a:ext>
            </a:extLst>
          </p:cNvPr>
          <p:cNvGraphicFramePr>
            <a:graphicFrameLocks/>
          </p:cNvGraphicFramePr>
          <p:nvPr/>
        </p:nvGraphicFramePr>
        <p:xfrm>
          <a:off x="0" y="1199515"/>
          <a:ext cx="12192000" cy="5658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1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1537">
                <a:tc>
                  <a:txBody>
                    <a:bodyPr/>
                    <a:lstStyle/>
                    <a:p>
                      <a:r>
                        <a:rPr lang="cs-CZ" sz="30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r>
                        <a:rPr lang="cs-CZ" sz="30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6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000" dirty="0"/>
                        <a:t>F8</a:t>
                      </a:r>
                    </a:p>
                    <a:p>
                      <a:endParaRPr lang="cs-CZ" sz="3000" dirty="0"/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A.8.1.  Vnitřní a vnější připomínkové řízení (dle schvalovací autority)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A.8.2 Schválení strategie, uzavření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3000" dirty="0"/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2513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4. ANALÝZA ZAINTERESOVANÝCH STRAN</a:t>
            </a:r>
          </a:p>
        </p:txBody>
      </p:sp>
    </p:spTree>
    <p:extLst>
      <p:ext uri="{BB962C8B-B14F-4D97-AF65-F5344CB8AC3E}">
        <p14:creationId xmlns:p14="http://schemas.microsoft.com/office/powerpoint/2010/main" val="242933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2C43F-5820-406F-9772-6039691E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6" y="-1079"/>
            <a:ext cx="7729728" cy="1188720"/>
          </a:xfrm>
        </p:spPr>
        <p:txBody>
          <a:bodyPr/>
          <a:lstStyle/>
          <a:p>
            <a:r>
              <a:rPr lang="cs-CZ" dirty="0"/>
              <a:t>CO TO JE STRATEGIE?</a:t>
            </a:r>
            <a:br>
              <a:rPr lang="cs-CZ" dirty="0"/>
            </a:br>
            <a:r>
              <a:rPr lang="cs-CZ" dirty="0"/>
              <a:t>STRATEGIE JAKO DOKUMENT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45B86-F4EE-48FD-A5D2-F77751230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1569532"/>
            <a:ext cx="11414589" cy="4338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praxi se setkáváme s různými názvy dokumentů: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STRATEGIE (BEZPEČNOSTNÍ, OBRANNÁ)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KONCEPCE (KONCEPCE VÝSTAVBY ARMÁDY)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STRATEGICKÁ KONCEPCE 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NÁRODNÍ BEZPEČNOSTNÍ STRATEGIE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BÍLÁ KNIHA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DLOUHODOBÝ VÝHLED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STRATEGICKÁ VIZE</a:t>
            </a:r>
          </a:p>
          <a:p>
            <a:pPr lvl="1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02D5C2-5A07-4FFF-B52F-7B0BD73A9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250" y="3137547"/>
            <a:ext cx="2592750" cy="37204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9252A3E-8E8E-4DB4-9DD9-EE3061E8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250" y="-42304"/>
            <a:ext cx="2592750" cy="37204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6238286-EEFB-4583-B9CA-843137115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521" y="3541986"/>
            <a:ext cx="2570729" cy="331601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E5EC47E-5A06-44EB-B7FC-9ABFBDCCED8C}"/>
              </a:ext>
            </a:extLst>
          </p:cNvPr>
          <p:cNvSpPr/>
          <p:nvPr/>
        </p:nvSpPr>
        <p:spPr>
          <a:xfrm>
            <a:off x="294526" y="5619078"/>
            <a:ext cx="6439469" cy="1075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K DISPOZICI 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JEDNOTNÝ ZPŮSOB PROVEDENÍ</a:t>
            </a:r>
          </a:p>
        </p:txBody>
      </p:sp>
    </p:spTree>
    <p:extLst>
      <p:ext uri="{BB962C8B-B14F-4D97-AF65-F5344CB8AC3E}">
        <p14:creationId xmlns:p14="http://schemas.microsoft.com/office/powerpoint/2010/main" val="10044821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031BF-9C6C-44D3-93BF-E448CF9D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25" y="111937"/>
            <a:ext cx="11907749" cy="1188720"/>
          </a:xfrm>
        </p:spPr>
        <p:txBody>
          <a:bodyPr/>
          <a:lstStyle/>
          <a:p>
            <a:r>
              <a:rPr lang="cs-CZ" dirty="0"/>
              <a:t>ÚČEL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3A1C8-F6A1-4AA4-A1E7-1D394C6B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57" y="1836660"/>
            <a:ext cx="11455685" cy="458468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Zpravidla se vypracovává v úvodních fázích každého projektu (tvorby strategie)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Smyslem je identifikovat aktéry mající vztah k řešenému projektu (strategii)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Analyzovány jsou jejich zájmy, a míra vlivu na řešený projekt (problém)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Identifikována je vhodná komunikační strategie k jednotlivým aktérům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Snahou je vytvořit vhodné podmínky (vést odpovídající komunikaci) pro tvorbu strategie, její schvalování a následnou realizaci!</a:t>
            </a:r>
          </a:p>
        </p:txBody>
      </p:sp>
    </p:spTree>
    <p:extLst>
      <p:ext uri="{BB962C8B-B14F-4D97-AF65-F5344CB8AC3E}">
        <p14:creationId xmlns:p14="http://schemas.microsoft.com/office/powerpoint/2010/main" val="24187935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D4F3424-D766-4BD0-BBBF-1A0D881E00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48937" y="657546"/>
          <a:ext cx="7731124" cy="512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65562">
                  <a:extLst>
                    <a:ext uri="{9D8B030D-6E8A-4147-A177-3AD203B41FA5}">
                      <a16:colId xmlns:a16="http://schemas.microsoft.com/office/drawing/2014/main" val="1537669463"/>
                    </a:ext>
                  </a:extLst>
                </a:gridCol>
                <a:gridCol w="3865562">
                  <a:extLst>
                    <a:ext uri="{9D8B030D-6E8A-4147-A177-3AD203B41FA5}">
                      <a16:colId xmlns:a16="http://schemas.microsoft.com/office/drawing/2014/main" val="4269686423"/>
                    </a:ext>
                  </a:extLst>
                </a:gridCol>
              </a:tblGrid>
              <a:tr h="2491484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UDRŽOVAT SPOKOJENOST,</a:t>
                      </a:r>
                    </a:p>
                    <a:p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NAPLNIT JEJICH PŘEDSTAVY,</a:t>
                      </a:r>
                    </a:p>
                    <a:p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PŘEDVÍDAT POŽADAVKY,</a:t>
                      </a:r>
                    </a:p>
                    <a:p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ZAPOJIT JE </a:t>
                      </a:r>
                    </a:p>
                    <a:p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POLICY MAKERS, PRŮMYSL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i="1" dirty="0"/>
                        <a:t>KLÍČOVÍ AKTÉŘI: PARTNEŘI,  DONÁTOŘI,  NADŘÍZENÍ 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PEČLIVÁ KOMUNIKACE,  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ÚZKÁ SPOLUPRÁCE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MINIMALIZOVAT PŘEKVAPENÍ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55879"/>
                  </a:ext>
                </a:extLst>
              </a:tr>
              <a:tr h="2491484">
                <a:tc>
                  <a:txBody>
                    <a:bodyPr/>
                    <a:lstStyle/>
                    <a:p>
                      <a:r>
                        <a:rPr lang="cs-CZ" dirty="0"/>
                        <a:t>MÍT POD KONTROLOU,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UDRŽOVAT PŘEHLED,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RUTINNÍ KOMUNIKACE POKUD JE NEZBYTNÁ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OBČANÉ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INFORMOVAT, 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KONZULTOVAT.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PRAVIDELNĚ KOMUNIKOVAT,</a:t>
                      </a:r>
                    </a:p>
                    <a:p>
                      <a:endParaRPr lang="cs-CZ" dirty="0"/>
                    </a:p>
                    <a:p>
                      <a:r>
                        <a:rPr lang="cs-CZ" i="1" dirty="0"/>
                        <a:t>AKADEMICKÁ PŮDA, PORADCI, BEZPEČNOSTNÍ KOMUNITA</a:t>
                      </a:r>
                    </a:p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029836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CDC824BA-F801-4FCB-931F-055592CF4078}"/>
              </a:ext>
            </a:extLst>
          </p:cNvPr>
          <p:cNvSpPr txBox="1"/>
          <p:nvPr/>
        </p:nvSpPr>
        <p:spPr>
          <a:xfrm>
            <a:off x="976991" y="1083587"/>
            <a:ext cx="54453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400" b="1" dirty="0"/>
              <a:t>V</a:t>
            </a:r>
          </a:p>
          <a:p>
            <a:endParaRPr lang="cs-CZ" sz="2400" b="1" dirty="0"/>
          </a:p>
          <a:p>
            <a:r>
              <a:rPr lang="cs-CZ" sz="2400" b="1" dirty="0"/>
              <a:t>L</a:t>
            </a:r>
          </a:p>
          <a:p>
            <a:endParaRPr lang="cs-CZ" sz="2400" b="1" dirty="0"/>
          </a:p>
          <a:p>
            <a:r>
              <a:rPr lang="cs-CZ" sz="2400" b="1" dirty="0"/>
              <a:t>I</a:t>
            </a:r>
          </a:p>
          <a:p>
            <a:endParaRPr lang="cs-CZ" sz="2400" b="1" dirty="0"/>
          </a:p>
          <a:p>
            <a:r>
              <a:rPr lang="cs-CZ" sz="2400" b="1" dirty="0"/>
              <a:t>V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150CD4D-FF89-4937-8A77-3AA31B1E3C17}"/>
              </a:ext>
            </a:extLst>
          </p:cNvPr>
          <p:cNvSpPr txBox="1"/>
          <p:nvPr/>
        </p:nvSpPr>
        <p:spPr>
          <a:xfrm>
            <a:off x="5331519" y="5258655"/>
            <a:ext cx="23843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400" b="1" dirty="0"/>
              <a:t>Z   Á   J   E   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AA7BA2A-8CB3-4383-B32F-A2CD8009C0CB}"/>
              </a:ext>
            </a:extLst>
          </p:cNvPr>
          <p:cNvSpPr txBox="1"/>
          <p:nvPr/>
        </p:nvSpPr>
        <p:spPr>
          <a:xfrm>
            <a:off x="493160" y="852754"/>
            <a:ext cx="134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VELKÝ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968AED5-8D79-40A6-B4C0-A285140D2B22}"/>
              </a:ext>
            </a:extLst>
          </p:cNvPr>
          <p:cNvSpPr txBox="1"/>
          <p:nvPr/>
        </p:nvSpPr>
        <p:spPr>
          <a:xfrm>
            <a:off x="2416225" y="6114329"/>
            <a:ext cx="134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MALÝ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1A0F724-A773-474E-96AA-8EB3283A95F9}"/>
              </a:ext>
            </a:extLst>
          </p:cNvPr>
          <p:cNvSpPr txBox="1"/>
          <p:nvPr/>
        </p:nvSpPr>
        <p:spPr>
          <a:xfrm>
            <a:off x="484689" y="5027822"/>
            <a:ext cx="134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MALÝ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CB3DB4B-33F3-4155-A707-FA7F1D10ED85}"/>
              </a:ext>
            </a:extLst>
          </p:cNvPr>
          <p:cNvSpPr txBox="1"/>
          <p:nvPr/>
        </p:nvSpPr>
        <p:spPr>
          <a:xfrm>
            <a:off x="9508733" y="6089652"/>
            <a:ext cx="134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VELKÝ</a:t>
            </a:r>
          </a:p>
        </p:txBody>
      </p:sp>
    </p:spTree>
    <p:extLst>
      <p:ext uri="{BB962C8B-B14F-4D97-AF65-F5344CB8AC3E}">
        <p14:creationId xmlns:p14="http://schemas.microsoft.com/office/powerpoint/2010/main" val="42044922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644" y="82194"/>
            <a:ext cx="10746768" cy="1037689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B5DBFE5-9FB6-4791-A071-9ABD7AA10BBE}"/>
              </a:ext>
            </a:extLst>
          </p:cNvPr>
          <p:cNvSpPr txBox="1"/>
          <p:nvPr/>
        </p:nvSpPr>
        <p:spPr>
          <a:xfrm>
            <a:off x="452064" y="1613043"/>
            <a:ext cx="113837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Tvorba strategie je projekt (jedinečný charakter každé strategie)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Realizované kroky se opakují, lze popsat jako proces (procesní model)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K dispozici celá řada procesních modelů tvorby strategie (tvorba veřejných strategií, tvorba strategií v rezortu MO)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Oba procesní modely jsou v praxi využívány, upravovány na základě nových poznatků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Analýza zainteresovaných stran poskytuje důležité informace pro nastavení účinné komunikace se všemi aktéry – vytváří se tak předpoklad pro úspěch!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Kritéria úspěchu: 1. Vypracování a schválení strategie;  2. Míra implementace.    </a:t>
            </a:r>
          </a:p>
          <a:p>
            <a:r>
              <a:rPr lang="cs-CZ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381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031BF-9C6C-44D3-93BF-E448CF9D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25" y="111937"/>
            <a:ext cx="11907749" cy="1188720"/>
          </a:xfrm>
        </p:spPr>
        <p:txBody>
          <a:bodyPr/>
          <a:lstStyle/>
          <a:p>
            <a:r>
              <a:rPr lang="cs-CZ" dirty="0"/>
              <a:t>ÚKOL DO DALŠÍ PŘEDNÁŠKY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3A1C8-F6A1-4AA4-A1E7-1D394C6B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24" y="1477064"/>
            <a:ext cx="11907749" cy="5268999"/>
          </a:xfrm>
        </p:spPr>
        <p:txBody>
          <a:bodyPr>
            <a:normAutofit/>
          </a:bodyPr>
          <a:lstStyle/>
          <a:p>
            <a:r>
              <a:rPr lang="cs-CZ" sz="2400" dirty="0"/>
              <a:t>Zvolit si libovolnou bezpečnostní strategii a na základě kritérií pro komparaci strategií uvedených v první přednášce zařadit strategie do hodnotícího modelu (uveden níže).</a:t>
            </a:r>
          </a:p>
          <a:p>
            <a:r>
              <a:rPr lang="cs-CZ" sz="2400" dirty="0"/>
              <a:t>Identifikovat silné a slabé stránky strategie z pohledu jejího celkového pojetí (zohlednit již zmiňovaná hodnotící kritéria), uvést stručně důvod takového hodnocení. </a:t>
            </a:r>
          </a:p>
          <a:p>
            <a:r>
              <a:rPr lang="cs-CZ" sz="2400" dirty="0"/>
              <a:t>Rozsah: vždy jeden slide v </a:t>
            </a:r>
            <a:r>
              <a:rPr lang="cs-CZ" sz="2400" dirty="0" err="1"/>
              <a:t>power</a:t>
            </a:r>
            <a:r>
              <a:rPr lang="cs-CZ" sz="2400" dirty="0"/>
              <a:t> pointu (model, silné stránky, slabé stránky)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551BF5E-9648-49C7-A6F4-745CA841DBE1}"/>
              </a:ext>
            </a:extLst>
          </p:cNvPr>
          <p:cNvSpPr/>
          <p:nvPr/>
        </p:nvSpPr>
        <p:spPr>
          <a:xfrm>
            <a:off x="5818595" y="3919592"/>
            <a:ext cx="6061753" cy="2296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Odevzdat do </a:t>
            </a:r>
            <a:r>
              <a:rPr lang="cs-CZ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odevzdavárny</a:t>
            </a: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IS:  hodnocení strategie  </a:t>
            </a:r>
          </a:p>
          <a:p>
            <a:pPr marL="342900" indent="-342900" algn="ctr">
              <a:buFontTx/>
              <a:buChar char="-"/>
            </a:pPr>
            <a:endParaRPr lang="cs-CZ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Termín: 27.9., do 12, 00.  </a:t>
            </a:r>
          </a:p>
        </p:txBody>
      </p:sp>
    </p:spTree>
    <p:extLst>
      <p:ext uri="{BB962C8B-B14F-4D97-AF65-F5344CB8AC3E}">
        <p14:creationId xmlns:p14="http://schemas.microsoft.com/office/powerpoint/2010/main" val="40930598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4515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6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7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041775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8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9" name="Zástupný symbol pro číslo snímku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79678E-3D4F-4365-96A8-2007EF23F0C7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20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74" y="0"/>
            <a:ext cx="12261574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295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797" y="155800"/>
            <a:ext cx="7729728" cy="1188720"/>
          </a:xfrm>
        </p:spPr>
        <p:txBody>
          <a:bodyPr/>
          <a:lstStyle/>
          <a:p>
            <a:r>
              <a:rPr lang="cs-CZ" dirty="0"/>
              <a:t>legenda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2712" y="1477459"/>
            <a:ext cx="4271771" cy="310198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HORIZONT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ÁLNÍ OSA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GENERICKÝ (OBECNÝ)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strategic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(obecné) cíle, konceptualizace problému, obecný zdrojový rámec, chybí realizační rámec (spíše politika)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SPECIFICKÝ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specific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cíle a úkoly (SMART), podrobné vymezení nákladů, rozpracovaný realizační rámec (spíše plán)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32807" y="1477459"/>
            <a:ext cx="5525439" cy="3101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VERTI</a:t>
            </a:r>
            <a:r>
              <a:rPr lang="cs-CZ" dirty="0"/>
              <a:t>KÁLNÍ OSA</a:t>
            </a:r>
          </a:p>
          <a:p>
            <a:r>
              <a:rPr lang="en-US" dirty="0"/>
              <a:t>PREEMPTIVE </a:t>
            </a:r>
            <a:r>
              <a:rPr lang="cs-CZ" dirty="0"/>
              <a:t>(PROAKTIVNÍ) </a:t>
            </a:r>
            <a:r>
              <a:rPr lang="en-US" dirty="0"/>
              <a:t>– </a:t>
            </a:r>
            <a:r>
              <a:rPr lang="cs-CZ" dirty="0"/>
              <a:t>dlouhodobé zaměření dokumentu, pohled za horizont, snaha utvářet budoucí prostředí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REACTIVE </a:t>
            </a:r>
            <a:r>
              <a:rPr lang="cs-CZ" dirty="0"/>
              <a:t>(REAKTIVNÍ) </a:t>
            </a:r>
            <a:r>
              <a:rPr lang="en-US" dirty="0"/>
              <a:t>– </a:t>
            </a:r>
            <a:r>
              <a:rPr lang="cs-CZ" dirty="0" err="1"/>
              <a:t>krátodobé</a:t>
            </a:r>
            <a:r>
              <a:rPr lang="cs-CZ" dirty="0"/>
              <a:t> zaměření </a:t>
            </a:r>
            <a:r>
              <a:rPr lang="cs-CZ" dirty="0" err="1"/>
              <a:t>dokumetu</a:t>
            </a:r>
            <a:r>
              <a:rPr lang="cs-CZ" dirty="0"/>
              <a:t>, odrážející především současnost, případně reagující pouze na vývoj v minulosti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2712" y="4579441"/>
            <a:ext cx="11676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PRŮMĚR KRUHU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Malý průměr vyjadřuje nižší míru komplexnosti, zaměření především na jeden dominantní nástroj moci státu, v případě obranné strategie dominuje vojenský nástroj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Větší průměr vyjadřuje vyšší míru komplexního přístupu se zapojením všech nástrojů moci státu (DIMEFILE)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BARVA KRUHU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Zelená – jasně vymezený cílový stav; Oranžová – obecně vymezený cílový stav;  Červená – vágně vymezený cílový stav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96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715FD-36B0-4D3F-9867-2B031B6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3355"/>
            <a:ext cx="7729728" cy="1188720"/>
          </a:xfrm>
        </p:spPr>
        <p:txBody>
          <a:bodyPr/>
          <a:lstStyle/>
          <a:p>
            <a:r>
              <a:rPr lang="cs-CZ" dirty="0"/>
              <a:t>VEŘEJNÁ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1591A3-4D75-43C3-AD38-70EE64C24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16" y="1587059"/>
            <a:ext cx="11818883" cy="5010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kontextu Metodiky přípravy veřejných strategií: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Střednědobý až dlouhodobý dokument veřejné správy – PROBLÉM!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Ucelený soubor opatření směřujících k dosažení cílů ve stanovené oblasti,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dostatečnou mírou podrobnosti (jasné vymezení cílů i opatření – SMART),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Vzájemně vyvážené a propojené tři části – analytická, strategická a implementační,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Vymezuje problém, stanovuje vizi (tj. budoucí žádoucí stav v dané oblasti),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Stanovuje cíle, jichž má být dosaženo,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Opatření, jejichž prostřednictvím jsou jednotlivé cíle naplněny,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Způsob implementace: odpovědnost, časový a finanční rámec, rizika, komunikace,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Způsob vyhodnocení plnění cílů a opatření, včetně sady indikátorů a termínů.</a:t>
            </a:r>
          </a:p>
        </p:txBody>
      </p:sp>
    </p:spTree>
    <p:extLst>
      <p:ext uri="{BB962C8B-B14F-4D97-AF65-F5344CB8AC3E}">
        <p14:creationId xmlns:p14="http://schemas.microsoft.com/office/powerpoint/2010/main" val="142399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AD0EE6E5-24F4-4D52-BE51-9F1D6C93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609D7C04-AE7D-482D-B4B5-FE2A212CE00D}"/>
              </a:ext>
            </a:extLst>
          </p:cNvPr>
          <p:cNvSpPr/>
          <p:nvPr/>
        </p:nvSpPr>
        <p:spPr>
          <a:xfrm>
            <a:off x="945222" y="2619910"/>
            <a:ext cx="3731881" cy="140670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ZÁJMY, HODNOTY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DF8D881-B01B-400D-8132-AD27426578BD}"/>
              </a:ext>
            </a:extLst>
          </p:cNvPr>
          <p:cNvSpPr txBox="1"/>
          <p:nvPr/>
        </p:nvSpPr>
        <p:spPr>
          <a:xfrm flipH="1">
            <a:off x="131899" y="3759490"/>
            <a:ext cx="3657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co věříme, co prosazujeme?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Jaké jsou naše zájmy?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0309" y="557048"/>
            <a:ext cx="1130104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RÁMEC PRO TVORBU STRATEGIE</a:t>
            </a:r>
          </a:p>
        </p:txBody>
      </p:sp>
    </p:spTree>
    <p:extLst>
      <p:ext uri="{BB962C8B-B14F-4D97-AF65-F5344CB8AC3E}">
        <p14:creationId xmlns:p14="http://schemas.microsoft.com/office/powerpoint/2010/main" val="223031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14F66-8A18-489F-A63B-A7F0CE11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7925C3-9BE6-4D9F-90B8-BEE640A8D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87CED9-A5C8-4BE9-97AA-477EECD9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508" y="964692"/>
            <a:ext cx="375424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</a:p>
          <a:p>
            <a:r>
              <a:rPr lang="cs-CZ" dirty="0"/>
              <a:t>Y</a:t>
            </a:r>
          </a:p>
          <a:p>
            <a:r>
              <a:rPr lang="cs-CZ" dirty="0"/>
              <a:t>P</a:t>
            </a:r>
          </a:p>
          <a:p>
            <a:r>
              <a:rPr lang="cs-CZ" dirty="0"/>
              <a:t>O</a:t>
            </a:r>
          </a:p>
          <a:p>
            <a:r>
              <a:rPr lang="cs-CZ" dirty="0"/>
              <a:t>L</a:t>
            </a:r>
          </a:p>
          <a:p>
            <a:r>
              <a:rPr lang="cs-CZ" dirty="0"/>
              <a:t>O</a:t>
            </a:r>
          </a:p>
          <a:p>
            <a:r>
              <a:rPr lang="cs-CZ" dirty="0"/>
              <a:t>G</a:t>
            </a:r>
          </a:p>
          <a:p>
            <a:r>
              <a:rPr lang="cs-CZ" dirty="0"/>
              <a:t>I</a:t>
            </a:r>
          </a:p>
          <a:p>
            <a:r>
              <a:rPr lang="cs-CZ" dirty="0"/>
              <a:t>E</a:t>
            </a:r>
          </a:p>
          <a:p>
            <a:endParaRPr lang="cs-CZ" dirty="0"/>
          </a:p>
          <a:p>
            <a:r>
              <a:rPr lang="cs-CZ" dirty="0"/>
              <a:t>D</a:t>
            </a:r>
          </a:p>
          <a:p>
            <a:r>
              <a:rPr lang="cs-CZ" dirty="0"/>
              <a:t>O</a:t>
            </a:r>
          </a:p>
          <a:p>
            <a:r>
              <a:rPr lang="cs-CZ" dirty="0"/>
              <a:t>K</a:t>
            </a:r>
          </a:p>
          <a:p>
            <a:r>
              <a:rPr lang="cs-CZ" dirty="0"/>
              <a:t>U</a:t>
            </a:r>
          </a:p>
          <a:p>
            <a:r>
              <a:rPr lang="cs-CZ" dirty="0"/>
              <a:t>M</a:t>
            </a:r>
          </a:p>
          <a:p>
            <a:r>
              <a:rPr lang="cs-CZ" dirty="0"/>
              <a:t>E</a:t>
            </a:r>
          </a:p>
          <a:p>
            <a:r>
              <a:rPr lang="cs-CZ" dirty="0"/>
              <a:t>N</a:t>
            </a:r>
          </a:p>
          <a:p>
            <a:r>
              <a:rPr lang="cs-CZ" dirty="0"/>
              <a:t>T</a:t>
            </a:r>
          </a:p>
          <a:p>
            <a:r>
              <a:rPr lang="cs-CZ" dirty="0"/>
              <a:t>Ů</a:t>
            </a:r>
          </a:p>
        </p:txBody>
      </p:sp>
    </p:spTree>
    <p:extLst>
      <p:ext uri="{BB962C8B-B14F-4D97-AF65-F5344CB8AC3E}">
        <p14:creationId xmlns:p14="http://schemas.microsoft.com/office/powerpoint/2010/main" val="2263298521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0</TotalTime>
  <Words>3653</Words>
  <Application>Microsoft Office PowerPoint</Application>
  <PresentationFormat>Širokoúhlá obrazovka</PresentationFormat>
  <Paragraphs>692</Paragraphs>
  <Slides>65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2" baseType="lpstr">
      <vt:lpstr>Arial</vt:lpstr>
      <vt:lpstr>Arial Unicode MS</vt:lpstr>
      <vt:lpstr>Calibri</vt:lpstr>
      <vt:lpstr>Gill Sans MT</vt:lpstr>
      <vt:lpstr>Roboto</vt:lpstr>
      <vt:lpstr>Times New Roman</vt:lpstr>
      <vt:lpstr>Balík</vt:lpstr>
      <vt:lpstr>TVORBA STRATEGIE</vt:lpstr>
      <vt:lpstr>CÍL</vt:lpstr>
      <vt:lpstr>Prezentace aplikace PowerPoint</vt:lpstr>
      <vt:lpstr>OBSAH </vt:lpstr>
      <vt:lpstr>Prezentace aplikace PowerPoint</vt:lpstr>
      <vt:lpstr>CO TO JE STRATEGIE? STRATEGIE JAKO DOKUMENT</vt:lpstr>
      <vt:lpstr>VEŘEJNÁ STRATEGIE</vt:lpstr>
      <vt:lpstr>Prezentace aplikace PowerPoint</vt:lpstr>
      <vt:lpstr>Prezentace aplikace PowerPoint</vt:lpstr>
      <vt:lpstr>FÁZE TKD</vt:lpstr>
      <vt:lpstr>legenda</vt:lpstr>
      <vt:lpstr>Prezentace aplikace PowerPoint</vt:lpstr>
      <vt:lpstr>THE NATIONAL DEFENCE STRATEGY PURPOSE</vt:lpstr>
      <vt:lpstr>Prezentace aplikace PowerPoint</vt:lpstr>
      <vt:lpstr>Prezentace aplikace PowerPoint</vt:lpstr>
      <vt:lpstr>PŘÍSTUP K TVORBĚ STRATEGIE</vt:lpstr>
      <vt:lpstr>STRATEGY=ENDS+MEANS+WAYS Lykke model of military strategy</vt:lpstr>
      <vt:lpstr>RIZIKO STRATEGIE</vt:lpstr>
      <vt:lpstr>Prezentace aplikace PowerPoint</vt:lpstr>
      <vt:lpstr>(BAD) STRATEGY=ENDS+MEANS+WAYS Jeffrey W. Meiser (2017)</vt:lpstr>
      <vt:lpstr>KOMPLEXNÍ PŘÍSTUP – GRAND STRATEGY</vt:lpstr>
      <vt:lpstr>STRATEGIE = ZPŮSOB Myšlení </vt:lpstr>
      <vt:lpstr>Prezentace aplikace PowerPoint</vt:lpstr>
      <vt:lpstr>STRATEGIE = UMĚNÍ VYTVÁŘET SÍLU</vt:lpstr>
      <vt:lpstr>Prezentace aplikace PowerPoint</vt:lpstr>
      <vt:lpstr>Prezentace aplikace PowerPoint</vt:lpstr>
      <vt:lpstr>Prezentace aplikace PowerPoint</vt:lpstr>
      <vt:lpstr>Prezentace aplikace PowerPoint</vt:lpstr>
      <vt:lpstr> ZÁSADY TVORBY STRATEGIE </vt:lpstr>
      <vt:lpstr>ZÁSADY TVORBY STRATEGIE</vt:lpstr>
      <vt:lpstr> ZÁSADY TVORBY STRATEGIE </vt:lpstr>
      <vt:lpstr>ZÁSADY TVORBY STRATEGIE</vt:lpstr>
      <vt:lpstr> ZÁSADY TVORBY STRATEGIE </vt:lpstr>
      <vt:lpstr> ZÁSADY TVORBY STRATEGIE </vt:lpstr>
      <vt:lpstr> ZÁSADY TVORBY STRATEGIE </vt:lpstr>
      <vt:lpstr> ZÁSADY TVORBY STRATEGIE </vt:lpstr>
      <vt:lpstr>ZÁSADY TVORBY STRATEGIE</vt:lpstr>
      <vt:lpstr>ZÁSADY TVORBY STRATEGIE</vt:lpstr>
      <vt:lpstr>ZÁSADY TVORBY STRATEGIE</vt:lpstr>
      <vt:lpstr>ZÁSADY TVORBY STRATEGIE</vt:lpstr>
      <vt:lpstr>ZÁSADY TVORBY STRATEGIE</vt:lpstr>
      <vt:lpstr> ZÁSADY TVORBY STRATEGIE  </vt:lpstr>
      <vt:lpstr>Prezentace aplikace PowerPoint</vt:lpstr>
      <vt:lpstr>3. PROCES TVORBY STRATEGIE</vt:lpstr>
      <vt:lpstr>Prezentace aplikace PowerPoint</vt:lpstr>
      <vt:lpstr>Prezentace aplikace PowerPoint</vt:lpstr>
      <vt:lpstr>FÁZE TVORBY STRATEGIE             (F1 – IDENTIFIKACE POTŘEBY,  F2 – NASTAVENÍ PROJEKTU)</vt:lpstr>
      <vt:lpstr>FÁZE TVORBY STRATEGIE      (F1, F2)</vt:lpstr>
      <vt:lpstr>FÁZE TVORBY STRATEGIE            (F1, F2)</vt:lpstr>
      <vt:lpstr>FÁZE TVORBY STRATEGIE       (F3 - ANALÝZY)</vt:lpstr>
      <vt:lpstr>FÁZE TVORBY STRATEGIE       (F3 - ANALÝZY)</vt:lpstr>
      <vt:lpstr>FÁZE TVORBY STRATEGIE       (F3 – ANALÝZY)</vt:lpstr>
      <vt:lpstr>FÁZE TVORBY STRATEGIE  (F4 - KONCEPCE, F5 – OVĚŘENÍ)</vt:lpstr>
      <vt:lpstr> FÁZE TVORBY STRATEGIE          (F4 - KONCEPCE, F5 - OVĚŘENÍ) FÁZE TKD</vt:lpstr>
      <vt:lpstr>FÁZE TVORBY STRATEGIE                 (F6 - ROZPRACOVÁNÍ)</vt:lpstr>
      <vt:lpstr>FÁZE TVORBY STRATEGIE            (F6 - ROZPRACOVÁNÍ)</vt:lpstr>
      <vt:lpstr>FÁZEFÁZE TVORBY STRATEGIE                             (F7 - REALIZACE)TKD</vt:lpstr>
      <vt:lpstr>FÁZEFÁZE TVORBY STRATEGIE                             (F8 - SCHVALOVÁNÍ)TKD</vt:lpstr>
      <vt:lpstr>4. ANALÝZA ZAINTERESOVANÝCH STRAN</vt:lpstr>
      <vt:lpstr>ÚČEL</vt:lpstr>
      <vt:lpstr>Prezentace aplikace PowerPoint</vt:lpstr>
      <vt:lpstr>ZÁVĚR</vt:lpstr>
      <vt:lpstr>ÚKOL DO DALŠÍ PŘEDNÁŠKY</vt:lpstr>
      <vt:lpstr>Prezentace aplikace PowerPoint</vt:lpstr>
      <vt:lpstr>legenda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josef</cp:lastModifiedBy>
  <cp:revision>67</cp:revision>
  <dcterms:created xsi:type="dcterms:W3CDTF">2020-09-17T04:53:08Z</dcterms:created>
  <dcterms:modified xsi:type="dcterms:W3CDTF">2022-09-21T18:47:21Z</dcterms:modified>
</cp:coreProperties>
</file>