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3" r:id="rId2"/>
  </p:sldMasterIdLst>
  <p:notesMasterIdLst>
    <p:notesMasterId r:id="rId42"/>
  </p:notesMasterIdLst>
  <p:sldIdLst>
    <p:sldId id="256" r:id="rId3"/>
    <p:sldId id="257" r:id="rId4"/>
    <p:sldId id="278" r:id="rId5"/>
    <p:sldId id="258" r:id="rId6"/>
    <p:sldId id="280" r:id="rId7"/>
    <p:sldId id="275" r:id="rId8"/>
    <p:sldId id="276" r:id="rId9"/>
    <p:sldId id="277" r:id="rId10"/>
    <p:sldId id="279" r:id="rId11"/>
    <p:sldId id="282" r:id="rId12"/>
    <p:sldId id="540" r:id="rId13"/>
    <p:sldId id="296" r:id="rId14"/>
    <p:sldId id="407" r:id="rId15"/>
    <p:sldId id="538" r:id="rId16"/>
    <p:sldId id="539" r:id="rId17"/>
    <p:sldId id="536" r:id="rId18"/>
    <p:sldId id="537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8" r:id="rId30"/>
    <p:sldId id="270" r:id="rId31"/>
    <p:sldId id="272" r:id="rId32"/>
    <p:sldId id="274" r:id="rId33"/>
    <p:sldId id="271" r:id="rId34"/>
    <p:sldId id="273" r:id="rId35"/>
    <p:sldId id="269" r:id="rId36"/>
    <p:sldId id="263" r:id="rId37"/>
    <p:sldId id="265" r:id="rId38"/>
    <p:sldId id="264" r:id="rId39"/>
    <p:sldId id="541" r:id="rId40"/>
    <p:sldId id="45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8C3E-94B0-4E6F-A64A-B04CDDCB5E88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1964-580C-4A57-8B6F-9EA5036E2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2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6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3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8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4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1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9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E0A-F90A-4C5A-B0EA-555B8AA942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F53E-E1C6-457A-98D1-37CFAE52910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299" y="4352544"/>
            <a:ext cx="7890553" cy="1239894"/>
          </a:xfrm>
        </p:spPr>
        <p:txBody>
          <a:bodyPr>
            <a:normAutofit/>
          </a:bodyPr>
          <a:lstStyle/>
          <a:p>
            <a:r>
              <a:rPr lang="cs-CZ" sz="2800" dirty="0"/>
              <a:t>T9:  HODNOCENÍ ZDROJOVÝCH ASPEKTŮ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 noChangeArrowheads="1"/>
          </p:cNvSpPr>
          <p:nvPr>
            <p:ph type="title"/>
          </p:nvPr>
        </p:nvSpPr>
        <p:spPr>
          <a:xfrm>
            <a:off x="2313197" y="286659"/>
            <a:ext cx="7729728" cy="1188720"/>
          </a:xfrm>
        </p:spPr>
        <p:txBody>
          <a:bodyPr/>
          <a:lstStyle/>
          <a:p>
            <a:r>
              <a:rPr lang="cs-CZ" altLang="cs-CZ" sz="3600"/>
              <a:t>PŘÍSTUP K ŘÍZENÍ ZDROJŮ</a:t>
            </a:r>
          </a:p>
        </p:txBody>
      </p:sp>
      <p:sp>
        <p:nvSpPr>
          <p:cNvPr id="1536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82886" y="1839074"/>
            <a:ext cx="5137078" cy="501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 err="1"/>
              <a:t>European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Court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Auditors</a:t>
            </a:r>
            <a:r>
              <a:rPr lang="cs-CZ" altLang="cs-CZ" sz="2800" dirty="0"/>
              <a:t>: </a:t>
            </a:r>
          </a:p>
          <a:p>
            <a:pPr marL="0" indent="0">
              <a:buNone/>
            </a:pPr>
            <a:r>
              <a:rPr lang="cs-CZ" altLang="cs-CZ" sz="2800" i="1" dirty="0"/>
              <a:t>Každou veřejnou aktivitu  lze bez ohledu na její povahu  analyzovat jako soubor finančních, materiálních, lidských zdrojů uvolněných za účelem dosažení cílů se záměrem vyřešení určitých problémů. </a:t>
            </a:r>
          </a:p>
          <a:p>
            <a:pPr marL="0" indent="0">
              <a:buNone/>
            </a:pPr>
            <a:endParaRPr lang="cs-CZ" altLang="cs-CZ" sz="2400" dirty="0"/>
          </a:p>
        </p:txBody>
      </p:sp>
      <p:pic>
        <p:nvPicPr>
          <p:cNvPr id="4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448E4B1A-64B0-46D1-BF5E-3BCAD5B4072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4" y="1839074"/>
            <a:ext cx="5010994" cy="465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4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44E3-2700-4DBE-AA3E-60EEC19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cs-CZ" dirty="0"/>
              <a:t>PŘÍSTUPY K ALOKACI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8D8F2-98C3-4076-9961-2AD2C88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3" y="2137024"/>
            <a:ext cx="10633753" cy="4479533"/>
          </a:xfrm>
        </p:spPr>
        <p:txBody>
          <a:bodyPr>
            <a:normAutofit/>
          </a:bodyPr>
          <a:lstStyle/>
          <a:p>
            <a:r>
              <a:rPr lang="cs-CZ" sz="2400" dirty="0"/>
              <a:t>Inkrementální navyšování nákladů na danou oblast</a:t>
            </a:r>
          </a:p>
          <a:p>
            <a:pPr lvl="1"/>
            <a:r>
              <a:rPr lang="cs-CZ" sz="2400" dirty="0"/>
              <a:t>všem stejně přidáváno např. pokrytí inflace</a:t>
            </a:r>
          </a:p>
          <a:p>
            <a:pPr lvl="1"/>
            <a:r>
              <a:rPr lang="cs-CZ" sz="2400" dirty="0"/>
              <a:t>všem stejně kráceno o XY % tzv. salámová metoda</a:t>
            </a:r>
          </a:p>
          <a:p>
            <a:r>
              <a:rPr lang="cs-CZ" sz="2400" dirty="0"/>
              <a:t>Zdroje alokovány na základě stanovených cílů a jejich rozpracování (</a:t>
            </a:r>
            <a:r>
              <a:rPr lang="cs-CZ" sz="2400" dirty="0" err="1"/>
              <a:t>threat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</a:t>
            </a:r>
            <a:r>
              <a:rPr lang="cs-CZ" sz="2400" dirty="0" err="1"/>
              <a:t>strategy</a:t>
            </a:r>
            <a:r>
              <a:rPr lang="cs-CZ" sz="2400" dirty="0"/>
              <a:t>)</a:t>
            </a:r>
          </a:p>
          <a:p>
            <a:r>
              <a:rPr lang="cs-CZ" sz="2400" dirty="0"/>
              <a:t>Zdroje alokovány na nejvyšší priority</a:t>
            </a:r>
          </a:p>
          <a:p>
            <a:r>
              <a:rPr lang="cs-CZ" sz="2400" dirty="0"/>
              <a:t>Výše alokovaných zdrojů určuje strategii (</a:t>
            </a:r>
            <a:r>
              <a:rPr lang="cs-CZ" sz="2400" dirty="0" err="1"/>
              <a:t>resource</a:t>
            </a:r>
            <a:r>
              <a:rPr lang="cs-CZ" sz="2400" dirty="0"/>
              <a:t> </a:t>
            </a:r>
            <a:r>
              <a:rPr lang="cs-CZ" sz="2400" dirty="0" err="1"/>
              <a:t>driven</a:t>
            </a:r>
            <a:r>
              <a:rPr lang="cs-CZ" sz="2400" dirty="0"/>
              <a:t> </a:t>
            </a:r>
            <a:r>
              <a:rPr lang="cs-CZ" sz="2400" dirty="0" err="1"/>
              <a:t>strategy</a:t>
            </a:r>
            <a:r>
              <a:rPr lang="cs-CZ" sz="2400" dirty="0"/>
              <a:t>)</a:t>
            </a:r>
          </a:p>
          <a:p>
            <a:r>
              <a:rPr lang="cs-CZ" sz="2400" dirty="0"/>
              <a:t>Kombinace přístupů</a:t>
            </a:r>
          </a:p>
        </p:txBody>
      </p:sp>
    </p:spTree>
    <p:extLst>
      <p:ext uri="{BB962C8B-B14F-4D97-AF65-F5344CB8AC3E}">
        <p14:creationId xmlns:p14="http://schemas.microsoft.com/office/powerpoint/2010/main" val="340819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7BFDAB0-8F17-469A-8CF8-505456CB6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89" y="274638"/>
            <a:ext cx="1184610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ZDROJE A BEZPEČNOST – TRENDY V ČR</a:t>
            </a:r>
          </a:p>
        </p:txBody>
      </p:sp>
      <p:sp>
        <p:nvSpPr>
          <p:cNvPr id="60419" name="Rectangle 5">
            <a:extLst>
              <a:ext uri="{FF2B5EF4-FFF2-40B4-BE49-F238E27FC236}">
                <a16:creationId xmlns:a16="http://schemas.microsoft.com/office/drawing/2014/main" id="{FA73236A-84BE-4DAF-A4B3-23CACB9E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978" y="5321611"/>
            <a:ext cx="820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Zdroj : </a:t>
            </a:r>
            <a:r>
              <a:rPr lang="cs-CZ" altLang="cs-CZ" sz="8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PERNICA, Bohuslav Bezpečnostní politika ČR – trendy a výzvy</a:t>
            </a:r>
            <a:endParaRPr lang="cs-CZ" altLang="cs-CZ" sz="800" dirty="0"/>
          </a:p>
        </p:txBody>
      </p:sp>
      <p:grpSp>
        <p:nvGrpSpPr>
          <p:cNvPr id="60420" name="Group 35">
            <a:extLst>
              <a:ext uri="{FF2B5EF4-FFF2-40B4-BE49-F238E27FC236}">
                <a16:creationId xmlns:a16="http://schemas.microsoft.com/office/drawing/2014/main" id="{95B1233B-3266-4C20-9AFF-225B364EE852}"/>
              </a:ext>
            </a:extLst>
          </p:cNvPr>
          <p:cNvGrpSpPr>
            <a:grpSpLocks/>
          </p:cNvGrpSpPr>
          <p:nvPr/>
        </p:nvGrpSpPr>
        <p:grpSpPr bwMode="auto">
          <a:xfrm>
            <a:off x="-2948683" y="1660524"/>
            <a:ext cx="14805061" cy="7000822"/>
            <a:chOff x="0" y="355"/>
            <a:chExt cx="7041" cy="10540"/>
          </a:xfrm>
        </p:grpSpPr>
        <p:sp>
          <p:nvSpPr>
            <p:cNvPr id="60426" name="AutoShape 75">
              <a:extLst>
                <a:ext uri="{FF2B5EF4-FFF2-40B4-BE49-F238E27FC236}">
                  <a16:creationId xmlns:a16="http://schemas.microsoft.com/office/drawing/2014/main" id="{9A346550-C6D1-439E-B57D-16705EA3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049"/>
              <a:ext cx="5540" cy="813"/>
            </a:xfrm>
            <a:custGeom>
              <a:avLst/>
              <a:gdLst>
                <a:gd name="T0" fmla="*/ 1468 w 5540"/>
                <a:gd name="T1" fmla="*/ 4427 h 813"/>
                <a:gd name="T2" fmla="*/ 7007 w 5540"/>
                <a:gd name="T3" fmla="*/ 4427 h 813"/>
                <a:gd name="T4" fmla="*/ 1468 w 5540"/>
                <a:gd name="T5" fmla="*/ 3615 h 813"/>
                <a:gd name="T6" fmla="*/ 7007 w 5540"/>
                <a:gd name="T7" fmla="*/ 3615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40" h="813">
                  <a:moveTo>
                    <a:pt x="1468" y="-5622"/>
                  </a:moveTo>
                  <a:lnTo>
                    <a:pt x="7007" y="-5622"/>
                  </a:lnTo>
                  <a:moveTo>
                    <a:pt x="1468" y="-6434"/>
                  </a:moveTo>
                  <a:lnTo>
                    <a:pt x="7007" y="-6434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7" name="AutoShape 74">
              <a:extLst>
                <a:ext uri="{FF2B5EF4-FFF2-40B4-BE49-F238E27FC236}">
                  <a16:creationId xmlns:a16="http://schemas.microsoft.com/office/drawing/2014/main" id="{5DD57783-C439-47A5-9450-ADD29A7AE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15"/>
              <a:ext cx="5540" cy="1634"/>
            </a:xfrm>
            <a:custGeom>
              <a:avLst/>
              <a:gdLst>
                <a:gd name="T0" fmla="*/ 2775 w 5540"/>
                <a:gd name="T1" fmla="*/ 3615 h 1634"/>
                <a:gd name="T2" fmla="*/ 2313 w 5540"/>
                <a:gd name="T3" fmla="*/ 3672 h 1634"/>
                <a:gd name="T4" fmla="*/ 1850 w 5540"/>
                <a:gd name="T5" fmla="*/ 3784 h 1634"/>
                <a:gd name="T6" fmla="*/ 1388 w 5540"/>
                <a:gd name="T7" fmla="*/ 3931 h 1634"/>
                <a:gd name="T8" fmla="*/ 925 w 5540"/>
                <a:gd name="T9" fmla="*/ 4021 h 1634"/>
                <a:gd name="T10" fmla="*/ 462 w 5540"/>
                <a:gd name="T11" fmla="*/ 4100 h 1634"/>
                <a:gd name="T12" fmla="*/ 0 w 5540"/>
                <a:gd name="T13" fmla="*/ 4202 h 1634"/>
                <a:gd name="T14" fmla="*/ 0 w 5540"/>
                <a:gd name="T15" fmla="*/ 5249 h 1634"/>
                <a:gd name="T16" fmla="*/ 5539 w 5540"/>
                <a:gd name="T17" fmla="*/ 5249 h 1634"/>
                <a:gd name="T18" fmla="*/ 5539 w 5540"/>
                <a:gd name="T19" fmla="*/ 3852 h 1634"/>
                <a:gd name="T20" fmla="*/ 5076 w 5540"/>
                <a:gd name="T21" fmla="*/ 3852 h 1634"/>
                <a:gd name="T22" fmla="*/ 4614 w 5540"/>
                <a:gd name="T23" fmla="*/ 3830 h 1634"/>
                <a:gd name="T24" fmla="*/ 4163 w 5540"/>
                <a:gd name="T25" fmla="*/ 3660 h 1634"/>
                <a:gd name="T26" fmla="*/ 3854 w 5540"/>
                <a:gd name="T27" fmla="*/ 3638 h 1634"/>
                <a:gd name="T28" fmla="*/ 3238 w 5540"/>
                <a:gd name="T29" fmla="*/ 3638 h 1634"/>
                <a:gd name="T30" fmla="*/ 2775 w 5540"/>
                <a:gd name="T31" fmla="*/ 3615 h 1634"/>
                <a:gd name="T32" fmla="*/ 5539 w 5540"/>
                <a:gd name="T33" fmla="*/ 3751 h 1634"/>
                <a:gd name="T34" fmla="*/ 5076 w 5540"/>
                <a:gd name="T35" fmla="*/ 3852 h 1634"/>
                <a:gd name="T36" fmla="*/ 5539 w 5540"/>
                <a:gd name="T37" fmla="*/ 3852 h 1634"/>
                <a:gd name="T38" fmla="*/ 5539 w 5540"/>
                <a:gd name="T39" fmla="*/ 3751 h 1634"/>
                <a:gd name="T40" fmla="*/ 3700 w 5540"/>
                <a:gd name="T41" fmla="*/ 3627 h 1634"/>
                <a:gd name="T42" fmla="*/ 3238 w 5540"/>
                <a:gd name="T43" fmla="*/ 3638 h 1634"/>
                <a:gd name="T44" fmla="*/ 3854 w 5540"/>
                <a:gd name="T45" fmla="*/ 3638 h 1634"/>
                <a:gd name="T46" fmla="*/ 3700 w 5540"/>
                <a:gd name="T47" fmla="*/ 3627 h 1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634">
                  <a:moveTo>
                    <a:pt x="2775" y="0"/>
                  </a:moveTo>
                  <a:lnTo>
                    <a:pt x="2313" y="57"/>
                  </a:lnTo>
                  <a:lnTo>
                    <a:pt x="1850" y="169"/>
                  </a:lnTo>
                  <a:lnTo>
                    <a:pt x="1388" y="316"/>
                  </a:lnTo>
                  <a:lnTo>
                    <a:pt x="925" y="406"/>
                  </a:lnTo>
                  <a:lnTo>
                    <a:pt x="462" y="485"/>
                  </a:lnTo>
                  <a:lnTo>
                    <a:pt x="0" y="587"/>
                  </a:lnTo>
                  <a:lnTo>
                    <a:pt x="0" y="1634"/>
                  </a:lnTo>
                  <a:lnTo>
                    <a:pt x="5539" y="1634"/>
                  </a:lnTo>
                  <a:lnTo>
                    <a:pt x="5539" y="237"/>
                  </a:lnTo>
                  <a:lnTo>
                    <a:pt x="5076" y="237"/>
                  </a:lnTo>
                  <a:lnTo>
                    <a:pt x="4614" y="215"/>
                  </a:lnTo>
                  <a:lnTo>
                    <a:pt x="4163" y="45"/>
                  </a:lnTo>
                  <a:lnTo>
                    <a:pt x="3854" y="23"/>
                  </a:lnTo>
                  <a:lnTo>
                    <a:pt x="3238" y="23"/>
                  </a:lnTo>
                  <a:lnTo>
                    <a:pt x="2775" y="0"/>
                  </a:lnTo>
                  <a:close/>
                  <a:moveTo>
                    <a:pt x="5539" y="136"/>
                  </a:moveTo>
                  <a:lnTo>
                    <a:pt x="5076" y="237"/>
                  </a:lnTo>
                  <a:lnTo>
                    <a:pt x="5539" y="237"/>
                  </a:lnTo>
                  <a:lnTo>
                    <a:pt x="5539" y="136"/>
                  </a:lnTo>
                  <a:close/>
                  <a:moveTo>
                    <a:pt x="3700" y="12"/>
                  </a:moveTo>
                  <a:lnTo>
                    <a:pt x="3238" y="23"/>
                  </a:lnTo>
                  <a:lnTo>
                    <a:pt x="3854" y="23"/>
                  </a:lnTo>
                  <a:lnTo>
                    <a:pt x="370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8" name="AutoShape 73">
              <a:extLst>
                <a:ext uri="{FF2B5EF4-FFF2-40B4-BE49-F238E27FC236}">
                  <a16:creationId xmlns:a16="http://schemas.microsoft.com/office/drawing/2014/main" id="{69A223E5-E556-4655-9B03-67BE0D919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656"/>
              <a:ext cx="5540" cy="1634"/>
            </a:xfrm>
            <a:custGeom>
              <a:avLst/>
              <a:gdLst>
                <a:gd name="T0" fmla="*/ 2775 w 5540"/>
                <a:gd name="T1" fmla="*/ 3615 h 1634"/>
                <a:gd name="T2" fmla="*/ 2313 w 5540"/>
                <a:gd name="T3" fmla="*/ 3672 h 1634"/>
                <a:gd name="T4" fmla="*/ 1850 w 5540"/>
                <a:gd name="T5" fmla="*/ 3784 h 1634"/>
                <a:gd name="T6" fmla="*/ 1388 w 5540"/>
                <a:gd name="T7" fmla="*/ 3931 h 1634"/>
                <a:gd name="T8" fmla="*/ 925 w 5540"/>
                <a:gd name="T9" fmla="*/ 4021 h 1634"/>
                <a:gd name="T10" fmla="*/ 462 w 5540"/>
                <a:gd name="T11" fmla="*/ 4100 h 1634"/>
                <a:gd name="T12" fmla="*/ 0 w 5540"/>
                <a:gd name="T13" fmla="*/ 4202 h 1634"/>
                <a:gd name="T14" fmla="*/ 0 w 5540"/>
                <a:gd name="T15" fmla="*/ 5249 h 1634"/>
                <a:gd name="T16" fmla="*/ 5539 w 5540"/>
                <a:gd name="T17" fmla="*/ 5249 h 1634"/>
                <a:gd name="T18" fmla="*/ 5539 w 5540"/>
                <a:gd name="T19" fmla="*/ 3852 h 1634"/>
                <a:gd name="T20" fmla="*/ 5076 w 5540"/>
                <a:gd name="T21" fmla="*/ 3852 h 1634"/>
                <a:gd name="T22" fmla="*/ 4614 w 5540"/>
                <a:gd name="T23" fmla="*/ 3830 h 1634"/>
                <a:gd name="T24" fmla="*/ 4163 w 5540"/>
                <a:gd name="T25" fmla="*/ 3660 h 1634"/>
                <a:gd name="T26" fmla="*/ 3854 w 5540"/>
                <a:gd name="T27" fmla="*/ 3638 h 1634"/>
                <a:gd name="T28" fmla="*/ 3238 w 5540"/>
                <a:gd name="T29" fmla="*/ 3638 h 1634"/>
                <a:gd name="T30" fmla="*/ 2775 w 5540"/>
                <a:gd name="T31" fmla="*/ 3615 h 1634"/>
                <a:gd name="T32" fmla="*/ 5539 w 5540"/>
                <a:gd name="T33" fmla="*/ 3751 h 1634"/>
                <a:gd name="T34" fmla="*/ 5076 w 5540"/>
                <a:gd name="T35" fmla="*/ 3852 h 1634"/>
                <a:gd name="T36" fmla="*/ 5539 w 5540"/>
                <a:gd name="T37" fmla="*/ 3852 h 1634"/>
                <a:gd name="T38" fmla="*/ 5539 w 5540"/>
                <a:gd name="T39" fmla="*/ 3751 h 1634"/>
                <a:gd name="T40" fmla="*/ 3700 w 5540"/>
                <a:gd name="T41" fmla="*/ 3627 h 1634"/>
                <a:gd name="T42" fmla="*/ 3238 w 5540"/>
                <a:gd name="T43" fmla="*/ 3638 h 1634"/>
                <a:gd name="T44" fmla="*/ 3854 w 5540"/>
                <a:gd name="T45" fmla="*/ 3638 h 1634"/>
                <a:gd name="T46" fmla="*/ 3700 w 5540"/>
                <a:gd name="T47" fmla="*/ 3627 h 1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634">
                  <a:moveTo>
                    <a:pt x="2775" y="0"/>
                  </a:moveTo>
                  <a:lnTo>
                    <a:pt x="2313" y="57"/>
                  </a:lnTo>
                  <a:lnTo>
                    <a:pt x="1850" y="169"/>
                  </a:lnTo>
                  <a:lnTo>
                    <a:pt x="1388" y="316"/>
                  </a:lnTo>
                  <a:lnTo>
                    <a:pt x="925" y="406"/>
                  </a:lnTo>
                  <a:lnTo>
                    <a:pt x="462" y="485"/>
                  </a:lnTo>
                  <a:lnTo>
                    <a:pt x="0" y="587"/>
                  </a:lnTo>
                  <a:lnTo>
                    <a:pt x="0" y="1634"/>
                  </a:lnTo>
                  <a:lnTo>
                    <a:pt x="5539" y="1634"/>
                  </a:lnTo>
                  <a:lnTo>
                    <a:pt x="5539" y="237"/>
                  </a:lnTo>
                  <a:lnTo>
                    <a:pt x="5076" y="237"/>
                  </a:lnTo>
                  <a:lnTo>
                    <a:pt x="4614" y="215"/>
                  </a:lnTo>
                  <a:lnTo>
                    <a:pt x="4163" y="45"/>
                  </a:lnTo>
                  <a:lnTo>
                    <a:pt x="3854" y="23"/>
                  </a:lnTo>
                  <a:lnTo>
                    <a:pt x="3238" y="23"/>
                  </a:lnTo>
                  <a:lnTo>
                    <a:pt x="2775" y="0"/>
                  </a:lnTo>
                  <a:close/>
                  <a:moveTo>
                    <a:pt x="5539" y="136"/>
                  </a:moveTo>
                  <a:lnTo>
                    <a:pt x="5076" y="237"/>
                  </a:lnTo>
                  <a:lnTo>
                    <a:pt x="5539" y="237"/>
                  </a:lnTo>
                  <a:lnTo>
                    <a:pt x="5539" y="136"/>
                  </a:lnTo>
                  <a:close/>
                  <a:moveTo>
                    <a:pt x="3700" y="12"/>
                  </a:moveTo>
                  <a:lnTo>
                    <a:pt x="3238" y="23"/>
                  </a:lnTo>
                  <a:lnTo>
                    <a:pt x="3854" y="23"/>
                  </a:lnTo>
                  <a:lnTo>
                    <a:pt x="3700" y="12"/>
                  </a:lnTo>
                  <a:close/>
                </a:path>
              </a:pathLst>
            </a:custGeom>
            <a:solidFill>
              <a:srgbClr val="A1A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29" name="Freeform 72">
              <a:extLst>
                <a:ext uri="{FF2B5EF4-FFF2-40B4-BE49-F238E27FC236}">
                  <a16:creationId xmlns:a16="http://schemas.microsoft.com/office/drawing/2014/main" id="{16BF23DD-77B7-43AF-A64A-48AE2A5B8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15"/>
              <a:ext cx="5540" cy="1634"/>
            </a:xfrm>
            <a:custGeom>
              <a:avLst/>
              <a:gdLst>
                <a:gd name="T0" fmla="*/ 0 w 5540"/>
                <a:gd name="T1" fmla="*/ 4202 h 1634"/>
                <a:gd name="T2" fmla="*/ 462 w 5540"/>
                <a:gd name="T3" fmla="*/ 4100 h 1634"/>
                <a:gd name="T4" fmla="*/ 925 w 5540"/>
                <a:gd name="T5" fmla="*/ 4021 h 1634"/>
                <a:gd name="T6" fmla="*/ 1388 w 5540"/>
                <a:gd name="T7" fmla="*/ 3931 h 1634"/>
                <a:gd name="T8" fmla="*/ 1850 w 5540"/>
                <a:gd name="T9" fmla="*/ 3784 h 1634"/>
                <a:gd name="T10" fmla="*/ 2313 w 5540"/>
                <a:gd name="T11" fmla="*/ 3672 h 1634"/>
                <a:gd name="T12" fmla="*/ 2775 w 5540"/>
                <a:gd name="T13" fmla="*/ 3615 h 1634"/>
                <a:gd name="T14" fmla="*/ 3238 w 5540"/>
                <a:gd name="T15" fmla="*/ 3638 h 1634"/>
                <a:gd name="T16" fmla="*/ 3700 w 5540"/>
                <a:gd name="T17" fmla="*/ 3627 h 1634"/>
                <a:gd name="T18" fmla="*/ 4163 w 5540"/>
                <a:gd name="T19" fmla="*/ 3660 h 1634"/>
                <a:gd name="T20" fmla="*/ 4614 w 5540"/>
                <a:gd name="T21" fmla="*/ 3830 h 1634"/>
                <a:gd name="T22" fmla="*/ 5076 w 5540"/>
                <a:gd name="T23" fmla="*/ 3852 h 1634"/>
                <a:gd name="T24" fmla="*/ 5539 w 5540"/>
                <a:gd name="T25" fmla="*/ 3751 h 1634"/>
                <a:gd name="T26" fmla="*/ 5539 w 5540"/>
                <a:gd name="T27" fmla="*/ 5249 h 1634"/>
                <a:gd name="T28" fmla="*/ 0 w 5540"/>
                <a:gd name="T29" fmla="*/ 5249 h 1634"/>
                <a:gd name="T30" fmla="*/ 0 w 5540"/>
                <a:gd name="T31" fmla="*/ 4202 h 16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40" h="1634">
                  <a:moveTo>
                    <a:pt x="0" y="587"/>
                  </a:moveTo>
                  <a:lnTo>
                    <a:pt x="462" y="485"/>
                  </a:lnTo>
                  <a:lnTo>
                    <a:pt x="925" y="406"/>
                  </a:lnTo>
                  <a:lnTo>
                    <a:pt x="1388" y="316"/>
                  </a:lnTo>
                  <a:lnTo>
                    <a:pt x="1850" y="169"/>
                  </a:lnTo>
                  <a:lnTo>
                    <a:pt x="2313" y="57"/>
                  </a:lnTo>
                  <a:lnTo>
                    <a:pt x="2775" y="0"/>
                  </a:lnTo>
                  <a:lnTo>
                    <a:pt x="3238" y="23"/>
                  </a:lnTo>
                  <a:lnTo>
                    <a:pt x="3700" y="12"/>
                  </a:lnTo>
                  <a:lnTo>
                    <a:pt x="4163" y="45"/>
                  </a:lnTo>
                  <a:lnTo>
                    <a:pt x="4614" y="215"/>
                  </a:lnTo>
                  <a:lnTo>
                    <a:pt x="5076" y="237"/>
                  </a:lnTo>
                  <a:lnTo>
                    <a:pt x="5539" y="136"/>
                  </a:lnTo>
                  <a:lnTo>
                    <a:pt x="5539" y="1634"/>
                  </a:lnTo>
                  <a:lnTo>
                    <a:pt x="0" y="1634"/>
                  </a:lnTo>
                  <a:lnTo>
                    <a:pt x="0" y="587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0" name="AutoShape 71">
              <a:extLst>
                <a:ext uri="{FF2B5EF4-FFF2-40B4-BE49-F238E27FC236}">
                  <a16:creationId xmlns:a16="http://schemas.microsoft.com/office/drawing/2014/main" id="{F4FDA5F3-C701-4FC4-8B68-3E16B573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3700 w 5540"/>
                <a:gd name="T1" fmla="*/ 3299 h 902"/>
                <a:gd name="T2" fmla="*/ 2775 w 5540"/>
                <a:gd name="T3" fmla="*/ 3299 h 902"/>
                <a:gd name="T4" fmla="*/ 2313 w 5540"/>
                <a:gd name="T5" fmla="*/ 3367 h 902"/>
                <a:gd name="T6" fmla="*/ 1850 w 5540"/>
                <a:gd name="T7" fmla="*/ 3491 h 902"/>
                <a:gd name="T8" fmla="*/ 1388 w 5540"/>
                <a:gd name="T9" fmla="*/ 3672 h 902"/>
                <a:gd name="T10" fmla="*/ 925 w 5540"/>
                <a:gd name="T11" fmla="*/ 3773 h 902"/>
                <a:gd name="T12" fmla="*/ 462 w 5540"/>
                <a:gd name="T13" fmla="*/ 3886 h 902"/>
                <a:gd name="T14" fmla="*/ 0 w 5540"/>
                <a:gd name="T15" fmla="*/ 4010 h 902"/>
                <a:gd name="T16" fmla="*/ 0 w 5540"/>
                <a:gd name="T17" fmla="*/ 4201 h 902"/>
                <a:gd name="T18" fmla="*/ 462 w 5540"/>
                <a:gd name="T19" fmla="*/ 4100 h 902"/>
                <a:gd name="T20" fmla="*/ 925 w 5540"/>
                <a:gd name="T21" fmla="*/ 4021 h 902"/>
                <a:gd name="T22" fmla="*/ 1388 w 5540"/>
                <a:gd name="T23" fmla="*/ 3931 h 902"/>
                <a:gd name="T24" fmla="*/ 1850 w 5540"/>
                <a:gd name="T25" fmla="*/ 3784 h 902"/>
                <a:gd name="T26" fmla="*/ 2313 w 5540"/>
                <a:gd name="T27" fmla="*/ 3672 h 902"/>
                <a:gd name="T28" fmla="*/ 2775 w 5540"/>
                <a:gd name="T29" fmla="*/ 3615 h 902"/>
                <a:gd name="T30" fmla="*/ 5539 w 5540"/>
                <a:gd name="T31" fmla="*/ 3615 h 902"/>
                <a:gd name="T32" fmla="*/ 5539 w 5540"/>
                <a:gd name="T33" fmla="*/ 3581 h 902"/>
                <a:gd name="T34" fmla="*/ 5076 w 5540"/>
                <a:gd name="T35" fmla="*/ 3581 h 902"/>
                <a:gd name="T36" fmla="*/ 4614 w 5540"/>
                <a:gd name="T37" fmla="*/ 3548 h 902"/>
                <a:gd name="T38" fmla="*/ 4163 w 5540"/>
                <a:gd name="T39" fmla="*/ 3322 h 902"/>
                <a:gd name="T40" fmla="*/ 3700 w 5540"/>
                <a:gd name="T41" fmla="*/ 3299 h 902"/>
                <a:gd name="T42" fmla="*/ 5539 w 5540"/>
                <a:gd name="T43" fmla="*/ 3627 h 902"/>
                <a:gd name="T44" fmla="*/ 3700 w 5540"/>
                <a:gd name="T45" fmla="*/ 3627 h 902"/>
                <a:gd name="T46" fmla="*/ 4163 w 5540"/>
                <a:gd name="T47" fmla="*/ 3660 h 902"/>
                <a:gd name="T48" fmla="*/ 4614 w 5540"/>
                <a:gd name="T49" fmla="*/ 3830 h 902"/>
                <a:gd name="T50" fmla="*/ 5076 w 5540"/>
                <a:gd name="T51" fmla="*/ 3852 h 902"/>
                <a:gd name="T52" fmla="*/ 5539 w 5540"/>
                <a:gd name="T53" fmla="*/ 3751 h 902"/>
                <a:gd name="T54" fmla="*/ 5539 w 5540"/>
                <a:gd name="T55" fmla="*/ 3627 h 902"/>
                <a:gd name="T56" fmla="*/ 5539 w 5540"/>
                <a:gd name="T57" fmla="*/ 3615 h 902"/>
                <a:gd name="T58" fmla="*/ 2775 w 5540"/>
                <a:gd name="T59" fmla="*/ 3615 h 902"/>
                <a:gd name="T60" fmla="*/ 3238 w 5540"/>
                <a:gd name="T61" fmla="*/ 3638 h 902"/>
                <a:gd name="T62" fmla="*/ 3700 w 5540"/>
                <a:gd name="T63" fmla="*/ 3627 h 902"/>
                <a:gd name="T64" fmla="*/ 5539 w 5540"/>
                <a:gd name="T65" fmla="*/ 3627 h 902"/>
                <a:gd name="T66" fmla="*/ 5539 w 5540"/>
                <a:gd name="T67" fmla="*/ 3615 h 902"/>
                <a:gd name="T68" fmla="*/ 5539 w 5540"/>
                <a:gd name="T69" fmla="*/ 3446 h 902"/>
                <a:gd name="T70" fmla="*/ 5076 w 5540"/>
                <a:gd name="T71" fmla="*/ 3581 h 902"/>
                <a:gd name="T72" fmla="*/ 5539 w 5540"/>
                <a:gd name="T73" fmla="*/ 3581 h 902"/>
                <a:gd name="T74" fmla="*/ 5539 w 5540"/>
                <a:gd name="T75" fmla="*/ 3446 h 9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540" h="902">
                  <a:moveTo>
                    <a:pt x="3700" y="0"/>
                  </a:moveTo>
                  <a:lnTo>
                    <a:pt x="2775" y="0"/>
                  </a:lnTo>
                  <a:lnTo>
                    <a:pt x="2313" y="68"/>
                  </a:lnTo>
                  <a:lnTo>
                    <a:pt x="1850" y="192"/>
                  </a:lnTo>
                  <a:lnTo>
                    <a:pt x="1388" y="373"/>
                  </a:lnTo>
                  <a:lnTo>
                    <a:pt x="925" y="474"/>
                  </a:lnTo>
                  <a:lnTo>
                    <a:pt x="462" y="587"/>
                  </a:lnTo>
                  <a:lnTo>
                    <a:pt x="0" y="711"/>
                  </a:lnTo>
                  <a:lnTo>
                    <a:pt x="0" y="902"/>
                  </a:lnTo>
                  <a:lnTo>
                    <a:pt x="462" y="801"/>
                  </a:lnTo>
                  <a:lnTo>
                    <a:pt x="925" y="722"/>
                  </a:lnTo>
                  <a:lnTo>
                    <a:pt x="1388" y="632"/>
                  </a:lnTo>
                  <a:lnTo>
                    <a:pt x="1850" y="485"/>
                  </a:lnTo>
                  <a:lnTo>
                    <a:pt x="2313" y="373"/>
                  </a:lnTo>
                  <a:lnTo>
                    <a:pt x="2775" y="316"/>
                  </a:lnTo>
                  <a:lnTo>
                    <a:pt x="5539" y="316"/>
                  </a:lnTo>
                  <a:lnTo>
                    <a:pt x="5539" y="282"/>
                  </a:lnTo>
                  <a:lnTo>
                    <a:pt x="5076" y="282"/>
                  </a:lnTo>
                  <a:lnTo>
                    <a:pt x="4614" y="249"/>
                  </a:lnTo>
                  <a:lnTo>
                    <a:pt x="4163" y="23"/>
                  </a:lnTo>
                  <a:lnTo>
                    <a:pt x="3700" y="0"/>
                  </a:lnTo>
                  <a:close/>
                  <a:moveTo>
                    <a:pt x="5539" y="328"/>
                  </a:moveTo>
                  <a:lnTo>
                    <a:pt x="3700" y="328"/>
                  </a:lnTo>
                  <a:lnTo>
                    <a:pt x="4163" y="361"/>
                  </a:lnTo>
                  <a:lnTo>
                    <a:pt x="4614" y="531"/>
                  </a:lnTo>
                  <a:lnTo>
                    <a:pt x="5076" y="553"/>
                  </a:lnTo>
                  <a:lnTo>
                    <a:pt x="5539" y="452"/>
                  </a:lnTo>
                  <a:lnTo>
                    <a:pt x="5539" y="328"/>
                  </a:lnTo>
                  <a:close/>
                  <a:moveTo>
                    <a:pt x="5539" y="316"/>
                  </a:moveTo>
                  <a:lnTo>
                    <a:pt x="2775" y="316"/>
                  </a:lnTo>
                  <a:lnTo>
                    <a:pt x="3238" y="339"/>
                  </a:lnTo>
                  <a:lnTo>
                    <a:pt x="3700" y="328"/>
                  </a:lnTo>
                  <a:lnTo>
                    <a:pt x="5539" y="328"/>
                  </a:lnTo>
                  <a:lnTo>
                    <a:pt x="5539" y="316"/>
                  </a:lnTo>
                  <a:close/>
                  <a:moveTo>
                    <a:pt x="5539" y="147"/>
                  </a:moveTo>
                  <a:lnTo>
                    <a:pt x="5076" y="282"/>
                  </a:lnTo>
                  <a:lnTo>
                    <a:pt x="5539" y="282"/>
                  </a:lnTo>
                  <a:lnTo>
                    <a:pt x="5539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1" name="AutoShape 70">
              <a:extLst>
                <a:ext uri="{FF2B5EF4-FFF2-40B4-BE49-F238E27FC236}">
                  <a16:creationId xmlns:a16="http://schemas.microsoft.com/office/drawing/2014/main" id="{B067C05B-2E63-4BD7-AEB9-7AEF13D5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3700 w 5540"/>
                <a:gd name="T1" fmla="*/ 3299 h 902"/>
                <a:gd name="T2" fmla="*/ 2775 w 5540"/>
                <a:gd name="T3" fmla="*/ 3299 h 902"/>
                <a:gd name="T4" fmla="*/ 2313 w 5540"/>
                <a:gd name="T5" fmla="*/ 3367 h 902"/>
                <a:gd name="T6" fmla="*/ 1850 w 5540"/>
                <a:gd name="T7" fmla="*/ 3491 h 902"/>
                <a:gd name="T8" fmla="*/ 1388 w 5540"/>
                <a:gd name="T9" fmla="*/ 3672 h 902"/>
                <a:gd name="T10" fmla="*/ 925 w 5540"/>
                <a:gd name="T11" fmla="*/ 3773 h 902"/>
                <a:gd name="T12" fmla="*/ 462 w 5540"/>
                <a:gd name="T13" fmla="*/ 3886 h 902"/>
                <a:gd name="T14" fmla="*/ 0 w 5540"/>
                <a:gd name="T15" fmla="*/ 4010 h 902"/>
                <a:gd name="T16" fmla="*/ 0 w 5540"/>
                <a:gd name="T17" fmla="*/ 4201 h 902"/>
                <a:gd name="T18" fmla="*/ 462 w 5540"/>
                <a:gd name="T19" fmla="*/ 4100 h 902"/>
                <a:gd name="T20" fmla="*/ 925 w 5540"/>
                <a:gd name="T21" fmla="*/ 4021 h 902"/>
                <a:gd name="T22" fmla="*/ 1388 w 5540"/>
                <a:gd name="T23" fmla="*/ 3931 h 902"/>
                <a:gd name="T24" fmla="*/ 1850 w 5540"/>
                <a:gd name="T25" fmla="*/ 3784 h 902"/>
                <a:gd name="T26" fmla="*/ 2313 w 5540"/>
                <a:gd name="T27" fmla="*/ 3672 h 902"/>
                <a:gd name="T28" fmla="*/ 2775 w 5540"/>
                <a:gd name="T29" fmla="*/ 3615 h 902"/>
                <a:gd name="T30" fmla="*/ 5539 w 5540"/>
                <a:gd name="T31" fmla="*/ 3615 h 902"/>
                <a:gd name="T32" fmla="*/ 5539 w 5540"/>
                <a:gd name="T33" fmla="*/ 3581 h 902"/>
                <a:gd name="T34" fmla="*/ 5076 w 5540"/>
                <a:gd name="T35" fmla="*/ 3581 h 902"/>
                <a:gd name="T36" fmla="*/ 4614 w 5540"/>
                <a:gd name="T37" fmla="*/ 3548 h 902"/>
                <a:gd name="T38" fmla="*/ 4163 w 5540"/>
                <a:gd name="T39" fmla="*/ 3322 h 902"/>
                <a:gd name="T40" fmla="*/ 3700 w 5540"/>
                <a:gd name="T41" fmla="*/ 3299 h 902"/>
                <a:gd name="T42" fmla="*/ 5539 w 5540"/>
                <a:gd name="T43" fmla="*/ 3627 h 902"/>
                <a:gd name="T44" fmla="*/ 3700 w 5540"/>
                <a:gd name="T45" fmla="*/ 3627 h 902"/>
                <a:gd name="T46" fmla="*/ 4163 w 5540"/>
                <a:gd name="T47" fmla="*/ 3660 h 902"/>
                <a:gd name="T48" fmla="*/ 4614 w 5540"/>
                <a:gd name="T49" fmla="*/ 3830 h 902"/>
                <a:gd name="T50" fmla="*/ 5076 w 5540"/>
                <a:gd name="T51" fmla="*/ 3852 h 902"/>
                <a:gd name="T52" fmla="*/ 5539 w 5540"/>
                <a:gd name="T53" fmla="*/ 3751 h 902"/>
                <a:gd name="T54" fmla="*/ 5539 w 5540"/>
                <a:gd name="T55" fmla="*/ 3627 h 902"/>
                <a:gd name="T56" fmla="*/ 5539 w 5540"/>
                <a:gd name="T57" fmla="*/ 3615 h 902"/>
                <a:gd name="T58" fmla="*/ 2775 w 5540"/>
                <a:gd name="T59" fmla="*/ 3615 h 902"/>
                <a:gd name="T60" fmla="*/ 3238 w 5540"/>
                <a:gd name="T61" fmla="*/ 3638 h 902"/>
                <a:gd name="T62" fmla="*/ 3700 w 5540"/>
                <a:gd name="T63" fmla="*/ 3627 h 902"/>
                <a:gd name="T64" fmla="*/ 5539 w 5540"/>
                <a:gd name="T65" fmla="*/ 3627 h 902"/>
                <a:gd name="T66" fmla="*/ 5539 w 5540"/>
                <a:gd name="T67" fmla="*/ 3615 h 902"/>
                <a:gd name="T68" fmla="*/ 5539 w 5540"/>
                <a:gd name="T69" fmla="*/ 3446 h 902"/>
                <a:gd name="T70" fmla="*/ 5076 w 5540"/>
                <a:gd name="T71" fmla="*/ 3581 h 902"/>
                <a:gd name="T72" fmla="*/ 5539 w 5540"/>
                <a:gd name="T73" fmla="*/ 3581 h 902"/>
                <a:gd name="T74" fmla="*/ 5539 w 5540"/>
                <a:gd name="T75" fmla="*/ 3446 h 9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540" h="902">
                  <a:moveTo>
                    <a:pt x="3700" y="0"/>
                  </a:moveTo>
                  <a:lnTo>
                    <a:pt x="2775" y="0"/>
                  </a:lnTo>
                  <a:lnTo>
                    <a:pt x="2313" y="68"/>
                  </a:lnTo>
                  <a:lnTo>
                    <a:pt x="1850" y="192"/>
                  </a:lnTo>
                  <a:lnTo>
                    <a:pt x="1388" y="373"/>
                  </a:lnTo>
                  <a:lnTo>
                    <a:pt x="925" y="474"/>
                  </a:lnTo>
                  <a:lnTo>
                    <a:pt x="462" y="587"/>
                  </a:lnTo>
                  <a:lnTo>
                    <a:pt x="0" y="711"/>
                  </a:lnTo>
                  <a:lnTo>
                    <a:pt x="0" y="902"/>
                  </a:lnTo>
                  <a:lnTo>
                    <a:pt x="462" y="801"/>
                  </a:lnTo>
                  <a:lnTo>
                    <a:pt x="925" y="722"/>
                  </a:lnTo>
                  <a:lnTo>
                    <a:pt x="1388" y="632"/>
                  </a:lnTo>
                  <a:lnTo>
                    <a:pt x="1850" y="485"/>
                  </a:lnTo>
                  <a:lnTo>
                    <a:pt x="2313" y="373"/>
                  </a:lnTo>
                  <a:lnTo>
                    <a:pt x="2775" y="316"/>
                  </a:lnTo>
                  <a:lnTo>
                    <a:pt x="5539" y="316"/>
                  </a:lnTo>
                  <a:lnTo>
                    <a:pt x="5539" y="282"/>
                  </a:lnTo>
                  <a:lnTo>
                    <a:pt x="5076" y="282"/>
                  </a:lnTo>
                  <a:lnTo>
                    <a:pt x="4614" y="249"/>
                  </a:lnTo>
                  <a:lnTo>
                    <a:pt x="4163" y="23"/>
                  </a:lnTo>
                  <a:lnTo>
                    <a:pt x="3700" y="0"/>
                  </a:lnTo>
                  <a:close/>
                  <a:moveTo>
                    <a:pt x="5539" y="328"/>
                  </a:moveTo>
                  <a:lnTo>
                    <a:pt x="3700" y="328"/>
                  </a:lnTo>
                  <a:lnTo>
                    <a:pt x="4163" y="361"/>
                  </a:lnTo>
                  <a:lnTo>
                    <a:pt x="4614" y="531"/>
                  </a:lnTo>
                  <a:lnTo>
                    <a:pt x="5076" y="553"/>
                  </a:lnTo>
                  <a:lnTo>
                    <a:pt x="5539" y="452"/>
                  </a:lnTo>
                  <a:lnTo>
                    <a:pt x="5539" y="328"/>
                  </a:lnTo>
                  <a:close/>
                  <a:moveTo>
                    <a:pt x="5539" y="316"/>
                  </a:moveTo>
                  <a:lnTo>
                    <a:pt x="2775" y="316"/>
                  </a:lnTo>
                  <a:lnTo>
                    <a:pt x="3238" y="339"/>
                  </a:lnTo>
                  <a:lnTo>
                    <a:pt x="3700" y="328"/>
                  </a:lnTo>
                  <a:lnTo>
                    <a:pt x="5539" y="328"/>
                  </a:lnTo>
                  <a:lnTo>
                    <a:pt x="5539" y="316"/>
                  </a:lnTo>
                  <a:close/>
                  <a:moveTo>
                    <a:pt x="5539" y="147"/>
                  </a:moveTo>
                  <a:lnTo>
                    <a:pt x="5076" y="282"/>
                  </a:lnTo>
                  <a:lnTo>
                    <a:pt x="5539" y="282"/>
                  </a:lnTo>
                  <a:lnTo>
                    <a:pt x="5539" y="147"/>
                  </a:ln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2" name="Freeform 69">
              <a:extLst>
                <a:ext uri="{FF2B5EF4-FFF2-40B4-BE49-F238E27FC236}">
                  <a16:creationId xmlns:a16="http://schemas.microsoft.com/office/drawing/2014/main" id="{03970B5F-93BC-4E25-8465-583C0423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299"/>
              <a:ext cx="5540" cy="902"/>
            </a:xfrm>
            <a:custGeom>
              <a:avLst/>
              <a:gdLst>
                <a:gd name="T0" fmla="*/ 0 w 5540"/>
                <a:gd name="T1" fmla="*/ 4010 h 902"/>
                <a:gd name="T2" fmla="*/ 462 w 5540"/>
                <a:gd name="T3" fmla="*/ 3886 h 902"/>
                <a:gd name="T4" fmla="*/ 925 w 5540"/>
                <a:gd name="T5" fmla="*/ 3773 h 902"/>
                <a:gd name="T6" fmla="*/ 1388 w 5540"/>
                <a:gd name="T7" fmla="*/ 3672 h 902"/>
                <a:gd name="T8" fmla="*/ 1850 w 5540"/>
                <a:gd name="T9" fmla="*/ 3491 h 902"/>
                <a:gd name="T10" fmla="*/ 2313 w 5540"/>
                <a:gd name="T11" fmla="*/ 3367 h 902"/>
                <a:gd name="T12" fmla="*/ 2775 w 5540"/>
                <a:gd name="T13" fmla="*/ 3299 h 902"/>
                <a:gd name="T14" fmla="*/ 3700 w 5540"/>
                <a:gd name="T15" fmla="*/ 3299 h 902"/>
                <a:gd name="T16" fmla="*/ 4163 w 5540"/>
                <a:gd name="T17" fmla="*/ 3322 h 902"/>
                <a:gd name="T18" fmla="*/ 4614 w 5540"/>
                <a:gd name="T19" fmla="*/ 3548 h 902"/>
                <a:gd name="T20" fmla="*/ 5076 w 5540"/>
                <a:gd name="T21" fmla="*/ 3581 h 902"/>
                <a:gd name="T22" fmla="*/ 5539 w 5540"/>
                <a:gd name="T23" fmla="*/ 3446 h 902"/>
                <a:gd name="T24" fmla="*/ 5539 w 5540"/>
                <a:gd name="T25" fmla="*/ 3751 h 902"/>
                <a:gd name="T26" fmla="*/ 5076 w 5540"/>
                <a:gd name="T27" fmla="*/ 3852 h 902"/>
                <a:gd name="T28" fmla="*/ 4614 w 5540"/>
                <a:gd name="T29" fmla="*/ 3830 h 902"/>
                <a:gd name="T30" fmla="*/ 4163 w 5540"/>
                <a:gd name="T31" fmla="*/ 3660 h 902"/>
                <a:gd name="T32" fmla="*/ 3700 w 5540"/>
                <a:gd name="T33" fmla="*/ 3627 h 902"/>
                <a:gd name="T34" fmla="*/ 3238 w 5540"/>
                <a:gd name="T35" fmla="*/ 3638 h 902"/>
                <a:gd name="T36" fmla="*/ 2775 w 5540"/>
                <a:gd name="T37" fmla="*/ 3615 h 902"/>
                <a:gd name="T38" fmla="*/ 2313 w 5540"/>
                <a:gd name="T39" fmla="*/ 3672 h 902"/>
                <a:gd name="T40" fmla="*/ 1850 w 5540"/>
                <a:gd name="T41" fmla="*/ 3784 h 902"/>
                <a:gd name="T42" fmla="*/ 1388 w 5540"/>
                <a:gd name="T43" fmla="*/ 3931 h 902"/>
                <a:gd name="T44" fmla="*/ 925 w 5540"/>
                <a:gd name="T45" fmla="*/ 4021 h 902"/>
                <a:gd name="T46" fmla="*/ 462 w 5540"/>
                <a:gd name="T47" fmla="*/ 4100 h 902"/>
                <a:gd name="T48" fmla="*/ 0 w 5540"/>
                <a:gd name="T49" fmla="*/ 4201 h 902"/>
                <a:gd name="T50" fmla="*/ 0 w 5540"/>
                <a:gd name="T51" fmla="*/ 4010 h 9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" h="902">
                  <a:moveTo>
                    <a:pt x="0" y="711"/>
                  </a:moveTo>
                  <a:lnTo>
                    <a:pt x="462" y="587"/>
                  </a:lnTo>
                  <a:lnTo>
                    <a:pt x="925" y="474"/>
                  </a:lnTo>
                  <a:lnTo>
                    <a:pt x="1388" y="373"/>
                  </a:lnTo>
                  <a:lnTo>
                    <a:pt x="1850" y="192"/>
                  </a:lnTo>
                  <a:lnTo>
                    <a:pt x="2313" y="68"/>
                  </a:lnTo>
                  <a:lnTo>
                    <a:pt x="2775" y="0"/>
                  </a:lnTo>
                  <a:lnTo>
                    <a:pt x="3700" y="0"/>
                  </a:lnTo>
                  <a:lnTo>
                    <a:pt x="4163" y="23"/>
                  </a:lnTo>
                  <a:lnTo>
                    <a:pt x="4614" y="249"/>
                  </a:lnTo>
                  <a:lnTo>
                    <a:pt x="5076" y="282"/>
                  </a:lnTo>
                  <a:lnTo>
                    <a:pt x="5539" y="147"/>
                  </a:lnTo>
                  <a:lnTo>
                    <a:pt x="5539" y="452"/>
                  </a:lnTo>
                  <a:lnTo>
                    <a:pt x="5076" y="553"/>
                  </a:lnTo>
                  <a:lnTo>
                    <a:pt x="4614" y="531"/>
                  </a:lnTo>
                  <a:lnTo>
                    <a:pt x="4163" y="361"/>
                  </a:lnTo>
                  <a:lnTo>
                    <a:pt x="3700" y="328"/>
                  </a:lnTo>
                  <a:lnTo>
                    <a:pt x="3238" y="339"/>
                  </a:lnTo>
                  <a:lnTo>
                    <a:pt x="2775" y="316"/>
                  </a:lnTo>
                  <a:lnTo>
                    <a:pt x="2313" y="373"/>
                  </a:lnTo>
                  <a:lnTo>
                    <a:pt x="1850" y="485"/>
                  </a:lnTo>
                  <a:lnTo>
                    <a:pt x="1388" y="632"/>
                  </a:lnTo>
                  <a:lnTo>
                    <a:pt x="925" y="722"/>
                  </a:lnTo>
                  <a:lnTo>
                    <a:pt x="462" y="801"/>
                  </a:lnTo>
                  <a:lnTo>
                    <a:pt x="0" y="902"/>
                  </a:lnTo>
                  <a:lnTo>
                    <a:pt x="0" y="711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3" name="AutoShape 68">
              <a:extLst>
                <a:ext uri="{FF2B5EF4-FFF2-40B4-BE49-F238E27FC236}">
                  <a16:creationId xmlns:a16="http://schemas.microsoft.com/office/drawing/2014/main" id="{FBAA498A-AF63-4F0A-BB57-3F2C210C1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3700 w 5540"/>
                <a:gd name="T1" fmla="*/ 3006 h 1005"/>
                <a:gd name="T2" fmla="*/ 3238 w 5540"/>
                <a:gd name="T3" fmla="*/ 3017 h 1005"/>
                <a:gd name="T4" fmla="*/ 2775 w 5540"/>
                <a:gd name="T5" fmla="*/ 3017 h 1005"/>
                <a:gd name="T6" fmla="*/ 2313 w 5540"/>
                <a:gd name="T7" fmla="*/ 3108 h 1005"/>
                <a:gd name="T8" fmla="*/ 1850 w 5540"/>
                <a:gd name="T9" fmla="*/ 3232 h 1005"/>
                <a:gd name="T10" fmla="*/ 1388 w 5540"/>
                <a:gd name="T11" fmla="*/ 3435 h 1005"/>
                <a:gd name="T12" fmla="*/ 925 w 5540"/>
                <a:gd name="T13" fmla="*/ 3536 h 1005"/>
                <a:gd name="T14" fmla="*/ 462 w 5540"/>
                <a:gd name="T15" fmla="*/ 3649 h 1005"/>
                <a:gd name="T16" fmla="*/ 0 w 5540"/>
                <a:gd name="T17" fmla="*/ 3796 h 1005"/>
                <a:gd name="T18" fmla="*/ 0 w 5540"/>
                <a:gd name="T19" fmla="*/ 4010 h 1005"/>
                <a:gd name="T20" fmla="*/ 462 w 5540"/>
                <a:gd name="T21" fmla="*/ 3886 h 1005"/>
                <a:gd name="T22" fmla="*/ 925 w 5540"/>
                <a:gd name="T23" fmla="*/ 3773 h 1005"/>
                <a:gd name="T24" fmla="*/ 1388 w 5540"/>
                <a:gd name="T25" fmla="*/ 3672 h 1005"/>
                <a:gd name="T26" fmla="*/ 1850 w 5540"/>
                <a:gd name="T27" fmla="*/ 3491 h 1005"/>
                <a:gd name="T28" fmla="*/ 2313 w 5540"/>
                <a:gd name="T29" fmla="*/ 3367 h 1005"/>
                <a:gd name="T30" fmla="*/ 2775 w 5540"/>
                <a:gd name="T31" fmla="*/ 3299 h 1005"/>
                <a:gd name="T32" fmla="*/ 4614 w 5540"/>
                <a:gd name="T33" fmla="*/ 3299 h 1005"/>
                <a:gd name="T34" fmla="*/ 4163 w 5540"/>
                <a:gd name="T35" fmla="*/ 3051 h 1005"/>
                <a:gd name="T36" fmla="*/ 3700 w 5540"/>
                <a:gd name="T37" fmla="*/ 3006 h 1005"/>
                <a:gd name="T38" fmla="*/ 4614 w 5540"/>
                <a:gd name="T39" fmla="*/ 3299 h 1005"/>
                <a:gd name="T40" fmla="*/ 3700 w 5540"/>
                <a:gd name="T41" fmla="*/ 3299 h 1005"/>
                <a:gd name="T42" fmla="*/ 4163 w 5540"/>
                <a:gd name="T43" fmla="*/ 3322 h 1005"/>
                <a:gd name="T44" fmla="*/ 4614 w 5540"/>
                <a:gd name="T45" fmla="*/ 3548 h 1005"/>
                <a:gd name="T46" fmla="*/ 5076 w 5540"/>
                <a:gd name="T47" fmla="*/ 3581 h 1005"/>
                <a:gd name="T48" fmla="*/ 5539 w 5540"/>
                <a:gd name="T49" fmla="*/ 3446 h 1005"/>
                <a:gd name="T50" fmla="*/ 5539 w 5540"/>
                <a:gd name="T51" fmla="*/ 3311 h 1005"/>
                <a:gd name="T52" fmla="*/ 5076 w 5540"/>
                <a:gd name="T53" fmla="*/ 3311 h 1005"/>
                <a:gd name="T54" fmla="*/ 4614 w 5540"/>
                <a:gd name="T55" fmla="*/ 3299 h 1005"/>
                <a:gd name="T56" fmla="*/ 5539 w 5540"/>
                <a:gd name="T57" fmla="*/ 3164 h 1005"/>
                <a:gd name="T58" fmla="*/ 5076 w 5540"/>
                <a:gd name="T59" fmla="*/ 3311 h 1005"/>
                <a:gd name="T60" fmla="*/ 5539 w 5540"/>
                <a:gd name="T61" fmla="*/ 3311 h 1005"/>
                <a:gd name="T62" fmla="*/ 5539 w 5540"/>
                <a:gd name="T63" fmla="*/ 3164 h 10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40" h="1005">
                  <a:moveTo>
                    <a:pt x="3700" y="0"/>
                  </a:moveTo>
                  <a:lnTo>
                    <a:pt x="3238" y="11"/>
                  </a:lnTo>
                  <a:lnTo>
                    <a:pt x="2775" y="11"/>
                  </a:lnTo>
                  <a:lnTo>
                    <a:pt x="2313" y="102"/>
                  </a:lnTo>
                  <a:lnTo>
                    <a:pt x="1850" y="226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43"/>
                  </a:lnTo>
                  <a:lnTo>
                    <a:pt x="0" y="790"/>
                  </a:lnTo>
                  <a:lnTo>
                    <a:pt x="0" y="1004"/>
                  </a:lnTo>
                  <a:lnTo>
                    <a:pt x="462" y="880"/>
                  </a:lnTo>
                  <a:lnTo>
                    <a:pt x="925" y="767"/>
                  </a:lnTo>
                  <a:lnTo>
                    <a:pt x="1388" y="666"/>
                  </a:lnTo>
                  <a:lnTo>
                    <a:pt x="1850" y="485"/>
                  </a:lnTo>
                  <a:lnTo>
                    <a:pt x="2313" y="361"/>
                  </a:lnTo>
                  <a:lnTo>
                    <a:pt x="2775" y="293"/>
                  </a:lnTo>
                  <a:lnTo>
                    <a:pt x="4614" y="293"/>
                  </a:lnTo>
                  <a:lnTo>
                    <a:pt x="4163" y="45"/>
                  </a:lnTo>
                  <a:lnTo>
                    <a:pt x="3700" y="0"/>
                  </a:lnTo>
                  <a:close/>
                  <a:moveTo>
                    <a:pt x="4614" y="293"/>
                  </a:moveTo>
                  <a:lnTo>
                    <a:pt x="3700" y="293"/>
                  </a:lnTo>
                  <a:lnTo>
                    <a:pt x="4163" y="316"/>
                  </a:lnTo>
                  <a:lnTo>
                    <a:pt x="4614" y="542"/>
                  </a:lnTo>
                  <a:lnTo>
                    <a:pt x="5076" y="575"/>
                  </a:lnTo>
                  <a:lnTo>
                    <a:pt x="5539" y="440"/>
                  </a:lnTo>
                  <a:lnTo>
                    <a:pt x="5539" y="305"/>
                  </a:lnTo>
                  <a:lnTo>
                    <a:pt x="5076" y="305"/>
                  </a:lnTo>
                  <a:lnTo>
                    <a:pt x="4614" y="293"/>
                  </a:lnTo>
                  <a:close/>
                  <a:moveTo>
                    <a:pt x="5539" y="158"/>
                  </a:moveTo>
                  <a:lnTo>
                    <a:pt x="5076" y="305"/>
                  </a:lnTo>
                  <a:lnTo>
                    <a:pt x="5539" y="305"/>
                  </a:lnTo>
                  <a:lnTo>
                    <a:pt x="5539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4" name="AutoShape 67">
              <a:extLst>
                <a:ext uri="{FF2B5EF4-FFF2-40B4-BE49-F238E27FC236}">
                  <a16:creationId xmlns:a16="http://schemas.microsoft.com/office/drawing/2014/main" id="{FF4CCA89-61FD-4E14-9C55-C6BFFB7EA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3700 w 5540"/>
                <a:gd name="T1" fmla="*/ 3006 h 1005"/>
                <a:gd name="T2" fmla="*/ 3238 w 5540"/>
                <a:gd name="T3" fmla="*/ 3017 h 1005"/>
                <a:gd name="T4" fmla="*/ 2775 w 5540"/>
                <a:gd name="T5" fmla="*/ 3017 h 1005"/>
                <a:gd name="T6" fmla="*/ 2313 w 5540"/>
                <a:gd name="T7" fmla="*/ 3108 h 1005"/>
                <a:gd name="T8" fmla="*/ 1850 w 5540"/>
                <a:gd name="T9" fmla="*/ 3232 h 1005"/>
                <a:gd name="T10" fmla="*/ 1388 w 5540"/>
                <a:gd name="T11" fmla="*/ 3435 h 1005"/>
                <a:gd name="T12" fmla="*/ 925 w 5540"/>
                <a:gd name="T13" fmla="*/ 3536 h 1005"/>
                <a:gd name="T14" fmla="*/ 462 w 5540"/>
                <a:gd name="T15" fmla="*/ 3649 h 1005"/>
                <a:gd name="T16" fmla="*/ 0 w 5540"/>
                <a:gd name="T17" fmla="*/ 3796 h 1005"/>
                <a:gd name="T18" fmla="*/ 0 w 5540"/>
                <a:gd name="T19" fmla="*/ 4010 h 1005"/>
                <a:gd name="T20" fmla="*/ 462 w 5540"/>
                <a:gd name="T21" fmla="*/ 3886 h 1005"/>
                <a:gd name="T22" fmla="*/ 925 w 5540"/>
                <a:gd name="T23" fmla="*/ 3773 h 1005"/>
                <a:gd name="T24" fmla="*/ 1388 w 5540"/>
                <a:gd name="T25" fmla="*/ 3672 h 1005"/>
                <a:gd name="T26" fmla="*/ 1850 w 5540"/>
                <a:gd name="T27" fmla="*/ 3491 h 1005"/>
                <a:gd name="T28" fmla="*/ 2313 w 5540"/>
                <a:gd name="T29" fmla="*/ 3367 h 1005"/>
                <a:gd name="T30" fmla="*/ 2775 w 5540"/>
                <a:gd name="T31" fmla="*/ 3299 h 1005"/>
                <a:gd name="T32" fmla="*/ 4614 w 5540"/>
                <a:gd name="T33" fmla="*/ 3299 h 1005"/>
                <a:gd name="T34" fmla="*/ 4163 w 5540"/>
                <a:gd name="T35" fmla="*/ 3051 h 1005"/>
                <a:gd name="T36" fmla="*/ 3700 w 5540"/>
                <a:gd name="T37" fmla="*/ 3006 h 1005"/>
                <a:gd name="T38" fmla="*/ 4614 w 5540"/>
                <a:gd name="T39" fmla="*/ 3299 h 1005"/>
                <a:gd name="T40" fmla="*/ 3700 w 5540"/>
                <a:gd name="T41" fmla="*/ 3299 h 1005"/>
                <a:gd name="T42" fmla="*/ 4163 w 5540"/>
                <a:gd name="T43" fmla="*/ 3322 h 1005"/>
                <a:gd name="T44" fmla="*/ 4614 w 5540"/>
                <a:gd name="T45" fmla="*/ 3548 h 1005"/>
                <a:gd name="T46" fmla="*/ 5076 w 5540"/>
                <a:gd name="T47" fmla="*/ 3581 h 1005"/>
                <a:gd name="T48" fmla="*/ 5539 w 5540"/>
                <a:gd name="T49" fmla="*/ 3446 h 1005"/>
                <a:gd name="T50" fmla="*/ 5539 w 5540"/>
                <a:gd name="T51" fmla="*/ 3311 h 1005"/>
                <a:gd name="T52" fmla="*/ 5076 w 5540"/>
                <a:gd name="T53" fmla="*/ 3311 h 1005"/>
                <a:gd name="T54" fmla="*/ 4614 w 5540"/>
                <a:gd name="T55" fmla="*/ 3299 h 1005"/>
                <a:gd name="T56" fmla="*/ 5539 w 5540"/>
                <a:gd name="T57" fmla="*/ 3164 h 1005"/>
                <a:gd name="T58" fmla="*/ 5076 w 5540"/>
                <a:gd name="T59" fmla="*/ 3311 h 1005"/>
                <a:gd name="T60" fmla="*/ 5539 w 5540"/>
                <a:gd name="T61" fmla="*/ 3311 h 1005"/>
                <a:gd name="T62" fmla="*/ 5539 w 5540"/>
                <a:gd name="T63" fmla="*/ 3164 h 10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40" h="1005">
                  <a:moveTo>
                    <a:pt x="3700" y="0"/>
                  </a:moveTo>
                  <a:lnTo>
                    <a:pt x="3238" y="11"/>
                  </a:lnTo>
                  <a:lnTo>
                    <a:pt x="2775" y="11"/>
                  </a:lnTo>
                  <a:lnTo>
                    <a:pt x="2313" y="102"/>
                  </a:lnTo>
                  <a:lnTo>
                    <a:pt x="1850" y="226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43"/>
                  </a:lnTo>
                  <a:lnTo>
                    <a:pt x="0" y="790"/>
                  </a:lnTo>
                  <a:lnTo>
                    <a:pt x="0" y="1004"/>
                  </a:lnTo>
                  <a:lnTo>
                    <a:pt x="462" y="880"/>
                  </a:lnTo>
                  <a:lnTo>
                    <a:pt x="925" y="767"/>
                  </a:lnTo>
                  <a:lnTo>
                    <a:pt x="1388" y="666"/>
                  </a:lnTo>
                  <a:lnTo>
                    <a:pt x="1850" y="485"/>
                  </a:lnTo>
                  <a:lnTo>
                    <a:pt x="2313" y="361"/>
                  </a:lnTo>
                  <a:lnTo>
                    <a:pt x="2775" y="293"/>
                  </a:lnTo>
                  <a:lnTo>
                    <a:pt x="4614" y="293"/>
                  </a:lnTo>
                  <a:lnTo>
                    <a:pt x="4163" y="45"/>
                  </a:lnTo>
                  <a:lnTo>
                    <a:pt x="3700" y="0"/>
                  </a:lnTo>
                  <a:close/>
                  <a:moveTo>
                    <a:pt x="4614" y="293"/>
                  </a:moveTo>
                  <a:lnTo>
                    <a:pt x="3700" y="293"/>
                  </a:lnTo>
                  <a:lnTo>
                    <a:pt x="4163" y="316"/>
                  </a:lnTo>
                  <a:lnTo>
                    <a:pt x="4614" y="542"/>
                  </a:lnTo>
                  <a:lnTo>
                    <a:pt x="5076" y="575"/>
                  </a:lnTo>
                  <a:lnTo>
                    <a:pt x="5539" y="440"/>
                  </a:lnTo>
                  <a:lnTo>
                    <a:pt x="5539" y="305"/>
                  </a:lnTo>
                  <a:lnTo>
                    <a:pt x="5076" y="305"/>
                  </a:lnTo>
                  <a:lnTo>
                    <a:pt x="4614" y="293"/>
                  </a:lnTo>
                  <a:close/>
                  <a:moveTo>
                    <a:pt x="5539" y="158"/>
                  </a:moveTo>
                  <a:lnTo>
                    <a:pt x="5076" y="305"/>
                  </a:lnTo>
                  <a:lnTo>
                    <a:pt x="5539" y="305"/>
                  </a:lnTo>
                  <a:lnTo>
                    <a:pt x="5539" y="158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5" name="Freeform 66">
              <a:extLst>
                <a:ext uri="{FF2B5EF4-FFF2-40B4-BE49-F238E27FC236}">
                  <a16:creationId xmlns:a16="http://schemas.microsoft.com/office/drawing/2014/main" id="{E9FBF62F-7CCE-4660-A7DB-AA69B111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006"/>
              <a:ext cx="5540" cy="1005"/>
            </a:xfrm>
            <a:custGeom>
              <a:avLst/>
              <a:gdLst>
                <a:gd name="T0" fmla="*/ 0 w 5540"/>
                <a:gd name="T1" fmla="*/ 3796 h 1005"/>
                <a:gd name="T2" fmla="*/ 462 w 5540"/>
                <a:gd name="T3" fmla="*/ 3649 h 1005"/>
                <a:gd name="T4" fmla="*/ 925 w 5540"/>
                <a:gd name="T5" fmla="*/ 3536 h 1005"/>
                <a:gd name="T6" fmla="*/ 1388 w 5540"/>
                <a:gd name="T7" fmla="*/ 3435 h 1005"/>
                <a:gd name="T8" fmla="*/ 1850 w 5540"/>
                <a:gd name="T9" fmla="*/ 3232 h 1005"/>
                <a:gd name="T10" fmla="*/ 2313 w 5540"/>
                <a:gd name="T11" fmla="*/ 3108 h 1005"/>
                <a:gd name="T12" fmla="*/ 2775 w 5540"/>
                <a:gd name="T13" fmla="*/ 3017 h 1005"/>
                <a:gd name="T14" fmla="*/ 3238 w 5540"/>
                <a:gd name="T15" fmla="*/ 3017 h 1005"/>
                <a:gd name="T16" fmla="*/ 3700 w 5540"/>
                <a:gd name="T17" fmla="*/ 3006 h 1005"/>
                <a:gd name="T18" fmla="*/ 4163 w 5540"/>
                <a:gd name="T19" fmla="*/ 3051 h 1005"/>
                <a:gd name="T20" fmla="*/ 4614 w 5540"/>
                <a:gd name="T21" fmla="*/ 3299 h 1005"/>
                <a:gd name="T22" fmla="*/ 5076 w 5540"/>
                <a:gd name="T23" fmla="*/ 3311 h 1005"/>
                <a:gd name="T24" fmla="*/ 5539 w 5540"/>
                <a:gd name="T25" fmla="*/ 3164 h 1005"/>
                <a:gd name="T26" fmla="*/ 5539 w 5540"/>
                <a:gd name="T27" fmla="*/ 3446 h 1005"/>
                <a:gd name="T28" fmla="*/ 5076 w 5540"/>
                <a:gd name="T29" fmla="*/ 3581 h 1005"/>
                <a:gd name="T30" fmla="*/ 4614 w 5540"/>
                <a:gd name="T31" fmla="*/ 3548 h 1005"/>
                <a:gd name="T32" fmla="*/ 4163 w 5540"/>
                <a:gd name="T33" fmla="*/ 3322 h 1005"/>
                <a:gd name="T34" fmla="*/ 3700 w 5540"/>
                <a:gd name="T35" fmla="*/ 3299 h 1005"/>
                <a:gd name="T36" fmla="*/ 2775 w 5540"/>
                <a:gd name="T37" fmla="*/ 3299 h 1005"/>
                <a:gd name="T38" fmla="*/ 2313 w 5540"/>
                <a:gd name="T39" fmla="*/ 3367 h 1005"/>
                <a:gd name="T40" fmla="*/ 1850 w 5540"/>
                <a:gd name="T41" fmla="*/ 3491 h 1005"/>
                <a:gd name="T42" fmla="*/ 1388 w 5540"/>
                <a:gd name="T43" fmla="*/ 3672 h 1005"/>
                <a:gd name="T44" fmla="*/ 925 w 5540"/>
                <a:gd name="T45" fmla="*/ 3773 h 1005"/>
                <a:gd name="T46" fmla="*/ 462 w 5540"/>
                <a:gd name="T47" fmla="*/ 3886 h 1005"/>
                <a:gd name="T48" fmla="*/ 0 w 5540"/>
                <a:gd name="T49" fmla="*/ 4010 h 1005"/>
                <a:gd name="T50" fmla="*/ 0 w 5540"/>
                <a:gd name="T51" fmla="*/ 3796 h 1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40" h="1005">
                  <a:moveTo>
                    <a:pt x="0" y="790"/>
                  </a:moveTo>
                  <a:lnTo>
                    <a:pt x="462" y="643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26"/>
                  </a:lnTo>
                  <a:lnTo>
                    <a:pt x="2313" y="102"/>
                  </a:lnTo>
                  <a:lnTo>
                    <a:pt x="2775" y="11"/>
                  </a:lnTo>
                  <a:lnTo>
                    <a:pt x="3238" y="11"/>
                  </a:lnTo>
                  <a:lnTo>
                    <a:pt x="3700" y="0"/>
                  </a:lnTo>
                  <a:lnTo>
                    <a:pt x="4163" y="45"/>
                  </a:lnTo>
                  <a:lnTo>
                    <a:pt x="4614" y="293"/>
                  </a:lnTo>
                  <a:lnTo>
                    <a:pt x="5076" y="305"/>
                  </a:lnTo>
                  <a:lnTo>
                    <a:pt x="5539" y="158"/>
                  </a:lnTo>
                  <a:lnTo>
                    <a:pt x="5539" y="440"/>
                  </a:lnTo>
                  <a:lnTo>
                    <a:pt x="5076" y="575"/>
                  </a:lnTo>
                  <a:lnTo>
                    <a:pt x="4614" y="542"/>
                  </a:lnTo>
                  <a:lnTo>
                    <a:pt x="4163" y="316"/>
                  </a:lnTo>
                  <a:lnTo>
                    <a:pt x="3700" y="293"/>
                  </a:lnTo>
                  <a:lnTo>
                    <a:pt x="2775" y="293"/>
                  </a:lnTo>
                  <a:lnTo>
                    <a:pt x="2313" y="361"/>
                  </a:lnTo>
                  <a:lnTo>
                    <a:pt x="1850" y="485"/>
                  </a:lnTo>
                  <a:lnTo>
                    <a:pt x="1388" y="666"/>
                  </a:lnTo>
                  <a:lnTo>
                    <a:pt x="925" y="767"/>
                  </a:lnTo>
                  <a:lnTo>
                    <a:pt x="462" y="880"/>
                  </a:lnTo>
                  <a:lnTo>
                    <a:pt x="0" y="1004"/>
                  </a:lnTo>
                  <a:lnTo>
                    <a:pt x="0" y="790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36" name="Line 65">
              <a:extLst>
                <a:ext uri="{FF2B5EF4-FFF2-40B4-BE49-F238E27FC236}">
                  <a16:creationId xmlns:a16="http://schemas.microsoft.com/office/drawing/2014/main" id="{CEFF05A5-659C-4D5F-9122-43C6A1C3CA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8" y="2803"/>
              <a:ext cx="553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7" name="AutoShape 64">
              <a:extLst>
                <a:ext uri="{FF2B5EF4-FFF2-40B4-BE49-F238E27FC236}">
                  <a16:creationId xmlns:a16="http://schemas.microsoft.com/office/drawing/2014/main" id="{F32DF425-4218-436A-8E77-19C3B6A74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3700 w 5540"/>
                <a:gd name="T1" fmla="*/ 2814 h 982"/>
                <a:gd name="T2" fmla="*/ 3238 w 5540"/>
                <a:gd name="T3" fmla="*/ 2837 h 982"/>
                <a:gd name="T4" fmla="*/ 2775 w 5540"/>
                <a:gd name="T5" fmla="*/ 2837 h 982"/>
                <a:gd name="T6" fmla="*/ 2313 w 5540"/>
                <a:gd name="T7" fmla="*/ 2927 h 982"/>
                <a:gd name="T8" fmla="*/ 1850 w 5540"/>
                <a:gd name="T9" fmla="*/ 3051 h 982"/>
                <a:gd name="T10" fmla="*/ 1388 w 5540"/>
                <a:gd name="T11" fmla="*/ 3243 h 982"/>
                <a:gd name="T12" fmla="*/ 925 w 5540"/>
                <a:gd name="T13" fmla="*/ 3344 h 982"/>
                <a:gd name="T14" fmla="*/ 462 w 5540"/>
                <a:gd name="T15" fmla="*/ 3480 h 982"/>
                <a:gd name="T16" fmla="*/ 0 w 5540"/>
                <a:gd name="T17" fmla="*/ 3627 h 982"/>
                <a:gd name="T18" fmla="*/ 0 w 5540"/>
                <a:gd name="T19" fmla="*/ 3796 h 982"/>
                <a:gd name="T20" fmla="*/ 462 w 5540"/>
                <a:gd name="T21" fmla="*/ 3649 h 982"/>
                <a:gd name="T22" fmla="*/ 925 w 5540"/>
                <a:gd name="T23" fmla="*/ 3536 h 982"/>
                <a:gd name="T24" fmla="*/ 1388 w 5540"/>
                <a:gd name="T25" fmla="*/ 3435 h 982"/>
                <a:gd name="T26" fmla="*/ 1850 w 5540"/>
                <a:gd name="T27" fmla="*/ 3232 h 982"/>
                <a:gd name="T28" fmla="*/ 2313 w 5540"/>
                <a:gd name="T29" fmla="*/ 3108 h 982"/>
                <a:gd name="T30" fmla="*/ 2775 w 5540"/>
                <a:gd name="T31" fmla="*/ 3017 h 982"/>
                <a:gd name="T32" fmla="*/ 3238 w 5540"/>
                <a:gd name="T33" fmla="*/ 3017 h 982"/>
                <a:gd name="T34" fmla="*/ 3700 w 5540"/>
                <a:gd name="T35" fmla="*/ 3006 h 982"/>
                <a:gd name="T36" fmla="*/ 4359 w 5540"/>
                <a:gd name="T37" fmla="*/ 3006 h 982"/>
                <a:gd name="T38" fmla="*/ 4163 w 5540"/>
                <a:gd name="T39" fmla="*/ 2893 h 982"/>
                <a:gd name="T40" fmla="*/ 3700 w 5540"/>
                <a:gd name="T41" fmla="*/ 2814 h 982"/>
                <a:gd name="T42" fmla="*/ 4359 w 5540"/>
                <a:gd name="T43" fmla="*/ 3006 h 982"/>
                <a:gd name="T44" fmla="*/ 3700 w 5540"/>
                <a:gd name="T45" fmla="*/ 3006 h 982"/>
                <a:gd name="T46" fmla="*/ 4163 w 5540"/>
                <a:gd name="T47" fmla="*/ 3051 h 982"/>
                <a:gd name="T48" fmla="*/ 4614 w 5540"/>
                <a:gd name="T49" fmla="*/ 3299 h 982"/>
                <a:gd name="T50" fmla="*/ 5076 w 5540"/>
                <a:gd name="T51" fmla="*/ 3311 h 982"/>
                <a:gd name="T52" fmla="*/ 5539 w 5540"/>
                <a:gd name="T53" fmla="*/ 3164 h 982"/>
                <a:gd name="T54" fmla="*/ 5076 w 5540"/>
                <a:gd name="T55" fmla="*/ 3164 h 982"/>
                <a:gd name="T56" fmla="*/ 4614 w 5540"/>
                <a:gd name="T57" fmla="*/ 3153 h 982"/>
                <a:gd name="T58" fmla="*/ 4359 w 5540"/>
                <a:gd name="T59" fmla="*/ 3006 h 982"/>
                <a:gd name="T60" fmla="*/ 5539 w 5540"/>
                <a:gd name="T61" fmla="*/ 3017 h 982"/>
                <a:gd name="T62" fmla="*/ 5076 w 5540"/>
                <a:gd name="T63" fmla="*/ 3164 h 982"/>
                <a:gd name="T64" fmla="*/ 5539 w 5540"/>
                <a:gd name="T65" fmla="*/ 3164 h 982"/>
                <a:gd name="T66" fmla="*/ 5539 w 5540"/>
                <a:gd name="T67" fmla="*/ 3017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982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3"/>
                  </a:lnTo>
                  <a:lnTo>
                    <a:pt x="0" y="982"/>
                  </a:lnTo>
                  <a:lnTo>
                    <a:pt x="462" y="835"/>
                  </a:lnTo>
                  <a:lnTo>
                    <a:pt x="925" y="722"/>
                  </a:lnTo>
                  <a:lnTo>
                    <a:pt x="1388" y="621"/>
                  </a:lnTo>
                  <a:lnTo>
                    <a:pt x="1850" y="418"/>
                  </a:lnTo>
                  <a:lnTo>
                    <a:pt x="2313" y="294"/>
                  </a:lnTo>
                  <a:lnTo>
                    <a:pt x="2775" y="203"/>
                  </a:lnTo>
                  <a:lnTo>
                    <a:pt x="3238" y="203"/>
                  </a:lnTo>
                  <a:lnTo>
                    <a:pt x="3700" y="192"/>
                  </a:lnTo>
                  <a:lnTo>
                    <a:pt x="4359" y="192"/>
                  </a:lnTo>
                  <a:lnTo>
                    <a:pt x="4163" y="79"/>
                  </a:lnTo>
                  <a:lnTo>
                    <a:pt x="3700" y="0"/>
                  </a:lnTo>
                  <a:close/>
                  <a:moveTo>
                    <a:pt x="4359" y="192"/>
                  </a:moveTo>
                  <a:lnTo>
                    <a:pt x="3700" y="192"/>
                  </a:lnTo>
                  <a:lnTo>
                    <a:pt x="4163" y="237"/>
                  </a:lnTo>
                  <a:lnTo>
                    <a:pt x="4614" y="485"/>
                  </a:lnTo>
                  <a:lnTo>
                    <a:pt x="5076" y="497"/>
                  </a:lnTo>
                  <a:lnTo>
                    <a:pt x="5539" y="350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359" y="192"/>
                  </a:lnTo>
                  <a:close/>
                  <a:moveTo>
                    <a:pt x="5539" y="203"/>
                  </a:moveTo>
                  <a:lnTo>
                    <a:pt x="5076" y="350"/>
                  </a:lnTo>
                  <a:lnTo>
                    <a:pt x="5539" y="350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8" name="AutoShape 63">
              <a:extLst>
                <a:ext uri="{FF2B5EF4-FFF2-40B4-BE49-F238E27FC236}">
                  <a16:creationId xmlns:a16="http://schemas.microsoft.com/office/drawing/2014/main" id="{8A000991-1A61-451D-9C55-D4EE29271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3700 w 5540"/>
                <a:gd name="T1" fmla="*/ 2814 h 982"/>
                <a:gd name="T2" fmla="*/ 3238 w 5540"/>
                <a:gd name="T3" fmla="*/ 2837 h 982"/>
                <a:gd name="T4" fmla="*/ 2775 w 5540"/>
                <a:gd name="T5" fmla="*/ 2837 h 982"/>
                <a:gd name="T6" fmla="*/ 2313 w 5540"/>
                <a:gd name="T7" fmla="*/ 2927 h 982"/>
                <a:gd name="T8" fmla="*/ 1850 w 5540"/>
                <a:gd name="T9" fmla="*/ 3051 h 982"/>
                <a:gd name="T10" fmla="*/ 1388 w 5540"/>
                <a:gd name="T11" fmla="*/ 3243 h 982"/>
                <a:gd name="T12" fmla="*/ 925 w 5540"/>
                <a:gd name="T13" fmla="*/ 3344 h 982"/>
                <a:gd name="T14" fmla="*/ 462 w 5540"/>
                <a:gd name="T15" fmla="*/ 3480 h 982"/>
                <a:gd name="T16" fmla="*/ 0 w 5540"/>
                <a:gd name="T17" fmla="*/ 3627 h 982"/>
                <a:gd name="T18" fmla="*/ 0 w 5540"/>
                <a:gd name="T19" fmla="*/ 3796 h 982"/>
                <a:gd name="T20" fmla="*/ 462 w 5540"/>
                <a:gd name="T21" fmla="*/ 3649 h 982"/>
                <a:gd name="T22" fmla="*/ 925 w 5540"/>
                <a:gd name="T23" fmla="*/ 3536 h 982"/>
                <a:gd name="T24" fmla="*/ 1388 w 5540"/>
                <a:gd name="T25" fmla="*/ 3435 h 982"/>
                <a:gd name="T26" fmla="*/ 1850 w 5540"/>
                <a:gd name="T27" fmla="*/ 3232 h 982"/>
                <a:gd name="T28" fmla="*/ 2313 w 5540"/>
                <a:gd name="T29" fmla="*/ 3108 h 982"/>
                <a:gd name="T30" fmla="*/ 2775 w 5540"/>
                <a:gd name="T31" fmla="*/ 3017 h 982"/>
                <a:gd name="T32" fmla="*/ 3238 w 5540"/>
                <a:gd name="T33" fmla="*/ 3017 h 982"/>
                <a:gd name="T34" fmla="*/ 3700 w 5540"/>
                <a:gd name="T35" fmla="*/ 3006 h 982"/>
                <a:gd name="T36" fmla="*/ 4359 w 5540"/>
                <a:gd name="T37" fmla="*/ 3006 h 982"/>
                <a:gd name="T38" fmla="*/ 4163 w 5540"/>
                <a:gd name="T39" fmla="*/ 2893 h 982"/>
                <a:gd name="T40" fmla="*/ 3700 w 5540"/>
                <a:gd name="T41" fmla="*/ 2814 h 982"/>
                <a:gd name="T42" fmla="*/ 4359 w 5540"/>
                <a:gd name="T43" fmla="*/ 3006 h 982"/>
                <a:gd name="T44" fmla="*/ 3700 w 5540"/>
                <a:gd name="T45" fmla="*/ 3006 h 982"/>
                <a:gd name="T46" fmla="*/ 4163 w 5540"/>
                <a:gd name="T47" fmla="*/ 3051 h 982"/>
                <a:gd name="T48" fmla="*/ 4614 w 5540"/>
                <a:gd name="T49" fmla="*/ 3299 h 982"/>
                <a:gd name="T50" fmla="*/ 5076 w 5540"/>
                <a:gd name="T51" fmla="*/ 3311 h 982"/>
                <a:gd name="T52" fmla="*/ 5539 w 5540"/>
                <a:gd name="T53" fmla="*/ 3164 h 982"/>
                <a:gd name="T54" fmla="*/ 5076 w 5540"/>
                <a:gd name="T55" fmla="*/ 3164 h 982"/>
                <a:gd name="T56" fmla="*/ 4614 w 5540"/>
                <a:gd name="T57" fmla="*/ 3153 h 982"/>
                <a:gd name="T58" fmla="*/ 4359 w 5540"/>
                <a:gd name="T59" fmla="*/ 3006 h 982"/>
                <a:gd name="T60" fmla="*/ 5539 w 5540"/>
                <a:gd name="T61" fmla="*/ 3017 h 982"/>
                <a:gd name="T62" fmla="*/ 5076 w 5540"/>
                <a:gd name="T63" fmla="*/ 3164 h 982"/>
                <a:gd name="T64" fmla="*/ 5539 w 5540"/>
                <a:gd name="T65" fmla="*/ 3164 h 982"/>
                <a:gd name="T66" fmla="*/ 5539 w 5540"/>
                <a:gd name="T67" fmla="*/ 3017 h 9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982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3"/>
                  </a:lnTo>
                  <a:lnTo>
                    <a:pt x="0" y="982"/>
                  </a:lnTo>
                  <a:lnTo>
                    <a:pt x="462" y="835"/>
                  </a:lnTo>
                  <a:lnTo>
                    <a:pt x="925" y="722"/>
                  </a:lnTo>
                  <a:lnTo>
                    <a:pt x="1388" y="621"/>
                  </a:lnTo>
                  <a:lnTo>
                    <a:pt x="1850" y="418"/>
                  </a:lnTo>
                  <a:lnTo>
                    <a:pt x="2313" y="294"/>
                  </a:lnTo>
                  <a:lnTo>
                    <a:pt x="2775" y="203"/>
                  </a:lnTo>
                  <a:lnTo>
                    <a:pt x="3238" y="203"/>
                  </a:lnTo>
                  <a:lnTo>
                    <a:pt x="3700" y="192"/>
                  </a:lnTo>
                  <a:lnTo>
                    <a:pt x="4359" y="192"/>
                  </a:lnTo>
                  <a:lnTo>
                    <a:pt x="4163" y="79"/>
                  </a:lnTo>
                  <a:lnTo>
                    <a:pt x="3700" y="0"/>
                  </a:lnTo>
                  <a:close/>
                  <a:moveTo>
                    <a:pt x="4359" y="192"/>
                  </a:moveTo>
                  <a:lnTo>
                    <a:pt x="3700" y="192"/>
                  </a:lnTo>
                  <a:lnTo>
                    <a:pt x="4163" y="237"/>
                  </a:lnTo>
                  <a:lnTo>
                    <a:pt x="4614" y="485"/>
                  </a:lnTo>
                  <a:lnTo>
                    <a:pt x="5076" y="497"/>
                  </a:lnTo>
                  <a:lnTo>
                    <a:pt x="5539" y="350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359" y="192"/>
                  </a:lnTo>
                  <a:close/>
                  <a:moveTo>
                    <a:pt x="5539" y="203"/>
                  </a:moveTo>
                  <a:lnTo>
                    <a:pt x="5076" y="350"/>
                  </a:lnTo>
                  <a:lnTo>
                    <a:pt x="5539" y="350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9" name="Freeform 62">
              <a:extLst>
                <a:ext uri="{FF2B5EF4-FFF2-40B4-BE49-F238E27FC236}">
                  <a16:creationId xmlns:a16="http://schemas.microsoft.com/office/drawing/2014/main" id="{BEF38AFE-0C84-493C-AAFE-06261DEF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540" cy="982"/>
            </a:xfrm>
            <a:custGeom>
              <a:avLst/>
              <a:gdLst>
                <a:gd name="T0" fmla="*/ 0 w 5540"/>
                <a:gd name="T1" fmla="*/ 3627 h 982"/>
                <a:gd name="T2" fmla="*/ 462 w 5540"/>
                <a:gd name="T3" fmla="*/ 3480 h 982"/>
                <a:gd name="T4" fmla="*/ 925 w 5540"/>
                <a:gd name="T5" fmla="*/ 3344 h 982"/>
                <a:gd name="T6" fmla="*/ 1388 w 5540"/>
                <a:gd name="T7" fmla="*/ 3243 h 982"/>
                <a:gd name="T8" fmla="*/ 1850 w 5540"/>
                <a:gd name="T9" fmla="*/ 3051 h 982"/>
                <a:gd name="T10" fmla="*/ 2313 w 5540"/>
                <a:gd name="T11" fmla="*/ 2927 h 982"/>
                <a:gd name="T12" fmla="*/ 2775 w 5540"/>
                <a:gd name="T13" fmla="*/ 2837 h 982"/>
                <a:gd name="T14" fmla="*/ 3238 w 5540"/>
                <a:gd name="T15" fmla="*/ 2837 h 982"/>
                <a:gd name="T16" fmla="*/ 3700 w 5540"/>
                <a:gd name="T17" fmla="*/ 2814 h 982"/>
                <a:gd name="T18" fmla="*/ 4163 w 5540"/>
                <a:gd name="T19" fmla="*/ 2893 h 982"/>
                <a:gd name="T20" fmla="*/ 4614 w 5540"/>
                <a:gd name="T21" fmla="*/ 3153 h 982"/>
                <a:gd name="T22" fmla="*/ 5076 w 5540"/>
                <a:gd name="T23" fmla="*/ 3164 h 982"/>
                <a:gd name="T24" fmla="*/ 5539 w 5540"/>
                <a:gd name="T25" fmla="*/ 3017 h 982"/>
                <a:gd name="T26" fmla="*/ 5539 w 5540"/>
                <a:gd name="T27" fmla="*/ 3164 h 982"/>
                <a:gd name="T28" fmla="*/ 5076 w 5540"/>
                <a:gd name="T29" fmla="*/ 3311 h 982"/>
                <a:gd name="T30" fmla="*/ 4614 w 5540"/>
                <a:gd name="T31" fmla="*/ 3299 h 982"/>
                <a:gd name="T32" fmla="*/ 4163 w 5540"/>
                <a:gd name="T33" fmla="*/ 3051 h 982"/>
                <a:gd name="T34" fmla="*/ 3700 w 5540"/>
                <a:gd name="T35" fmla="*/ 3006 h 982"/>
                <a:gd name="T36" fmla="*/ 3238 w 5540"/>
                <a:gd name="T37" fmla="*/ 3017 h 982"/>
                <a:gd name="T38" fmla="*/ 2775 w 5540"/>
                <a:gd name="T39" fmla="*/ 3017 h 982"/>
                <a:gd name="T40" fmla="*/ 2313 w 5540"/>
                <a:gd name="T41" fmla="*/ 3108 h 982"/>
                <a:gd name="T42" fmla="*/ 1850 w 5540"/>
                <a:gd name="T43" fmla="*/ 3232 h 982"/>
                <a:gd name="T44" fmla="*/ 1388 w 5540"/>
                <a:gd name="T45" fmla="*/ 3435 h 982"/>
                <a:gd name="T46" fmla="*/ 925 w 5540"/>
                <a:gd name="T47" fmla="*/ 3536 h 982"/>
                <a:gd name="T48" fmla="*/ 462 w 5540"/>
                <a:gd name="T49" fmla="*/ 3649 h 982"/>
                <a:gd name="T50" fmla="*/ 0 w 5540"/>
                <a:gd name="T51" fmla="*/ 3796 h 982"/>
                <a:gd name="T52" fmla="*/ 0 w 5540"/>
                <a:gd name="T53" fmla="*/ 3627 h 9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982">
                  <a:moveTo>
                    <a:pt x="0" y="813"/>
                  </a:moveTo>
                  <a:lnTo>
                    <a:pt x="462" y="666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50"/>
                  </a:lnTo>
                  <a:lnTo>
                    <a:pt x="5539" y="203"/>
                  </a:lnTo>
                  <a:lnTo>
                    <a:pt x="5539" y="350"/>
                  </a:lnTo>
                  <a:lnTo>
                    <a:pt x="5076" y="497"/>
                  </a:lnTo>
                  <a:lnTo>
                    <a:pt x="4614" y="485"/>
                  </a:lnTo>
                  <a:lnTo>
                    <a:pt x="4163" y="237"/>
                  </a:lnTo>
                  <a:lnTo>
                    <a:pt x="3700" y="192"/>
                  </a:lnTo>
                  <a:lnTo>
                    <a:pt x="3238" y="203"/>
                  </a:lnTo>
                  <a:lnTo>
                    <a:pt x="2775" y="203"/>
                  </a:lnTo>
                  <a:lnTo>
                    <a:pt x="2313" y="294"/>
                  </a:lnTo>
                  <a:lnTo>
                    <a:pt x="1850" y="418"/>
                  </a:lnTo>
                  <a:lnTo>
                    <a:pt x="1388" y="621"/>
                  </a:lnTo>
                  <a:lnTo>
                    <a:pt x="925" y="722"/>
                  </a:lnTo>
                  <a:lnTo>
                    <a:pt x="462" y="835"/>
                  </a:lnTo>
                  <a:lnTo>
                    <a:pt x="0" y="982"/>
                  </a:lnTo>
                  <a:lnTo>
                    <a:pt x="0" y="813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40" name="Line 61">
              <a:extLst>
                <a:ext uri="{FF2B5EF4-FFF2-40B4-BE49-F238E27FC236}">
                  <a16:creationId xmlns:a16="http://schemas.microsoft.com/office/drawing/2014/main" id="{6CDD7B00-511B-4A7D-AFA7-99B2B3C250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2" y="3158"/>
              <a:ext cx="462" cy="0"/>
            </a:xfrm>
            <a:prstGeom prst="line">
              <a:avLst/>
            </a:prstGeom>
            <a:noFill/>
            <a:ln w="716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41" name="Freeform 60">
              <a:extLst>
                <a:ext uri="{FF2B5EF4-FFF2-40B4-BE49-F238E27FC236}">
                  <a16:creationId xmlns:a16="http://schemas.microsoft.com/office/drawing/2014/main" id="{883E36ED-A121-4777-93C8-BFC9BC5D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814"/>
              <a:ext cx="5077" cy="811"/>
            </a:xfrm>
            <a:custGeom>
              <a:avLst/>
              <a:gdLst>
                <a:gd name="T0" fmla="*/ 0 w 5077"/>
                <a:gd name="T1" fmla="*/ 3625 h 811"/>
                <a:gd name="T2" fmla="*/ 462 w 5077"/>
                <a:gd name="T3" fmla="*/ 3480 h 811"/>
                <a:gd name="T4" fmla="*/ 925 w 5077"/>
                <a:gd name="T5" fmla="*/ 3344 h 811"/>
                <a:gd name="T6" fmla="*/ 1388 w 5077"/>
                <a:gd name="T7" fmla="*/ 3243 h 811"/>
                <a:gd name="T8" fmla="*/ 1850 w 5077"/>
                <a:gd name="T9" fmla="*/ 3051 h 811"/>
                <a:gd name="T10" fmla="*/ 2313 w 5077"/>
                <a:gd name="T11" fmla="*/ 2927 h 811"/>
                <a:gd name="T12" fmla="*/ 2775 w 5077"/>
                <a:gd name="T13" fmla="*/ 2837 h 811"/>
                <a:gd name="T14" fmla="*/ 3238 w 5077"/>
                <a:gd name="T15" fmla="*/ 2837 h 811"/>
                <a:gd name="T16" fmla="*/ 3700 w 5077"/>
                <a:gd name="T17" fmla="*/ 2814 h 811"/>
                <a:gd name="T18" fmla="*/ 4163 w 5077"/>
                <a:gd name="T19" fmla="*/ 2893 h 811"/>
                <a:gd name="T20" fmla="*/ 4614 w 5077"/>
                <a:gd name="T21" fmla="*/ 3153 h 811"/>
                <a:gd name="T22" fmla="*/ 5076 w 5077"/>
                <a:gd name="T23" fmla="*/ 3153 h 811"/>
                <a:gd name="T24" fmla="*/ 5076 w 5077"/>
                <a:gd name="T25" fmla="*/ 3164 h 811"/>
                <a:gd name="T26" fmla="*/ 4614 w 5077"/>
                <a:gd name="T27" fmla="*/ 3153 h 811"/>
                <a:gd name="T28" fmla="*/ 4163 w 5077"/>
                <a:gd name="T29" fmla="*/ 2893 h 811"/>
                <a:gd name="T30" fmla="*/ 3700 w 5077"/>
                <a:gd name="T31" fmla="*/ 2814 h 811"/>
                <a:gd name="T32" fmla="*/ 3238 w 5077"/>
                <a:gd name="T33" fmla="*/ 2837 h 811"/>
                <a:gd name="T34" fmla="*/ 2775 w 5077"/>
                <a:gd name="T35" fmla="*/ 2837 h 811"/>
                <a:gd name="T36" fmla="*/ 2313 w 5077"/>
                <a:gd name="T37" fmla="*/ 2927 h 811"/>
                <a:gd name="T38" fmla="*/ 1850 w 5077"/>
                <a:gd name="T39" fmla="*/ 3051 h 811"/>
                <a:gd name="T40" fmla="*/ 1388 w 5077"/>
                <a:gd name="T41" fmla="*/ 3243 h 811"/>
                <a:gd name="T42" fmla="*/ 925 w 5077"/>
                <a:gd name="T43" fmla="*/ 3344 h 811"/>
                <a:gd name="T44" fmla="*/ 462 w 5077"/>
                <a:gd name="T45" fmla="*/ 3480 h 811"/>
                <a:gd name="T46" fmla="*/ 0 w 5077"/>
                <a:gd name="T47" fmla="*/ 3625 h 8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077" h="811">
                  <a:moveTo>
                    <a:pt x="0" y="811"/>
                  </a:moveTo>
                  <a:lnTo>
                    <a:pt x="462" y="666"/>
                  </a:lnTo>
                  <a:lnTo>
                    <a:pt x="925" y="530"/>
                  </a:lnTo>
                  <a:lnTo>
                    <a:pt x="1388" y="429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39"/>
                  </a:lnTo>
                  <a:lnTo>
                    <a:pt x="5076" y="350"/>
                  </a:lnTo>
                  <a:lnTo>
                    <a:pt x="4614" y="339"/>
                  </a:lnTo>
                  <a:lnTo>
                    <a:pt x="4163" y="79"/>
                  </a:lnTo>
                  <a:lnTo>
                    <a:pt x="3700" y="0"/>
                  </a:ln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29"/>
                  </a:lnTo>
                  <a:lnTo>
                    <a:pt x="925" y="530"/>
                  </a:lnTo>
                  <a:lnTo>
                    <a:pt x="462" y="666"/>
                  </a:lnTo>
                  <a:lnTo>
                    <a:pt x="0" y="811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2" name="AutoShape 59">
              <a:extLst>
                <a:ext uri="{FF2B5EF4-FFF2-40B4-BE49-F238E27FC236}">
                  <a16:creationId xmlns:a16="http://schemas.microsoft.com/office/drawing/2014/main" id="{D395087E-3805-438E-AAF0-CBC309DD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769"/>
              <a:ext cx="5540" cy="857"/>
            </a:xfrm>
            <a:custGeom>
              <a:avLst/>
              <a:gdLst>
                <a:gd name="T0" fmla="*/ 3700 w 5540"/>
                <a:gd name="T1" fmla="*/ 2769 h 857"/>
                <a:gd name="T2" fmla="*/ 3238 w 5540"/>
                <a:gd name="T3" fmla="*/ 2792 h 857"/>
                <a:gd name="T4" fmla="*/ 2775 w 5540"/>
                <a:gd name="T5" fmla="*/ 2792 h 857"/>
                <a:gd name="T6" fmla="*/ 2313 w 5540"/>
                <a:gd name="T7" fmla="*/ 2882 h 857"/>
                <a:gd name="T8" fmla="*/ 1850 w 5540"/>
                <a:gd name="T9" fmla="*/ 3006 h 857"/>
                <a:gd name="T10" fmla="*/ 1388 w 5540"/>
                <a:gd name="T11" fmla="*/ 3209 h 857"/>
                <a:gd name="T12" fmla="*/ 925 w 5540"/>
                <a:gd name="T13" fmla="*/ 3311 h 857"/>
                <a:gd name="T14" fmla="*/ 462 w 5540"/>
                <a:gd name="T15" fmla="*/ 3446 h 857"/>
                <a:gd name="T16" fmla="*/ 0 w 5540"/>
                <a:gd name="T17" fmla="*/ 3593 h 857"/>
                <a:gd name="T18" fmla="*/ 0 w 5540"/>
                <a:gd name="T19" fmla="*/ 3625 h 857"/>
                <a:gd name="T20" fmla="*/ 462 w 5540"/>
                <a:gd name="T21" fmla="*/ 3480 h 857"/>
                <a:gd name="T22" fmla="*/ 925 w 5540"/>
                <a:gd name="T23" fmla="*/ 3344 h 857"/>
                <a:gd name="T24" fmla="*/ 1388 w 5540"/>
                <a:gd name="T25" fmla="*/ 3243 h 857"/>
                <a:gd name="T26" fmla="*/ 1850 w 5540"/>
                <a:gd name="T27" fmla="*/ 3051 h 857"/>
                <a:gd name="T28" fmla="*/ 2313 w 5540"/>
                <a:gd name="T29" fmla="*/ 2927 h 857"/>
                <a:gd name="T30" fmla="*/ 2775 w 5540"/>
                <a:gd name="T31" fmla="*/ 2837 h 857"/>
                <a:gd name="T32" fmla="*/ 3238 w 5540"/>
                <a:gd name="T33" fmla="*/ 2837 h 857"/>
                <a:gd name="T34" fmla="*/ 3700 w 5540"/>
                <a:gd name="T35" fmla="*/ 2814 h 857"/>
                <a:gd name="T36" fmla="*/ 3964 w 5540"/>
                <a:gd name="T37" fmla="*/ 2814 h 857"/>
                <a:gd name="T38" fmla="*/ 3700 w 5540"/>
                <a:gd name="T39" fmla="*/ 2769 h 857"/>
                <a:gd name="T40" fmla="*/ 3964 w 5540"/>
                <a:gd name="T41" fmla="*/ 2814 h 857"/>
                <a:gd name="T42" fmla="*/ 3700 w 5540"/>
                <a:gd name="T43" fmla="*/ 2814 h 857"/>
                <a:gd name="T44" fmla="*/ 4163 w 5540"/>
                <a:gd name="T45" fmla="*/ 2893 h 857"/>
                <a:gd name="T46" fmla="*/ 4614 w 5540"/>
                <a:gd name="T47" fmla="*/ 3153 h 857"/>
                <a:gd name="T48" fmla="*/ 5076 w 5540"/>
                <a:gd name="T49" fmla="*/ 3153 h 857"/>
                <a:gd name="T50" fmla="*/ 5231 w 5540"/>
                <a:gd name="T51" fmla="*/ 3108 h 857"/>
                <a:gd name="T52" fmla="*/ 4614 w 5540"/>
                <a:gd name="T53" fmla="*/ 3108 h 857"/>
                <a:gd name="T54" fmla="*/ 4163 w 5540"/>
                <a:gd name="T55" fmla="*/ 2848 h 857"/>
                <a:gd name="T56" fmla="*/ 3964 w 5540"/>
                <a:gd name="T57" fmla="*/ 2814 h 857"/>
                <a:gd name="T58" fmla="*/ 5539 w 5540"/>
                <a:gd name="T59" fmla="*/ 2972 h 857"/>
                <a:gd name="T60" fmla="*/ 5076 w 5540"/>
                <a:gd name="T61" fmla="*/ 3108 h 857"/>
                <a:gd name="T62" fmla="*/ 5231 w 5540"/>
                <a:gd name="T63" fmla="*/ 3108 h 857"/>
                <a:gd name="T64" fmla="*/ 5539 w 5540"/>
                <a:gd name="T65" fmla="*/ 3017 h 857"/>
                <a:gd name="T66" fmla="*/ 5539 w 5540"/>
                <a:gd name="T67" fmla="*/ 2972 h 8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40" h="857">
                  <a:moveTo>
                    <a:pt x="3700" y="0"/>
                  </a:moveTo>
                  <a:lnTo>
                    <a:pt x="3238" y="23"/>
                  </a:lnTo>
                  <a:lnTo>
                    <a:pt x="2775" y="23"/>
                  </a:lnTo>
                  <a:lnTo>
                    <a:pt x="2313" y="113"/>
                  </a:lnTo>
                  <a:lnTo>
                    <a:pt x="1850" y="237"/>
                  </a:lnTo>
                  <a:lnTo>
                    <a:pt x="1388" y="440"/>
                  </a:lnTo>
                  <a:lnTo>
                    <a:pt x="925" y="542"/>
                  </a:lnTo>
                  <a:lnTo>
                    <a:pt x="462" y="677"/>
                  </a:lnTo>
                  <a:lnTo>
                    <a:pt x="0" y="824"/>
                  </a:lnTo>
                  <a:lnTo>
                    <a:pt x="0" y="856"/>
                  </a:lnTo>
                  <a:lnTo>
                    <a:pt x="462" y="711"/>
                  </a:lnTo>
                  <a:lnTo>
                    <a:pt x="925" y="575"/>
                  </a:lnTo>
                  <a:lnTo>
                    <a:pt x="1388" y="474"/>
                  </a:lnTo>
                  <a:lnTo>
                    <a:pt x="1850" y="282"/>
                  </a:lnTo>
                  <a:lnTo>
                    <a:pt x="2313" y="158"/>
                  </a:lnTo>
                  <a:lnTo>
                    <a:pt x="2775" y="68"/>
                  </a:lnTo>
                  <a:lnTo>
                    <a:pt x="3238" y="68"/>
                  </a:lnTo>
                  <a:lnTo>
                    <a:pt x="3700" y="45"/>
                  </a:lnTo>
                  <a:lnTo>
                    <a:pt x="3964" y="45"/>
                  </a:lnTo>
                  <a:lnTo>
                    <a:pt x="3700" y="0"/>
                  </a:lnTo>
                  <a:close/>
                  <a:moveTo>
                    <a:pt x="3964" y="45"/>
                  </a:moveTo>
                  <a:lnTo>
                    <a:pt x="3700" y="45"/>
                  </a:lnTo>
                  <a:lnTo>
                    <a:pt x="4163" y="124"/>
                  </a:lnTo>
                  <a:lnTo>
                    <a:pt x="4614" y="384"/>
                  </a:lnTo>
                  <a:lnTo>
                    <a:pt x="5076" y="384"/>
                  </a:lnTo>
                  <a:lnTo>
                    <a:pt x="5231" y="339"/>
                  </a:lnTo>
                  <a:lnTo>
                    <a:pt x="4614" y="339"/>
                  </a:lnTo>
                  <a:lnTo>
                    <a:pt x="4163" y="79"/>
                  </a:lnTo>
                  <a:lnTo>
                    <a:pt x="3964" y="45"/>
                  </a:lnTo>
                  <a:close/>
                  <a:moveTo>
                    <a:pt x="5539" y="203"/>
                  </a:moveTo>
                  <a:lnTo>
                    <a:pt x="5076" y="339"/>
                  </a:lnTo>
                  <a:lnTo>
                    <a:pt x="5231" y="339"/>
                  </a:lnTo>
                  <a:lnTo>
                    <a:pt x="5539" y="248"/>
                  </a:lnTo>
                  <a:lnTo>
                    <a:pt x="5539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3" name="Freeform 58">
              <a:extLst>
                <a:ext uri="{FF2B5EF4-FFF2-40B4-BE49-F238E27FC236}">
                  <a16:creationId xmlns:a16="http://schemas.microsoft.com/office/drawing/2014/main" id="{04F95B55-49AA-469E-BEE6-EB227B893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769"/>
              <a:ext cx="5540" cy="857"/>
            </a:xfrm>
            <a:custGeom>
              <a:avLst/>
              <a:gdLst>
                <a:gd name="T0" fmla="*/ 0 w 5540"/>
                <a:gd name="T1" fmla="*/ 3593 h 857"/>
                <a:gd name="T2" fmla="*/ 462 w 5540"/>
                <a:gd name="T3" fmla="*/ 3446 h 857"/>
                <a:gd name="T4" fmla="*/ 925 w 5540"/>
                <a:gd name="T5" fmla="*/ 3311 h 857"/>
                <a:gd name="T6" fmla="*/ 1388 w 5540"/>
                <a:gd name="T7" fmla="*/ 3209 h 857"/>
                <a:gd name="T8" fmla="*/ 1850 w 5540"/>
                <a:gd name="T9" fmla="*/ 3006 h 857"/>
                <a:gd name="T10" fmla="*/ 2313 w 5540"/>
                <a:gd name="T11" fmla="*/ 2882 h 857"/>
                <a:gd name="T12" fmla="*/ 2775 w 5540"/>
                <a:gd name="T13" fmla="*/ 2792 h 857"/>
                <a:gd name="T14" fmla="*/ 3238 w 5540"/>
                <a:gd name="T15" fmla="*/ 2792 h 857"/>
                <a:gd name="T16" fmla="*/ 3700 w 5540"/>
                <a:gd name="T17" fmla="*/ 2769 h 857"/>
                <a:gd name="T18" fmla="*/ 4163 w 5540"/>
                <a:gd name="T19" fmla="*/ 2848 h 857"/>
                <a:gd name="T20" fmla="*/ 4614 w 5540"/>
                <a:gd name="T21" fmla="*/ 3108 h 857"/>
                <a:gd name="T22" fmla="*/ 5076 w 5540"/>
                <a:gd name="T23" fmla="*/ 3108 h 857"/>
                <a:gd name="T24" fmla="*/ 5539 w 5540"/>
                <a:gd name="T25" fmla="*/ 2972 h 857"/>
                <a:gd name="T26" fmla="*/ 5539 w 5540"/>
                <a:gd name="T27" fmla="*/ 3017 h 857"/>
                <a:gd name="T28" fmla="*/ 5076 w 5540"/>
                <a:gd name="T29" fmla="*/ 3153 h 857"/>
                <a:gd name="T30" fmla="*/ 4614 w 5540"/>
                <a:gd name="T31" fmla="*/ 3153 h 857"/>
                <a:gd name="T32" fmla="*/ 4163 w 5540"/>
                <a:gd name="T33" fmla="*/ 2893 h 857"/>
                <a:gd name="T34" fmla="*/ 3700 w 5540"/>
                <a:gd name="T35" fmla="*/ 2814 h 857"/>
                <a:gd name="T36" fmla="*/ 3238 w 5540"/>
                <a:gd name="T37" fmla="*/ 2837 h 857"/>
                <a:gd name="T38" fmla="*/ 2775 w 5540"/>
                <a:gd name="T39" fmla="*/ 2837 h 857"/>
                <a:gd name="T40" fmla="*/ 2313 w 5540"/>
                <a:gd name="T41" fmla="*/ 2927 h 857"/>
                <a:gd name="T42" fmla="*/ 1850 w 5540"/>
                <a:gd name="T43" fmla="*/ 3051 h 857"/>
                <a:gd name="T44" fmla="*/ 1388 w 5540"/>
                <a:gd name="T45" fmla="*/ 3243 h 857"/>
                <a:gd name="T46" fmla="*/ 925 w 5540"/>
                <a:gd name="T47" fmla="*/ 3344 h 857"/>
                <a:gd name="T48" fmla="*/ 462 w 5540"/>
                <a:gd name="T49" fmla="*/ 3480 h 857"/>
                <a:gd name="T50" fmla="*/ 0 w 5540"/>
                <a:gd name="T51" fmla="*/ 3625 h 857"/>
                <a:gd name="T52" fmla="*/ 0 w 5540"/>
                <a:gd name="T53" fmla="*/ 3593 h 8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857">
                  <a:moveTo>
                    <a:pt x="0" y="824"/>
                  </a:moveTo>
                  <a:lnTo>
                    <a:pt x="462" y="677"/>
                  </a:lnTo>
                  <a:lnTo>
                    <a:pt x="925" y="542"/>
                  </a:lnTo>
                  <a:lnTo>
                    <a:pt x="1388" y="440"/>
                  </a:lnTo>
                  <a:lnTo>
                    <a:pt x="1850" y="237"/>
                  </a:lnTo>
                  <a:lnTo>
                    <a:pt x="2313" y="113"/>
                  </a:lnTo>
                  <a:lnTo>
                    <a:pt x="2775" y="23"/>
                  </a:lnTo>
                  <a:lnTo>
                    <a:pt x="3238" y="23"/>
                  </a:lnTo>
                  <a:lnTo>
                    <a:pt x="3700" y="0"/>
                  </a:lnTo>
                  <a:lnTo>
                    <a:pt x="4163" y="79"/>
                  </a:lnTo>
                  <a:lnTo>
                    <a:pt x="4614" y="339"/>
                  </a:lnTo>
                  <a:lnTo>
                    <a:pt x="5076" y="339"/>
                  </a:lnTo>
                  <a:lnTo>
                    <a:pt x="5539" y="203"/>
                  </a:lnTo>
                  <a:lnTo>
                    <a:pt x="5539" y="248"/>
                  </a:lnTo>
                  <a:lnTo>
                    <a:pt x="5076" y="384"/>
                  </a:lnTo>
                  <a:lnTo>
                    <a:pt x="4614" y="384"/>
                  </a:lnTo>
                  <a:lnTo>
                    <a:pt x="4163" y="124"/>
                  </a:lnTo>
                  <a:lnTo>
                    <a:pt x="3700" y="45"/>
                  </a:lnTo>
                  <a:lnTo>
                    <a:pt x="3238" y="68"/>
                  </a:lnTo>
                  <a:lnTo>
                    <a:pt x="2775" y="68"/>
                  </a:lnTo>
                  <a:lnTo>
                    <a:pt x="2313" y="158"/>
                  </a:lnTo>
                  <a:lnTo>
                    <a:pt x="1850" y="282"/>
                  </a:lnTo>
                  <a:lnTo>
                    <a:pt x="1388" y="474"/>
                  </a:lnTo>
                  <a:lnTo>
                    <a:pt x="925" y="575"/>
                  </a:lnTo>
                  <a:lnTo>
                    <a:pt x="462" y="711"/>
                  </a:lnTo>
                  <a:lnTo>
                    <a:pt x="0" y="856"/>
                  </a:lnTo>
                  <a:lnTo>
                    <a:pt x="0" y="824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4" name="AutoShape 57">
              <a:extLst>
                <a:ext uri="{FF2B5EF4-FFF2-40B4-BE49-F238E27FC236}">
                  <a16:creationId xmlns:a16="http://schemas.microsoft.com/office/drawing/2014/main" id="{F49A05C4-A0C3-434C-9640-B1BFB1AB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601"/>
              <a:ext cx="5540" cy="813"/>
            </a:xfrm>
            <a:custGeom>
              <a:avLst/>
              <a:gdLst>
                <a:gd name="T0" fmla="*/ 1468 w 5540"/>
                <a:gd name="T1" fmla="*/ 1979 h 813"/>
                <a:gd name="T2" fmla="*/ 7007 w 5540"/>
                <a:gd name="T3" fmla="*/ 1979 h 813"/>
                <a:gd name="T4" fmla="*/ 1468 w 5540"/>
                <a:gd name="T5" fmla="*/ 1167 h 813"/>
                <a:gd name="T6" fmla="*/ 7007 w 5540"/>
                <a:gd name="T7" fmla="*/ 1167 h 8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40" h="813">
                  <a:moveTo>
                    <a:pt x="1468" y="-5622"/>
                  </a:moveTo>
                  <a:lnTo>
                    <a:pt x="7007" y="-5622"/>
                  </a:lnTo>
                  <a:moveTo>
                    <a:pt x="1468" y="-6434"/>
                  </a:moveTo>
                  <a:lnTo>
                    <a:pt x="7007" y="-6434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5" name="AutoShape 56">
              <a:extLst>
                <a:ext uri="{FF2B5EF4-FFF2-40B4-BE49-F238E27FC236}">
                  <a16:creationId xmlns:a16="http://schemas.microsoft.com/office/drawing/2014/main" id="{F8CCBE4E-8779-4B59-9426-31B30EC8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2775 w 5540"/>
                <a:gd name="T1" fmla="*/ 953 h 2640"/>
                <a:gd name="T2" fmla="*/ 2313 w 5540"/>
                <a:gd name="T3" fmla="*/ 1032 h 2640"/>
                <a:gd name="T4" fmla="*/ 1850 w 5540"/>
                <a:gd name="T5" fmla="*/ 1325 h 2640"/>
                <a:gd name="T6" fmla="*/ 1388 w 5540"/>
                <a:gd name="T7" fmla="*/ 1720 h 2640"/>
                <a:gd name="T8" fmla="*/ 925 w 5540"/>
                <a:gd name="T9" fmla="*/ 1765 h 2640"/>
                <a:gd name="T10" fmla="*/ 462 w 5540"/>
                <a:gd name="T11" fmla="*/ 2092 h 2640"/>
                <a:gd name="T12" fmla="*/ 0 w 5540"/>
                <a:gd name="T13" fmla="*/ 2329 h 2640"/>
                <a:gd name="T14" fmla="*/ 0 w 5540"/>
                <a:gd name="T15" fmla="*/ 3593 h 2640"/>
                <a:gd name="T16" fmla="*/ 462 w 5540"/>
                <a:gd name="T17" fmla="*/ 3446 h 2640"/>
                <a:gd name="T18" fmla="*/ 925 w 5540"/>
                <a:gd name="T19" fmla="*/ 3311 h 2640"/>
                <a:gd name="T20" fmla="*/ 1388 w 5540"/>
                <a:gd name="T21" fmla="*/ 3209 h 2640"/>
                <a:gd name="T22" fmla="*/ 1850 w 5540"/>
                <a:gd name="T23" fmla="*/ 3006 h 2640"/>
                <a:gd name="T24" fmla="*/ 2313 w 5540"/>
                <a:gd name="T25" fmla="*/ 2882 h 2640"/>
                <a:gd name="T26" fmla="*/ 2775 w 5540"/>
                <a:gd name="T27" fmla="*/ 2792 h 2640"/>
                <a:gd name="T28" fmla="*/ 3238 w 5540"/>
                <a:gd name="T29" fmla="*/ 2792 h 2640"/>
                <a:gd name="T30" fmla="*/ 3700 w 5540"/>
                <a:gd name="T31" fmla="*/ 2769 h 2640"/>
                <a:gd name="T32" fmla="*/ 5539 w 5540"/>
                <a:gd name="T33" fmla="*/ 2769 h 2640"/>
                <a:gd name="T34" fmla="*/ 5539 w 5540"/>
                <a:gd name="T35" fmla="*/ 1946 h 2640"/>
                <a:gd name="T36" fmla="*/ 5076 w 5540"/>
                <a:gd name="T37" fmla="*/ 1946 h 2640"/>
                <a:gd name="T38" fmla="*/ 4614 w 5540"/>
                <a:gd name="T39" fmla="*/ 1833 h 2640"/>
                <a:gd name="T40" fmla="*/ 4163 w 5540"/>
                <a:gd name="T41" fmla="*/ 1438 h 2640"/>
                <a:gd name="T42" fmla="*/ 3991 w 5540"/>
                <a:gd name="T43" fmla="*/ 1291 h 2640"/>
                <a:gd name="T44" fmla="*/ 3238 w 5540"/>
                <a:gd name="T45" fmla="*/ 1291 h 2640"/>
                <a:gd name="T46" fmla="*/ 2775 w 5540"/>
                <a:gd name="T47" fmla="*/ 953 h 2640"/>
                <a:gd name="T48" fmla="*/ 5539 w 5540"/>
                <a:gd name="T49" fmla="*/ 2769 h 2640"/>
                <a:gd name="T50" fmla="*/ 3700 w 5540"/>
                <a:gd name="T51" fmla="*/ 2769 h 2640"/>
                <a:gd name="T52" fmla="*/ 4163 w 5540"/>
                <a:gd name="T53" fmla="*/ 2848 h 2640"/>
                <a:gd name="T54" fmla="*/ 4614 w 5540"/>
                <a:gd name="T55" fmla="*/ 3108 h 2640"/>
                <a:gd name="T56" fmla="*/ 5076 w 5540"/>
                <a:gd name="T57" fmla="*/ 3108 h 2640"/>
                <a:gd name="T58" fmla="*/ 5539 w 5540"/>
                <a:gd name="T59" fmla="*/ 2972 h 2640"/>
                <a:gd name="T60" fmla="*/ 5539 w 5540"/>
                <a:gd name="T61" fmla="*/ 2769 h 2640"/>
                <a:gd name="T62" fmla="*/ 5539 w 5540"/>
                <a:gd name="T63" fmla="*/ 1743 h 2640"/>
                <a:gd name="T64" fmla="*/ 5076 w 5540"/>
                <a:gd name="T65" fmla="*/ 1946 h 2640"/>
                <a:gd name="T66" fmla="*/ 5539 w 5540"/>
                <a:gd name="T67" fmla="*/ 1946 h 2640"/>
                <a:gd name="T68" fmla="*/ 5539 w 5540"/>
                <a:gd name="T69" fmla="*/ 1743 h 2640"/>
                <a:gd name="T70" fmla="*/ 3700 w 5540"/>
                <a:gd name="T71" fmla="*/ 1043 h 2640"/>
                <a:gd name="T72" fmla="*/ 3238 w 5540"/>
                <a:gd name="T73" fmla="*/ 1291 h 2640"/>
                <a:gd name="T74" fmla="*/ 3991 w 5540"/>
                <a:gd name="T75" fmla="*/ 1291 h 2640"/>
                <a:gd name="T76" fmla="*/ 3700 w 5540"/>
                <a:gd name="T77" fmla="*/ 1043 h 26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540" h="2640">
                  <a:moveTo>
                    <a:pt x="2775" y="0"/>
                  </a:moveTo>
                  <a:lnTo>
                    <a:pt x="2313" y="79"/>
                  </a:lnTo>
                  <a:lnTo>
                    <a:pt x="1850" y="372"/>
                  </a:lnTo>
                  <a:lnTo>
                    <a:pt x="1388" y="767"/>
                  </a:lnTo>
                  <a:lnTo>
                    <a:pt x="925" y="812"/>
                  </a:lnTo>
                  <a:lnTo>
                    <a:pt x="462" y="1139"/>
                  </a:lnTo>
                  <a:lnTo>
                    <a:pt x="0" y="1376"/>
                  </a:lnTo>
                  <a:lnTo>
                    <a:pt x="0" y="2640"/>
                  </a:lnTo>
                  <a:lnTo>
                    <a:pt x="462" y="2493"/>
                  </a:lnTo>
                  <a:lnTo>
                    <a:pt x="925" y="2358"/>
                  </a:lnTo>
                  <a:lnTo>
                    <a:pt x="1388" y="2256"/>
                  </a:lnTo>
                  <a:lnTo>
                    <a:pt x="1850" y="2053"/>
                  </a:lnTo>
                  <a:lnTo>
                    <a:pt x="2313" y="1929"/>
                  </a:lnTo>
                  <a:lnTo>
                    <a:pt x="2775" y="1839"/>
                  </a:lnTo>
                  <a:lnTo>
                    <a:pt x="3238" y="1839"/>
                  </a:lnTo>
                  <a:lnTo>
                    <a:pt x="3700" y="1816"/>
                  </a:lnTo>
                  <a:lnTo>
                    <a:pt x="5539" y="1816"/>
                  </a:lnTo>
                  <a:lnTo>
                    <a:pt x="5539" y="993"/>
                  </a:lnTo>
                  <a:lnTo>
                    <a:pt x="5076" y="993"/>
                  </a:lnTo>
                  <a:lnTo>
                    <a:pt x="4614" y="880"/>
                  </a:lnTo>
                  <a:lnTo>
                    <a:pt x="4163" y="485"/>
                  </a:lnTo>
                  <a:lnTo>
                    <a:pt x="3991" y="338"/>
                  </a:lnTo>
                  <a:lnTo>
                    <a:pt x="3238" y="338"/>
                  </a:lnTo>
                  <a:lnTo>
                    <a:pt x="2775" y="0"/>
                  </a:lnTo>
                  <a:close/>
                  <a:moveTo>
                    <a:pt x="5539" y="1816"/>
                  </a:moveTo>
                  <a:lnTo>
                    <a:pt x="3700" y="1816"/>
                  </a:lnTo>
                  <a:lnTo>
                    <a:pt x="4163" y="1895"/>
                  </a:lnTo>
                  <a:lnTo>
                    <a:pt x="4614" y="2155"/>
                  </a:lnTo>
                  <a:lnTo>
                    <a:pt x="5076" y="2155"/>
                  </a:lnTo>
                  <a:lnTo>
                    <a:pt x="5539" y="2019"/>
                  </a:lnTo>
                  <a:lnTo>
                    <a:pt x="5539" y="1816"/>
                  </a:lnTo>
                  <a:close/>
                  <a:moveTo>
                    <a:pt x="5539" y="790"/>
                  </a:moveTo>
                  <a:lnTo>
                    <a:pt x="5076" y="993"/>
                  </a:lnTo>
                  <a:lnTo>
                    <a:pt x="5539" y="993"/>
                  </a:lnTo>
                  <a:lnTo>
                    <a:pt x="5539" y="790"/>
                  </a:lnTo>
                  <a:close/>
                  <a:moveTo>
                    <a:pt x="3700" y="90"/>
                  </a:moveTo>
                  <a:lnTo>
                    <a:pt x="3238" y="338"/>
                  </a:lnTo>
                  <a:lnTo>
                    <a:pt x="3991" y="338"/>
                  </a:lnTo>
                  <a:lnTo>
                    <a:pt x="37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6" name="AutoShape 55">
              <a:extLst>
                <a:ext uri="{FF2B5EF4-FFF2-40B4-BE49-F238E27FC236}">
                  <a16:creationId xmlns:a16="http://schemas.microsoft.com/office/drawing/2014/main" id="{78CAC07A-2A28-4121-A155-B046F035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2775 w 5540"/>
                <a:gd name="T1" fmla="*/ 953 h 2640"/>
                <a:gd name="T2" fmla="*/ 2313 w 5540"/>
                <a:gd name="T3" fmla="*/ 1032 h 2640"/>
                <a:gd name="T4" fmla="*/ 1850 w 5540"/>
                <a:gd name="T5" fmla="*/ 1325 h 2640"/>
                <a:gd name="T6" fmla="*/ 1388 w 5540"/>
                <a:gd name="T7" fmla="*/ 1720 h 2640"/>
                <a:gd name="T8" fmla="*/ 925 w 5540"/>
                <a:gd name="T9" fmla="*/ 1765 h 2640"/>
                <a:gd name="T10" fmla="*/ 462 w 5540"/>
                <a:gd name="T11" fmla="*/ 2092 h 2640"/>
                <a:gd name="T12" fmla="*/ 0 w 5540"/>
                <a:gd name="T13" fmla="*/ 2329 h 2640"/>
                <a:gd name="T14" fmla="*/ 0 w 5540"/>
                <a:gd name="T15" fmla="*/ 3593 h 2640"/>
                <a:gd name="T16" fmla="*/ 462 w 5540"/>
                <a:gd name="T17" fmla="*/ 3446 h 2640"/>
                <a:gd name="T18" fmla="*/ 925 w 5540"/>
                <a:gd name="T19" fmla="*/ 3311 h 2640"/>
                <a:gd name="T20" fmla="*/ 1388 w 5540"/>
                <a:gd name="T21" fmla="*/ 3209 h 2640"/>
                <a:gd name="T22" fmla="*/ 1850 w 5540"/>
                <a:gd name="T23" fmla="*/ 3006 h 2640"/>
                <a:gd name="T24" fmla="*/ 2313 w 5540"/>
                <a:gd name="T25" fmla="*/ 2882 h 2640"/>
                <a:gd name="T26" fmla="*/ 2775 w 5540"/>
                <a:gd name="T27" fmla="*/ 2792 h 2640"/>
                <a:gd name="T28" fmla="*/ 3238 w 5540"/>
                <a:gd name="T29" fmla="*/ 2792 h 2640"/>
                <a:gd name="T30" fmla="*/ 3700 w 5540"/>
                <a:gd name="T31" fmla="*/ 2769 h 2640"/>
                <a:gd name="T32" fmla="*/ 5539 w 5540"/>
                <a:gd name="T33" fmla="*/ 2769 h 2640"/>
                <a:gd name="T34" fmla="*/ 5539 w 5540"/>
                <a:gd name="T35" fmla="*/ 1946 h 2640"/>
                <a:gd name="T36" fmla="*/ 5076 w 5540"/>
                <a:gd name="T37" fmla="*/ 1946 h 2640"/>
                <a:gd name="T38" fmla="*/ 4614 w 5540"/>
                <a:gd name="T39" fmla="*/ 1833 h 2640"/>
                <a:gd name="T40" fmla="*/ 4163 w 5540"/>
                <a:gd name="T41" fmla="*/ 1438 h 2640"/>
                <a:gd name="T42" fmla="*/ 3991 w 5540"/>
                <a:gd name="T43" fmla="*/ 1291 h 2640"/>
                <a:gd name="T44" fmla="*/ 3238 w 5540"/>
                <a:gd name="T45" fmla="*/ 1291 h 2640"/>
                <a:gd name="T46" fmla="*/ 2775 w 5540"/>
                <a:gd name="T47" fmla="*/ 953 h 2640"/>
                <a:gd name="T48" fmla="*/ 5539 w 5540"/>
                <a:gd name="T49" fmla="*/ 2769 h 2640"/>
                <a:gd name="T50" fmla="*/ 3700 w 5540"/>
                <a:gd name="T51" fmla="*/ 2769 h 2640"/>
                <a:gd name="T52" fmla="*/ 4163 w 5540"/>
                <a:gd name="T53" fmla="*/ 2848 h 2640"/>
                <a:gd name="T54" fmla="*/ 4614 w 5540"/>
                <a:gd name="T55" fmla="*/ 3108 h 2640"/>
                <a:gd name="T56" fmla="*/ 5076 w 5540"/>
                <a:gd name="T57" fmla="*/ 3108 h 2640"/>
                <a:gd name="T58" fmla="*/ 5539 w 5540"/>
                <a:gd name="T59" fmla="*/ 2972 h 2640"/>
                <a:gd name="T60" fmla="*/ 5539 w 5540"/>
                <a:gd name="T61" fmla="*/ 2769 h 2640"/>
                <a:gd name="T62" fmla="*/ 5539 w 5540"/>
                <a:gd name="T63" fmla="*/ 1743 h 2640"/>
                <a:gd name="T64" fmla="*/ 5076 w 5540"/>
                <a:gd name="T65" fmla="*/ 1946 h 2640"/>
                <a:gd name="T66" fmla="*/ 5539 w 5540"/>
                <a:gd name="T67" fmla="*/ 1946 h 2640"/>
                <a:gd name="T68" fmla="*/ 5539 w 5540"/>
                <a:gd name="T69" fmla="*/ 1743 h 2640"/>
                <a:gd name="T70" fmla="*/ 3700 w 5540"/>
                <a:gd name="T71" fmla="*/ 1043 h 2640"/>
                <a:gd name="T72" fmla="*/ 3238 w 5540"/>
                <a:gd name="T73" fmla="*/ 1291 h 2640"/>
                <a:gd name="T74" fmla="*/ 3991 w 5540"/>
                <a:gd name="T75" fmla="*/ 1291 h 2640"/>
                <a:gd name="T76" fmla="*/ 3700 w 5540"/>
                <a:gd name="T77" fmla="*/ 1043 h 26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540" h="2640">
                  <a:moveTo>
                    <a:pt x="2775" y="0"/>
                  </a:moveTo>
                  <a:lnTo>
                    <a:pt x="2313" y="79"/>
                  </a:lnTo>
                  <a:lnTo>
                    <a:pt x="1850" y="372"/>
                  </a:lnTo>
                  <a:lnTo>
                    <a:pt x="1388" y="767"/>
                  </a:lnTo>
                  <a:lnTo>
                    <a:pt x="925" y="812"/>
                  </a:lnTo>
                  <a:lnTo>
                    <a:pt x="462" y="1139"/>
                  </a:lnTo>
                  <a:lnTo>
                    <a:pt x="0" y="1376"/>
                  </a:lnTo>
                  <a:lnTo>
                    <a:pt x="0" y="2640"/>
                  </a:lnTo>
                  <a:lnTo>
                    <a:pt x="462" y="2493"/>
                  </a:lnTo>
                  <a:lnTo>
                    <a:pt x="925" y="2358"/>
                  </a:lnTo>
                  <a:lnTo>
                    <a:pt x="1388" y="2256"/>
                  </a:lnTo>
                  <a:lnTo>
                    <a:pt x="1850" y="2053"/>
                  </a:lnTo>
                  <a:lnTo>
                    <a:pt x="2313" y="1929"/>
                  </a:lnTo>
                  <a:lnTo>
                    <a:pt x="2775" y="1839"/>
                  </a:lnTo>
                  <a:lnTo>
                    <a:pt x="3238" y="1839"/>
                  </a:lnTo>
                  <a:lnTo>
                    <a:pt x="3700" y="1816"/>
                  </a:lnTo>
                  <a:lnTo>
                    <a:pt x="5539" y="1816"/>
                  </a:lnTo>
                  <a:lnTo>
                    <a:pt x="5539" y="993"/>
                  </a:lnTo>
                  <a:lnTo>
                    <a:pt x="5076" y="993"/>
                  </a:lnTo>
                  <a:lnTo>
                    <a:pt x="4614" y="880"/>
                  </a:lnTo>
                  <a:lnTo>
                    <a:pt x="4163" y="485"/>
                  </a:lnTo>
                  <a:lnTo>
                    <a:pt x="3991" y="338"/>
                  </a:lnTo>
                  <a:lnTo>
                    <a:pt x="3238" y="338"/>
                  </a:lnTo>
                  <a:lnTo>
                    <a:pt x="2775" y="0"/>
                  </a:lnTo>
                  <a:close/>
                  <a:moveTo>
                    <a:pt x="5539" y="1816"/>
                  </a:moveTo>
                  <a:lnTo>
                    <a:pt x="3700" y="1816"/>
                  </a:lnTo>
                  <a:lnTo>
                    <a:pt x="4163" y="1895"/>
                  </a:lnTo>
                  <a:lnTo>
                    <a:pt x="4614" y="2155"/>
                  </a:lnTo>
                  <a:lnTo>
                    <a:pt x="5076" y="2155"/>
                  </a:lnTo>
                  <a:lnTo>
                    <a:pt x="5539" y="2019"/>
                  </a:lnTo>
                  <a:lnTo>
                    <a:pt x="5539" y="1816"/>
                  </a:lnTo>
                  <a:close/>
                  <a:moveTo>
                    <a:pt x="5539" y="790"/>
                  </a:moveTo>
                  <a:lnTo>
                    <a:pt x="5076" y="993"/>
                  </a:lnTo>
                  <a:lnTo>
                    <a:pt x="5539" y="993"/>
                  </a:lnTo>
                  <a:lnTo>
                    <a:pt x="5539" y="790"/>
                  </a:lnTo>
                  <a:close/>
                  <a:moveTo>
                    <a:pt x="3700" y="90"/>
                  </a:moveTo>
                  <a:lnTo>
                    <a:pt x="3238" y="338"/>
                  </a:lnTo>
                  <a:lnTo>
                    <a:pt x="3991" y="338"/>
                  </a:lnTo>
                  <a:lnTo>
                    <a:pt x="3700" y="90"/>
                  </a:lnTo>
                  <a:close/>
                </a:path>
              </a:pathLst>
            </a:custGeom>
            <a:solidFill>
              <a:srgbClr val="87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7" name="Freeform 54">
              <a:extLst>
                <a:ext uri="{FF2B5EF4-FFF2-40B4-BE49-F238E27FC236}">
                  <a16:creationId xmlns:a16="http://schemas.microsoft.com/office/drawing/2014/main" id="{39EE184F-A178-43B1-BD83-E4E9F6F2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952"/>
              <a:ext cx="5540" cy="2640"/>
            </a:xfrm>
            <a:custGeom>
              <a:avLst/>
              <a:gdLst>
                <a:gd name="T0" fmla="*/ 0 w 5540"/>
                <a:gd name="T1" fmla="*/ 2329 h 2640"/>
                <a:gd name="T2" fmla="*/ 462 w 5540"/>
                <a:gd name="T3" fmla="*/ 2092 h 2640"/>
                <a:gd name="T4" fmla="*/ 925 w 5540"/>
                <a:gd name="T5" fmla="*/ 1765 h 2640"/>
                <a:gd name="T6" fmla="*/ 1388 w 5540"/>
                <a:gd name="T7" fmla="*/ 1720 h 2640"/>
                <a:gd name="T8" fmla="*/ 1850 w 5540"/>
                <a:gd name="T9" fmla="*/ 1325 h 2640"/>
                <a:gd name="T10" fmla="*/ 2313 w 5540"/>
                <a:gd name="T11" fmla="*/ 1032 h 2640"/>
                <a:gd name="T12" fmla="*/ 2775 w 5540"/>
                <a:gd name="T13" fmla="*/ 953 h 2640"/>
                <a:gd name="T14" fmla="*/ 3238 w 5540"/>
                <a:gd name="T15" fmla="*/ 1291 h 2640"/>
                <a:gd name="T16" fmla="*/ 3700 w 5540"/>
                <a:gd name="T17" fmla="*/ 1043 h 2640"/>
                <a:gd name="T18" fmla="*/ 4163 w 5540"/>
                <a:gd name="T19" fmla="*/ 1438 h 2640"/>
                <a:gd name="T20" fmla="*/ 4614 w 5540"/>
                <a:gd name="T21" fmla="*/ 1833 h 2640"/>
                <a:gd name="T22" fmla="*/ 5076 w 5540"/>
                <a:gd name="T23" fmla="*/ 1946 h 2640"/>
                <a:gd name="T24" fmla="*/ 5539 w 5540"/>
                <a:gd name="T25" fmla="*/ 1743 h 2640"/>
                <a:gd name="T26" fmla="*/ 5539 w 5540"/>
                <a:gd name="T27" fmla="*/ 2972 h 2640"/>
                <a:gd name="T28" fmla="*/ 5076 w 5540"/>
                <a:gd name="T29" fmla="*/ 3108 h 2640"/>
                <a:gd name="T30" fmla="*/ 4614 w 5540"/>
                <a:gd name="T31" fmla="*/ 3108 h 2640"/>
                <a:gd name="T32" fmla="*/ 4163 w 5540"/>
                <a:gd name="T33" fmla="*/ 2848 h 2640"/>
                <a:gd name="T34" fmla="*/ 3700 w 5540"/>
                <a:gd name="T35" fmla="*/ 2769 h 2640"/>
                <a:gd name="T36" fmla="*/ 3238 w 5540"/>
                <a:gd name="T37" fmla="*/ 2792 h 2640"/>
                <a:gd name="T38" fmla="*/ 2775 w 5540"/>
                <a:gd name="T39" fmla="*/ 2792 h 2640"/>
                <a:gd name="T40" fmla="*/ 2313 w 5540"/>
                <a:gd name="T41" fmla="*/ 2882 h 2640"/>
                <a:gd name="T42" fmla="*/ 1850 w 5540"/>
                <a:gd name="T43" fmla="*/ 3006 h 2640"/>
                <a:gd name="T44" fmla="*/ 1388 w 5540"/>
                <a:gd name="T45" fmla="*/ 3209 h 2640"/>
                <a:gd name="T46" fmla="*/ 925 w 5540"/>
                <a:gd name="T47" fmla="*/ 3311 h 2640"/>
                <a:gd name="T48" fmla="*/ 462 w 5540"/>
                <a:gd name="T49" fmla="*/ 3446 h 2640"/>
                <a:gd name="T50" fmla="*/ 0 w 5540"/>
                <a:gd name="T51" fmla="*/ 3593 h 2640"/>
                <a:gd name="T52" fmla="*/ 0 w 5540"/>
                <a:gd name="T53" fmla="*/ 2329 h 26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540" h="2640">
                  <a:moveTo>
                    <a:pt x="0" y="1376"/>
                  </a:moveTo>
                  <a:lnTo>
                    <a:pt x="462" y="1139"/>
                  </a:lnTo>
                  <a:lnTo>
                    <a:pt x="925" y="812"/>
                  </a:lnTo>
                  <a:lnTo>
                    <a:pt x="1388" y="767"/>
                  </a:lnTo>
                  <a:lnTo>
                    <a:pt x="1850" y="372"/>
                  </a:lnTo>
                  <a:lnTo>
                    <a:pt x="2313" y="79"/>
                  </a:lnTo>
                  <a:lnTo>
                    <a:pt x="2775" y="0"/>
                  </a:lnTo>
                  <a:lnTo>
                    <a:pt x="3238" y="338"/>
                  </a:lnTo>
                  <a:lnTo>
                    <a:pt x="3700" y="90"/>
                  </a:lnTo>
                  <a:lnTo>
                    <a:pt x="4163" y="485"/>
                  </a:lnTo>
                  <a:lnTo>
                    <a:pt x="4614" y="880"/>
                  </a:lnTo>
                  <a:lnTo>
                    <a:pt x="5076" y="993"/>
                  </a:lnTo>
                  <a:lnTo>
                    <a:pt x="5539" y="790"/>
                  </a:lnTo>
                  <a:lnTo>
                    <a:pt x="5539" y="2019"/>
                  </a:lnTo>
                  <a:lnTo>
                    <a:pt x="5076" y="2155"/>
                  </a:lnTo>
                  <a:lnTo>
                    <a:pt x="4614" y="2155"/>
                  </a:lnTo>
                  <a:lnTo>
                    <a:pt x="4163" y="1895"/>
                  </a:lnTo>
                  <a:lnTo>
                    <a:pt x="3700" y="1816"/>
                  </a:lnTo>
                  <a:lnTo>
                    <a:pt x="3238" y="1839"/>
                  </a:lnTo>
                  <a:lnTo>
                    <a:pt x="2775" y="1839"/>
                  </a:lnTo>
                  <a:lnTo>
                    <a:pt x="2313" y="1929"/>
                  </a:lnTo>
                  <a:lnTo>
                    <a:pt x="1850" y="2053"/>
                  </a:lnTo>
                  <a:lnTo>
                    <a:pt x="1388" y="2256"/>
                  </a:lnTo>
                  <a:lnTo>
                    <a:pt x="925" y="2358"/>
                  </a:lnTo>
                  <a:lnTo>
                    <a:pt x="462" y="2493"/>
                  </a:lnTo>
                  <a:lnTo>
                    <a:pt x="0" y="2640"/>
                  </a:lnTo>
                  <a:lnTo>
                    <a:pt x="0" y="1376"/>
                  </a:lnTo>
                  <a:close/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60448" name="Line 53">
              <a:extLst>
                <a:ext uri="{FF2B5EF4-FFF2-40B4-BE49-F238E27FC236}">
                  <a16:creationId xmlns:a16="http://schemas.microsoft.com/office/drawing/2014/main" id="{DD80DF41-0907-4DF7-B622-927CBE6CB3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8" y="355"/>
              <a:ext cx="553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9" name="Line 52">
              <a:extLst>
                <a:ext uri="{FF2B5EF4-FFF2-40B4-BE49-F238E27FC236}">
                  <a16:creationId xmlns:a16="http://schemas.microsoft.com/office/drawing/2014/main" id="{56A52600-C4A0-46B7-87F1-2A3CAFE5C6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09" y="5249"/>
              <a:ext cx="0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50" name="AutoShape 51">
              <a:extLst>
                <a:ext uri="{FF2B5EF4-FFF2-40B4-BE49-F238E27FC236}">
                  <a16:creationId xmlns:a16="http://schemas.microsoft.com/office/drawing/2014/main" id="{9298D17A-8407-4734-8E31-9AF6FF030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964"/>
              <a:ext cx="5536" cy="4897"/>
            </a:xfrm>
            <a:custGeom>
              <a:avLst/>
              <a:gdLst>
                <a:gd name="T0" fmla="*/ 1473 w 5536"/>
                <a:gd name="T1" fmla="*/ 5249 h 4897"/>
                <a:gd name="T2" fmla="*/ 1473 w 5536"/>
                <a:gd name="T3" fmla="*/ 353 h 4897"/>
                <a:gd name="T4" fmla="*/ 1473 w 5536"/>
                <a:gd name="T5" fmla="*/ 5249 h 4897"/>
                <a:gd name="T6" fmla="*/ 7009 w 5536"/>
                <a:gd name="T7" fmla="*/ 5249 h 48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6" h="4897">
                  <a:moveTo>
                    <a:pt x="1473" y="-716"/>
                  </a:moveTo>
                  <a:lnTo>
                    <a:pt x="1473" y="-5612"/>
                  </a:lnTo>
                  <a:moveTo>
                    <a:pt x="1473" y="-716"/>
                  </a:moveTo>
                  <a:lnTo>
                    <a:pt x="7009" y="-716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51" name="AutoShape 50">
              <a:extLst>
                <a:ext uri="{FF2B5EF4-FFF2-40B4-BE49-F238E27FC236}">
                  <a16:creationId xmlns:a16="http://schemas.microsoft.com/office/drawing/2014/main" id="{A8FB02FC-DE8B-47D9-B808-99D4705EA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0861"/>
              <a:ext cx="4615" cy="34"/>
            </a:xfrm>
            <a:custGeom>
              <a:avLst/>
              <a:gdLst>
                <a:gd name="T0" fmla="*/ 1467 w 4615"/>
                <a:gd name="T1" fmla="*/ 5251 h 34"/>
                <a:gd name="T2" fmla="*/ 1467 w 4615"/>
                <a:gd name="T3" fmla="*/ 5285 h 34"/>
                <a:gd name="T4" fmla="*/ 1930 w 4615"/>
                <a:gd name="T5" fmla="*/ 5251 h 34"/>
                <a:gd name="T6" fmla="*/ 1930 w 4615"/>
                <a:gd name="T7" fmla="*/ 5285 h 34"/>
                <a:gd name="T8" fmla="*/ 2393 w 4615"/>
                <a:gd name="T9" fmla="*/ 5251 h 34"/>
                <a:gd name="T10" fmla="*/ 2393 w 4615"/>
                <a:gd name="T11" fmla="*/ 5285 h 34"/>
                <a:gd name="T12" fmla="*/ 2855 w 4615"/>
                <a:gd name="T13" fmla="*/ 5251 h 34"/>
                <a:gd name="T14" fmla="*/ 2855 w 4615"/>
                <a:gd name="T15" fmla="*/ 5285 h 34"/>
                <a:gd name="T16" fmla="*/ 3318 w 4615"/>
                <a:gd name="T17" fmla="*/ 5251 h 34"/>
                <a:gd name="T18" fmla="*/ 3318 w 4615"/>
                <a:gd name="T19" fmla="*/ 5285 h 34"/>
                <a:gd name="T20" fmla="*/ 3780 w 4615"/>
                <a:gd name="T21" fmla="*/ 5251 h 34"/>
                <a:gd name="T22" fmla="*/ 3780 w 4615"/>
                <a:gd name="T23" fmla="*/ 5285 h 34"/>
                <a:gd name="T24" fmla="*/ 4243 w 4615"/>
                <a:gd name="T25" fmla="*/ 5251 h 34"/>
                <a:gd name="T26" fmla="*/ 4243 w 4615"/>
                <a:gd name="T27" fmla="*/ 5285 h 34"/>
                <a:gd name="T28" fmla="*/ 4705 w 4615"/>
                <a:gd name="T29" fmla="*/ 5251 h 34"/>
                <a:gd name="T30" fmla="*/ 4705 w 4615"/>
                <a:gd name="T31" fmla="*/ 5285 h 34"/>
                <a:gd name="T32" fmla="*/ 5168 w 4615"/>
                <a:gd name="T33" fmla="*/ 5251 h 34"/>
                <a:gd name="T34" fmla="*/ 5168 w 4615"/>
                <a:gd name="T35" fmla="*/ 5285 h 34"/>
                <a:gd name="T36" fmla="*/ 5619 w 4615"/>
                <a:gd name="T37" fmla="*/ 5251 h 34"/>
                <a:gd name="T38" fmla="*/ 5619 w 4615"/>
                <a:gd name="T39" fmla="*/ 5285 h 34"/>
                <a:gd name="T40" fmla="*/ 6081 w 4615"/>
                <a:gd name="T41" fmla="*/ 5251 h 34"/>
                <a:gd name="T42" fmla="*/ 6081 w 4615"/>
                <a:gd name="T43" fmla="*/ 5285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5" h="34">
                  <a:moveTo>
                    <a:pt x="1467" y="-5611"/>
                  </a:moveTo>
                  <a:lnTo>
                    <a:pt x="1467" y="-5577"/>
                  </a:lnTo>
                  <a:moveTo>
                    <a:pt x="1930" y="-5611"/>
                  </a:moveTo>
                  <a:lnTo>
                    <a:pt x="1930" y="-5577"/>
                  </a:lnTo>
                  <a:moveTo>
                    <a:pt x="2393" y="-5611"/>
                  </a:moveTo>
                  <a:lnTo>
                    <a:pt x="2393" y="-5577"/>
                  </a:lnTo>
                  <a:moveTo>
                    <a:pt x="2855" y="-5611"/>
                  </a:moveTo>
                  <a:lnTo>
                    <a:pt x="2855" y="-5577"/>
                  </a:lnTo>
                  <a:moveTo>
                    <a:pt x="3318" y="-5611"/>
                  </a:moveTo>
                  <a:lnTo>
                    <a:pt x="3318" y="-5577"/>
                  </a:lnTo>
                  <a:moveTo>
                    <a:pt x="3780" y="-5611"/>
                  </a:moveTo>
                  <a:lnTo>
                    <a:pt x="3780" y="-5577"/>
                  </a:lnTo>
                  <a:moveTo>
                    <a:pt x="4243" y="-5611"/>
                  </a:moveTo>
                  <a:lnTo>
                    <a:pt x="4243" y="-5577"/>
                  </a:lnTo>
                  <a:moveTo>
                    <a:pt x="4705" y="-5611"/>
                  </a:moveTo>
                  <a:lnTo>
                    <a:pt x="4705" y="-5577"/>
                  </a:lnTo>
                  <a:moveTo>
                    <a:pt x="5168" y="-5611"/>
                  </a:moveTo>
                  <a:lnTo>
                    <a:pt x="5168" y="-5577"/>
                  </a:lnTo>
                  <a:moveTo>
                    <a:pt x="5619" y="-5611"/>
                  </a:moveTo>
                  <a:lnTo>
                    <a:pt x="5619" y="-5577"/>
                  </a:lnTo>
                  <a:moveTo>
                    <a:pt x="6081" y="-5611"/>
                  </a:moveTo>
                  <a:lnTo>
                    <a:pt x="6081" y="-5577"/>
                  </a:lnTo>
                </a:path>
              </a:pathLst>
            </a:custGeom>
            <a:noFill/>
            <a:ln w="508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52" name="AutoShape 49">
              <a:extLst>
                <a:ext uri="{FF2B5EF4-FFF2-40B4-BE49-F238E27FC236}">
                  <a16:creationId xmlns:a16="http://schemas.microsoft.com/office/drawing/2014/main" id="{0E906054-1239-46CE-B78A-9588E645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911"/>
              <a:ext cx="5540" cy="1950"/>
            </a:xfrm>
            <a:custGeom>
              <a:avLst/>
              <a:gdLst>
                <a:gd name="T0" fmla="*/ 1468 w 5540"/>
                <a:gd name="T1" fmla="*/ 2418 h 1950"/>
                <a:gd name="T2" fmla="*/ 1930 w 5540"/>
                <a:gd name="T3" fmla="*/ 2183 h 1950"/>
                <a:gd name="T4" fmla="*/ 1930 w 5540"/>
                <a:gd name="T5" fmla="*/ 2183 h 1950"/>
                <a:gd name="T6" fmla="*/ 2393 w 5540"/>
                <a:gd name="T7" fmla="*/ 1946 h 1950"/>
                <a:gd name="T8" fmla="*/ 2393 w 5540"/>
                <a:gd name="T9" fmla="*/ 1946 h 1950"/>
                <a:gd name="T10" fmla="*/ 2856 w 5540"/>
                <a:gd name="T11" fmla="*/ 1731 h 1950"/>
                <a:gd name="T12" fmla="*/ 2856 w 5540"/>
                <a:gd name="T13" fmla="*/ 1731 h 1950"/>
                <a:gd name="T14" fmla="*/ 3318 w 5540"/>
                <a:gd name="T15" fmla="*/ 1483 h 1950"/>
                <a:gd name="T16" fmla="*/ 3318 w 5540"/>
                <a:gd name="T17" fmla="*/ 1483 h 1950"/>
                <a:gd name="T18" fmla="*/ 3781 w 5540"/>
                <a:gd name="T19" fmla="*/ 1088 h 1950"/>
                <a:gd name="T20" fmla="*/ 3781 w 5540"/>
                <a:gd name="T21" fmla="*/ 1088 h 1950"/>
                <a:gd name="T22" fmla="*/ 4243 w 5540"/>
                <a:gd name="T23" fmla="*/ 795 h 1950"/>
                <a:gd name="T24" fmla="*/ 4243 w 5540"/>
                <a:gd name="T25" fmla="*/ 795 h 1950"/>
                <a:gd name="T26" fmla="*/ 4706 w 5540"/>
                <a:gd name="T27" fmla="*/ 829 h 1950"/>
                <a:gd name="T28" fmla="*/ 4706 w 5540"/>
                <a:gd name="T29" fmla="*/ 829 h 1950"/>
                <a:gd name="T30" fmla="*/ 5168 w 5540"/>
                <a:gd name="T31" fmla="*/ 490 h 1950"/>
                <a:gd name="T32" fmla="*/ 5168 w 5540"/>
                <a:gd name="T33" fmla="*/ 490 h 1950"/>
                <a:gd name="T34" fmla="*/ 5631 w 5540"/>
                <a:gd name="T35" fmla="*/ 524 h 1950"/>
                <a:gd name="T36" fmla="*/ 5631 w 5540"/>
                <a:gd name="T37" fmla="*/ 524 h 1950"/>
                <a:gd name="T38" fmla="*/ 6082 w 5540"/>
                <a:gd name="T39" fmla="*/ 535 h 1950"/>
                <a:gd name="T40" fmla="*/ 6082 w 5540"/>
                <a:gd name="T41" fmla="*/ 535 h 1950"/>
                <a:gd name="T42" fmla="*/ 6544 w 5540"/>
                <a:gd name="T43" fmla="*/ 547 h 1950"/>
                <a:gd name="T44" fmla="*/ 6544 w 5540"/>
                <a:gd name="T45" fmla="*/ 547 h 1950"/>
                <a:gd name="T46" fmla="*/ 7007 w 5540"/>
                <a:gd name="T47" fmla="*/ 468 h 19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40" h="1950">
                  <a:moveTo>
                    <a:pt x="1468" y="-6494"/>
                  </a:moveTo>
                  <a:lnTo>
                    <a:pt x="1930" y="-6729"/>
                  </a:lnTo>
                  <a:moveTo>
                    <a:pt x="1930" y="-6729"/>
                  </a:moveTo>
                  <a:lnTo>
                    <a:pt x="2393" y="-6966"/>
                  </a:lnTo>
                  <a:moveTo>
                    <a:pt x="2393" y="-6966"/>
                  </a:moveTo>
                  <a:lnTo>
                    <a:pt x="2856" y="-7181"/>
                  </a:lnTo>
                  <a:moveTo>
                    <a:pt x="2856" y="-7181"/>
                  </a:moveTo>
                  <a:lnTo>
                    <a:pt x="3318" y="-7429"/>
                  </a:lnTo>
                  <a:moveTo>
                    <a:pt x="3318" y="-7429"/>
                  </a:moveTo>
                  <a:lnTo>
                    <a:pt x="3781" y="-7824"/>
                  </a:lnTo>
                  <a:moveTo>
                    <a:pt x="3781" y="-7824"/>
                  </a:moveTo>
                  <a:lnTo>
                    <a:pt x="4243" y="-8117"/>
                  </a:lnTo>
                  <a:moveTo>
                    <a:pt x="4243" y="-8117"/>
                  </a:moveTo>
                  <a:lnTo>
                    <a:pt x="4706" y="-8083"/>
                  </a:lnTo>
                  <a:moveTo>
                    <a:pt x="4706" y="-8083"/>
                  </a:moveTo>
                  <a:lnTo>
                    <a:pt x="5168" y="-8422"/>
                  </a:lnTo>
                  <a:moveTo>
                    <a:pt x="5168" y="-8422"/>
                  </a:moveTo>
                  <a:lnTo>
                    <a:pt x="5631" y="-8388"/>
                  </a:lnTo>
                  <a:moveTo>
                    <a:pt x="5631" y="-8388"/>
                  </a:moveTo>
                  <a:lnTo>
                    <a:pt x="6082" y="-8377"/>
                  </a:lnTo>
                  <a:moveTo>
                    <a:pt x="6082" y="-8377"/>
                  </a:moveTo>
                  <a:lnTo>
                    <a:pt x="6544" y="-8365"/>
                  </a:lnTo>
                  <a:moveTo>
                    <a:pt x="6544" y="-8365"/>
                  </a:moveTo>
                  <a:lnTo>
                    <a:pt x="7007" y="-8444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0453" name="Picture 48">
              <a:extLst>
                <a:ext uri="{FF2B5EF4-FFF2-40B4-BE49-F238E27FC236}">
                  <a16:creationId xmlns:a16="http://schemas.microsoft.com/office/drawing/2014/main" id="{85E4C220-C9A6-4788-9DF0-77212CEB0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2385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4" name="Picture 47">
              <a:extLst>
                <a:ext uri="{FF2B5EF4-FFF2-40B4-BE49-F238E27FC236}">
                  <a16:creationId xmlns:a16="http://schemas.microsoft.com/office/drawing/2014/main" id="{D66F3D1C-25A1-40E7-A373-B978779F0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2148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5" name="Picture 46">
              <a:extLst>
                <a:ext uri="{FF2B5EF4-FFF2-40B4-BE49-F238E27FC236}">
                  <a16:creationId xmlns:a16="http://schemas.microsoft.com/office/drawing/2014/main" id="{C4E29DD4-D789-4C57-A7F3-935D3870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191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6" name="Picture 45">
              <a:extLst>
                <a:ext uri="{FF2B5EF4-FFF2-40B4-BE49-F238E27FC236}">
                  <a16:creationId xmlns:a16="http://schemas.microsoft.com/office/drawing/2014/main" id="{6C4FBCCB-07CE-4C26-8C01-85FD33E07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1697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7" name="Picture 44">
              <a:extLst>
                <a:ext uri="{FF2B5EF4-FFF2-40B4-BE49-F238E27FC236}">
                  <a16:creationId xmlns:a16="http://schemas.microsoft.com/office/drawing/2014/main" id="{991221F3-85A8-41BC-B319-A4DFF16B7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" y="1449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8" name="Picture 43">
              <a:extLst>
                <a:ext uri="{FF2B5EF4-FFF2-40B4-BE49-F238E27FC236}">
                  <a16:creationId xmlns:a16="http://schemas.microsoft.com/office/drawing/2014/main" id="{792FF34B-B4E3-45D8-82D8-660BA10BC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105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59" name="Picture 42">
              <a:extLst>
                <a:ext uri="{FF2B5EF4-FFF2-40B4-BE49-F238E27FC236}">
                  <a16:creationId xmlns:a16="http://schemas.microsoft.com/office/drawing/2014/main" id="{828E05AB-5A7E-439D-9DAC-FD9789A77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76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0" name="Picture 41">
              <a:extLst>
                <a:ext uri="{FF2B5EF4-FFF2-40B4-BE49-F238E27FC236}">
                  <a16:creationId xmlns:a16="http://schemas.microsoft.com/office/drawing/2014/main" id="{9EBA6D95-826E-427E-A15D-B27B8C925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794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1" name="Picture 40">
              <a:extLst>
                <a:ext uri="{FF2B5EF4-FFF2-40B4-BE49-F238E27FC236}">
                  <a16:creationId xmlns:a16="http://schemas.microsoft.com/office/drawing/2014/main" id="{6EF63BBE-2D2E-4ABF-AF94-189EFE0E3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456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2" name="Picture 39">
              <a:extLst>
                <a:ext uri="{FF2B5EF4-FFF2-40B4-BE49-F238E27FC236}">
                  <a16:creationId xmlns:a16="http://schemas.microsoft.com/office/drawing/2014/main" id="{B1941477-A674-4338-BFE6-EA1786F02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" y="490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3" name="Picture 38">
              <a:extLst>
                <a:ext uri="{FF2B5EF4-FFF2-40B4-BE49-F238E27FC236}">
                  <a16:creationId xmlns:a16="http://schemas.microsoft.com/office/drawing/2014/main" id="{6DE32DFF-EEA7-4EF9-8653-02E6CFAFE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" y="501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4" name="Picture 37">
              <a:extLst>
                <a:ext uri="{FF2B5EF4-FFF2-40B4-BE49-F238E27FC236}">
                  <a16:creationId xmlns:a16="http://schemas.microsoft.com/office/drawing/2014/main" id="{2136D5F6-6B90-4356-957C-61D51BB13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" y="512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65" name="Picture 36">
              <a:extLst>
                <a:ext uri="{FF2B5EF4-FFF2-40B4-BE49-F238E27FC236}">
                  <a16:creationId xmlns:a16="http://schemas.microsoft.com/office/drawing/2014/main" id="{B379001C-6057-468F-A008-5517E54EC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" y="433"/>
              <a:ext cx="6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Rectangle 33">
            <a:extLst>
              <a:ext uri="{FF2B5EF4-FFF2-40B4-BE49-F238E27FC236}">
                <a16:creationId xmlns:a16="http://schemas.microsoft.com/office/drawing/2014/main" id="{B2EF8EC3-AD14-4624-933A-E901D4846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0422" name="Obdélník 76">
            <a:extLst>
              <a:ext uri="{FF2B5EF4-FFF2-40B4-BE49-F238E27FC236}">
                <a16:creationId xmlns:a16="http://schemas.microsoft.com/office/drawing/2014/main" id="{AA06D6F4-4329-4D0A-8F4B-9190940B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481639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cs-CZ"/>
            </a:br>
            <a:endParaRPr lang="cs-CZ" altLang="cs-CZ" sz="800"/>
          </a:p>
        </p:txBody>
      </p:sp>
      <p:sp>
        <p:nvSpPr>
          <p:cNvPr id="60423" name="Obdélník 77">
            <a:extLst>
              <a:ext uri="{FF2B5EF4-FFF2-40B4-BE49-F238E27FC236}">
                <a16:creationId xmlns:a16="http://schemas.microsoft.com/office/drawing/2014/main" id="{939EFDB7-0999-4C67-92EF-53570624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8" y="5229226"/>
            <a:ext cx="985051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1 </a:t>
            </a:r>
            <a:r>
              <a:rPr lang="en-US" altLang="cs-CZ" sz="1400" dirty="0"/>
              <a:t>MO ČR: </a:t>
            </a:r>
            <a:r>
              <a:rPr lang="en-US" altLang="cs-CZ" sz="1400" dirty="0" err="1"/>
              <a:t>vojenská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obrana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2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Bezpečnostní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informační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služba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3 </a:t>
            </a:r>
            <a:r>
              <a:rPr lang="en-US" altLang="cs-CZ" sz="1400" dirty="0" err="1"/>
              <a:t>Celní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správa</a:t>
            </a:r>
            <a:r>
              <a:rPr lang="en-US" altLang="cs-CZ" sz="1400" dirty="0"/>
              <a:t>  ČR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4 </a:t>
            </a:r>
            <a:r>
              <a:rPr lang="en-US" altLang="cs-CZ" sz="1400" dirty="0"/>
              <a:t>MS ČR: </a:t>
            </a:r>
            <a:r>
              <a:rPr lang="en-US" altLang="cs-CZ" sz="1400" dirty="0" err="1"/>
              <a:t>Generální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ředitelství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Vězeňské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služby</a:t>
            </a:r>
            <a:r>
              <a:rPr lang="en-US" altLang="cs-CZ" sz="1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5 </a:t>
            </a:r>
            <a:r>
              <a:rPr lang="en-US" altLang="cs-CZ" sz="1400" dirty="0" err="1"/>
              <a:t>Generální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inspekce</a:t>
            </a:r>
            <a:r>
              <a:rPr lang="en-US" altLang="cs-CZ" sz="1400" dirty="0"/>
              <a:t> </a:t>
            </a:r>
            <a:r>
              <a:rPr lang="en-US" altLang="cs-CZ" sz="1400" dirty="0" err="1"/>
              <a:t>bezpečnostních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sborů</a:t>
            </a:r>
            <a:r>
              <a:rPr lang="en-US" altLang="cs-CZ" sz="1400" dirty="0"/>
              <a:t> MF ČR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6 </a:t>
            </a:r>
            <a:r>
              <a:rPr lang="en-US" altLang="cs-CZ" sz="1400" dirty="0"/>
              <a:t>MV ČR: </a:t>
            </a:r>
            <a:r>
              <a:rPr lang="en-US" altLang="cs-CZ" sz="1400" dirty="0" err="1"/>
              <a:t>požární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ochrana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7 </a:t>
            </a:r>
            <a:r>
              <a:rPr lang="en-US" altLang="cs-CZ" sz="1400" dirty="0"/>
              <a:t>MV ČR: </a:t>
            </a:r>
            <a:r>
              <a:rPr lang="en-US" altLang="cs-CZ" sz="1400" dirty="0" err="1"/>
              <a:t>bezpečnost</a:t>
            </a:r>
            <a:r>
              <a:rPr lang="en-US" altLang="cs-CZ" sz="1400" dirty="0"/>
              <a:t> a </a:t>
            </a:r>
            <a:r>
              <a:rPr lang="en-US" altLang="cs-CZ" sz="1400" dirty="0" err="1"/>
              <a:t>veřejný</a:t>
            </a:r>
            <a:r>
              <a:rPr lang="en-US" altLang="cs-CZ" sz="1400" dirty="0"/>
              <a:t> </a:t>
            </a:r>
            <a:r>
              <a:rPr lang="en-US" altLang="cs-CZ" sz="1400" dirty="0" err="1"/>
              <a:t>pořádek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státní</a:t>
            </a:r>
            <a:r>
              <a:rPr lang="en-US" altLang="cs-CZ" sz="1400" dirty="0"/>
              <a:t> </a:t>
            </a:r>
            <a:r>
              <a:rPr lang="en-US" altLang="cs-CZ" sz="1400" dirty="0" err="1"/>
              <a:t>rozpočet</a:t>
            </a:r>
            <a:endParaRPr lang="en-US" altLang="cs-CZ" sz="14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/>
          </a:p>
        </p:txBody>
      </p:sp>
      <p:sp>
        <p:nvSpPr>
          <p:cNvPr id="60424" name="Obdélník 78">
            <a:extLst>
              <a:ext uri="{FF2B5EF4-FFF2-40B4-BE49-F238E27FC236}">
                <a16:creationId xmlns:a16="http://schemas.microsoft.com/office/drawing/2014/main" id="{6F03E2FC-4791-47D5-A26A-FDF1D84D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2426" y="1951038"/>
            <a:ext cx="8556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800">
                <a:latin typeface="Palatino Linotype" panose="02040502050505030304" pitchFamily="18" charset="0"/>
              </a:rPr>
              <a:t>státní rozpočet</a:t>
            </a:r>
            <a:endParaRPr lang="cs-CZ" altLang="cs-CZ" sz="1800"/>
          </a:p>
        </p:txBody>
      </p:sp>
      <p:sp>
        <p:nvSpPr>
          <p:cNvPr id="60425" name="TextovéPole 79">
            <a:extLst>
              <a:ext uri="{FF2B5EF4-FFF2-40B4-BE49-F238E27FC236}">
                <a16:creationId xmlns:a16="http://schemas.microsoft.com/office/drawing/2014/main" id="{41A93281-8EE1-49CD-8FFC-C7C26F1F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921251"/>
            <a:ext cx="8494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200"/>
              <a:t>2001</a:t>
            </a:r>
            <a:r>
              <a:rPr lang="cs-CZ" altLang="cs-CZ" sz="1200"/>
              <a:t>   </a:t>
            </a:r>
            <a:r>
              <a:rPr lang="en-US" altLang="cs-CZ" sz="1200"/>
              <a:t>2002	</a:t>
            </a:r>
            <a:r>
              <a:rPr lang="cs-CZ" altLang="cs-CZ" sz="1200"/>
              <a:t>  </a:t>
            </a:r>
            <a:r>
              <a:rPr lang="en-US" altLang="cs-CZ" sz="1200"/>
              <a:t>2003</a:t>
            </a:r>
            <a:r>
              <a:rPr lang="cs-CZ" altLang="cs-CZ" sz="1200"/>
              <a:t>    </a:t>
            </a:r>
            <a:r>
              <a:rPr lang="en-US" altLang="cs-CZ" sz="1200"/>
              <a:t>2004</a:t>
            </a:r>
            <a:r>
              <a:rPr lang="cs-CZ" altLang="cs-CZ" sz="1200"/>
              <a:t>      2</a:t>
            </a:r>
            <a:r>
              <a:rPr lang="en-US" altLang="cs-CZ" sz="1200"/>
              <a:t>005</a:t>
            </a:r>
            <a:r>
              <a:rPr lang="cs-CZ" altLang="cs-CZ" sz="1200"/>
              <a:t>      </a:t>
            </a:r>
            <a:r>
              <a:rPr lang="en-US" altLang="cs-CZ" sz="1200"/>
              <a:t>2006</a:t>
            </a:r>
            <a:r>
              <a:rPr lang="cs-CZ" altLang="cs-CZ" sz="1200"/>
              <a:t>     </a:t>
            </a:r>
            <a:r>
              <a:rPr lang="en-US" altLang="cs-CZ" sz="1200"/>
              <a:t>2007</a:t>
            </a:r>
            <a:r>
              <a:rPr lang="cs-CZ" altLang="cs-CZ" sz="1200"/>
              <a:t>    </a:t>
            </a:r>
            <a:r>
              <a:rPr lang="en-US" altLang="cs-CZ" sz="1200"/>
              <a:t>2008</a:t>
            </a:r>
            <a:r>
              <a:rPr lang="cs-CZ" altLang="cs-CZ" sz="1200"/>
              <a:t>    </a:t>
            </a:r>
            <a:r>
              <a:rPr lang="en-US" altLang="cs-CZ" sz="1200"/>
              <a:t>2009</a:t>
            </a:r>
            <a:r>
              <a:rPr lang="cs-CZ" altLang="cs-CZ" sz="1200"/>
              <a:t>      </a:t>
            </a:r>
            <a:r>
              <a:rPr lang="en-US" altLang="cs-CZ" sz="1200"/>
              <a:t>2010</a:t>
            </a:r>
            <a:r>
              <a:rPr lang="cs-CZ" altLang="cs-CZ" sz="1200"/>
              <a:t>    2</a:t>
            </a:r>
            <a:r>
              <a:rPr lang="en-US" altLang="cs-CZ" sz="1200"/>
              <a:t>011</a:t>
            </a:r>
            <a:r>
              <a:rPr lang="cs-CZ" altLang="cs-CZ" sz="1200"/>
              <a:t>    </a:t>
            </a:r>
            <a:r>
              <a:rPr lang="en-US" altLang="cs-CZ" sz="1200"/>
              <a:t>2012</a:t>
            </a:r>
            <a:r>
              <a:rPr lang="cs-CZ" altLang="cs-CZ" sz="1200"/>
              <a:t>    </a:t>
            </a:r>
            <a:r>
              <a:rPr lang="en-US" altLang="cs-CZ" sz="1200"/>
              <a:t>2013</a:t>
            </a:r>
            <a:r>
              <a:rPr lang="cs-CZ" altLang="cs-CZ" sz="1200"/>
              <a:t>    2014    2015    2016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86A3ADC2-0981-45E1-9261-437622FE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ODVĚTVOVÁ STRUKTURA VÝDAJŮ SR 2011/2018</a:t>
            </a:r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6663E52A-CF73-4FA9-876C-0C9256E3A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2468" name="Obrázek 3">
            <a:extLst>
              <a:ext uri="{FF2B5EF4-FFF2-40B4-BE49-F238E27FC236}">
                <a16:creationId xmlns:a16="http://schemas.microsoft.com/office/drawing/2014/main" id="{405F0659-C071-41A9-BBD0-FDA23BB2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87D0ABCA-79BF-4E37-871F-38550738A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609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14" y="2673230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ZDROJOVÉ ASPEKTY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06386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44E3-2700-4DBE-AA3E-60EEC19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cs-CZ" dirty="0"/>
              <a:t>MAKRO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28D8F2-98C3-4076-9961-2AD2C88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3" y="2137024"/>
            <a:ext cx="10633753" cy="4479533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INVESTICE:</a:t>
            </a:r>
          </a:p>
          <a:p>
            <a:pPr lvl="1"/>
            <a:r>
              <a:rPr lang="cs-CZ" sz="2600" dirty="0"/>
              <a:t>Projekty na modernizaci movité i nemovité infrastruktury</a:t>
            </a:r>
          </a:p>
          <a:p>
            <a:pPr lvl="1"/>
            <a:r>
              <a:rPr lang="cs-CZ" sz="2600" dirty="0"/>
              <a:t>Ocenění projektů z pohledu nákladů životního cyklu</a:t>
            </a:r>
          </a:p>
          <a:p>
            <a:r>
              <a:rPr lang="cs-CZ" sz="2600" dirty="0"/>
              <a:t>PROVOZNÍ NÁKLADY: </a:t>
            </a:r>
          </a:p>
          <a:p>
            <a:pPr lvl="1"/>
            <a:r>
              <a:rPr lang="cs-CZ" sz="2600" dirty="0"/>
              <a:t>Posouzení výdajů na danou oblast dle údajů státního rozpočtu</a:t>
            </a:r>
          </a:p>
          <a:p>
            <a:r>
              <a:rPr lang="cs-CZ" sz="2600" dirty="0"/>
              <a:t>PERSONÁLNÍ NÁKLADY</a:t>
            </a:r>
          </a:p>
          <a:p>
            <a:pPr lvl="1"/>
            <a:r>
              <a:rPr lang="cs-CZ" sz="2600" dirty="0"/>
              <a:t>Odvinuto od požadavků na personál (platové prostředky, sociální dávky)</a:t>
            </a:r>
          </a:p>
          <a:p>
            <a:pPr lvl="1"/>
            <a:endParaRPr lang="cs-CZ" sz="2600" dirty="0"/>
          </a:p>
          <a:p>
            <a:pPr lvl="1"/>
            <a:r>
              <a:rPr lang="cs-CZ" sz="2600" dirty="0"/>
              <a:t>Kapitola 307 MO: 20/30/50 (stabilní organizace)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0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531" y="98631"/>
            <a:ext cx="8424936" cy="57606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Rozpad projektu dle metodologie „DOTMLPFI“* a životního cyklu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7675" y="4581128"/>
            <a:ext cx="11691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Doctrine: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překlad  manuálů, katalogů a předpisů, zpracování směrnic a názorných výukových pomůcek, vojskové zkoušky, protokoly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Organization: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změny v organizační struktuře jednotky, pokud budou nutné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Training: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náklady na výcvik instruktorů na novou techniku, BOS s kompletem jako součást zkoušek, pořízení trenažéru a dalších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stendů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a váhových maket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Materiel: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16 + 4 ks (úhrada ztrát) kompletních OZ RBS-70NG + 16x4ks raket Bolide, základní souprava ND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Leadership and education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odborná školení velitelského sboru v zahraničí, kurzy v gesci UO Brno, odborné publikace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Personnel: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požadavek na 3násobnou obsluhu kompletu (24/7) znamená navýšení 108 vojáků/30,000Kč /měsíc = 40mil. Kč ročně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1200" dirty="0">
                <a:solidFill>
                  <a:srgbClr val="FF0000"/>
                </a:solidFill>
                <a:latin typeface="Calibri"/>
              </a:rPr>
              <a:t>Facilities: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vybudování UVZ, skladů a speciálních dílen</a:t>
            </a:r>
          </a:p>
          <a:p>
            <a:pPr algn="just" defTabSz="914400">
              <a:defRPr/>
            </a:pPr>
            <a:r>
              <a:rPr lang="cs-CZ" sz="1200" dirty="0">
                <a:solidFill>
                  <a:srgbClr val="FF0000"/>
                </a:solidFill>
                <a:latin typeface="Calibri"/>
              </a:rPr>
              <a:t>Interoperability: 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propojení se stávajícími C</a:t>
            </a:r>
            <a:r>
              <a:rPr lang="cs-CZ" sz="12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I</a:t>
            </a:r>
            <a:r>
              <a:rPr lang="cs-CZ" sz="1200" baseline="30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v rámci PLRV a OTS </a:t>
            </a:r>
            <a:r>
              <a:rPr lang="cs-CZ" sz="1200" dirty="0" err="1">
                <a:solidFill>
                  <a:prstClr val="black"/>
                </a:solidFill>
                <a:latin typeface="Calibri"/>
              </a:rPr>
              <a:t>VzS</a:t>
            </a:r>
            <a:endParaRPr lang="cs-CZ" sz="1200" dirty="0">
              <a:solidFill>
                <a:prstClr val="black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cs-CZ" sz="1200" dirty="0" err="1">
                <a:solidFill>
                  <a:srgbClr val="FF0000"/>
                </a:solidFill>
                <a:latin typeface="Calibri"/>
              </a:rPr>
              <a:t>Securing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the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Life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cs-CZ" sz="1200" dirty="0" err="1">
                <a:solidFill>
                  <a:srgbClr val="FF0000"/>
                </a:solidFill>
                <a:latin typeface="Calibri"/>
              </a:rPr>
              <a:t>Cycle</a:t>
            </a:r>
            <a:r>
              <a:rPr lang="cs-CZ" sz="1200" dirty="0">
                <a:solidFill>
                  <a:srgbClr val="FF0000"/>
                </a:solidFill>
                <a:latin typeface="Calibri"/>
              </a:rPr>
              <a:t>:</a:t>
            </a:r>
            <a:r>
              <a:rPr lang="cs-CZ" sz="1200" dirty="0">
                <a:solidFill>
                  <a:prstClr val="black"/>
                </a:solidFill>
                <a:latin typeface="Calibri"/>
              </a:rPr>
              <a:t> pro zabezpečení připravenosti a udržitelnosti je třeba dále nakoupit s ohledem na rovnoměrné rozložení expirační doby raket cca 300ks PLŘS a odpovídající zásobu ND a je třeba sjednat servisní podporu.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74706"/>
              </p:ext>
            </p:extLst>
          </p:nvPr>
        </p:nvGraphicFramePr>
        <p:xfrm>
          <a:off x="287676" y="2782254"/>
          <a:ext cx="11691990" cy="1423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31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Životní cyklus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Celkem</a:t>
                      </a:r>
                    </a:p>
                    <a:p>
                      <a:pPr algn="ctr"/>
                      <a:r>
                        <a:rPr lang="cs-CZ" sz="1200" dirty="0"/>
                        <a:t>(</a:t>
                      </a:r>
                      <a:r>
                        <a:rPr lang="cs-CZ" sz="1200" dirty="0" err="1"/>
                        <a:t>mld.Kč</a:t>
                      </a:r>
                      <a:r>
                        <a:rPr lang="cs-CZ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16">
                <a:tc>
                  <a:txBody>
                    <a:bodyPr/>
                    <a:lstStyle/>
                    <a:p>
                      <a:r>
                        <a:rPr lang="cs-CZ" sz="1400" dirty="0"/>
                        <a:t>PLŘS cca 300ks (30 SDOS)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16">
                <a:tc>
                  <a:txBody>
                    <a:bodyPr/>
                    <a:lstStyle/>
                    <a:p>
                      <a:r>
                        <a:rPr lang="cs-CZ" sz="1400" dirty="0"/>
                        <a:t>ND pro servis, udržení bojeschopnosti a úhradu ztrát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30">
                <a:tc>
                  <a:txBody>
                    <a:bodyPr/>
                    <a:lstStyle/>
                    <a:p>
                      <a:r>
                        <a:rPr lang="cs-CZ" sz="1400" dirty="0"/>
                        <a:t>Servisní</a:t>
                      </a:r>
                      <a:r>
                        <a:rPr lang="cs-CZ" sz="1400" baseline="0" dirty="0"/>
                        <a:t> údržba a předepsané práce na OZ a PLŘS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65"/>
              </p:ext>
            </p:extLst>
          </p:nvPr>
        </p:nvGraphicFramePr>
        <p:xfrm>
          <a:off x="287675" y="764704"/>
          <a:ext cx="116919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3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0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05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1032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Název projektu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Cíl</a:t>
                      </a:r>
                      <a:r>
                        <a:rPr lang="cs-CZ" sz="1600" baseline="0" dirty="0"/>
                        <a:t> projektu</a:t>
                      </a:r>
                      <a:endParaRPr lang="cs-CZ" sz="1600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Funkční oblasti (</a:t>
                      </a:r>
                      <a:r>
                        <a:rPr lang="cs-CZ" sz="1600" dirty="0" err="1"/>
                        <a:t>mil.Kč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C</a:t>
                      </a:r>
                      <a:r>
                        <a:rPr lang="cs-CZ" sz="900" dirty="0"/>
                        <a:t>elkem</a:t>
                      </a:r>
                    </a:p>
                    <a:p>
                      <a:pPr algn="ctr"/>
                      <a:r>
                        <a:rPr lang="cs-CZ" sz="900" dirty="0"/>
                        <a:t>(</a:t>
                      </a:r>
                      <a:r>
                        <a:rPr lang="cs-CZ" sz="900" dirty="0" err="1"/>
                        <a:t>mld.Kč</a:t>
                      </a:r>
                      <a:r>
                        <a:rPr lang="cs-CZ" sz="9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672">
                <a:tc>
                  <a:txBody>
                    <a:bodyPr/>
                    <a:lstStyle/>
                    <a:p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  <a:t>Pořízení kompletů SHORAD </a:t>
                      </a:r>
                      <a:b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</a:br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+mn-lt"/>
                          <a:ea typeface="Arabic Typesetting"/>
                        </a:rPr>
                        <a:t>RBS-70NG </a:t>
                      </a:r>
                      <a:endParaRPr lang="cs-CZ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n-lt"/>
                        </a:rPr>
                        <a:t>Rozvoj schopností </a:t>
                      </a:r>
                      <a:br>
                        <a:rPr lang="cs-CZ" sz="1600" dirty="0">
                          <a:latin typeface="+mn-lt"/>
                        </a:rPr>
                      </a:br>
                      <a:r>
                        <a:rPr lang="cs-CZ" sz="1600" dirty="0">
                          <a:latin typeface="+mn-lt"/>
                        </a:rPr>
                        <a:t>vojska PVO</a:t>
                      </a:r>
                    </a:p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Plní: CT XXXX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25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endParaRPr lang="cs-CZ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1000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300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+</a:t>
                      </a:r>
                    </a:p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+mn-lt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b="1" dirty="0">
                          <a:latin typeface="+mn-lt"/>
                        </a:rPr>
                        <a:t>1,615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75522" y="4232121"/>
            <a:ext cx="8678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cs-CZ" sz="1600" b="1" dirty="0">
                <a:solidFill>
                  <a:srgbClr val="FF0000"/>
                </a:solidFill>
                <a:latin typeface="Calibri"/>
              </a:rPr>
              <a:t>Plánováno v SdP: 2,67mld                                                                                   podle DOTMLPFI:   3,5mld.</a:t>
            </a:r>
          </a:p>
        </p:txBody>
      </p:sp>
    </p:spTree>
    <p:extLst>
      <p:ext uri="{BB962C8B-B14F-4D97-AF65-F5344CB8AC3E}">
        <p14:creationId xmlns:p14="http://schemas.microsoft.com/office/powerpoint/2010/main" val="99616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5" y="1124745"/>
            <a:ext cx="11825554" cy="573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871531" y="332656"/>
            <a:ext cx="8424936" cy="576064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dle metodologie „DOTMLPFI“* a životního cyklu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44288" y="2383103"/>
            <a:ext cx="2880320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583832" y="980728"/>
            <a:ext cx="0" cy="4896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735792" y="5733256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cs-CZ" dirty="0">
                <a:solidFill>
                  <a:prstClr val="black"/>
                </a:solidFill>
                <a:latin typeface="Calibri"/>
              </a:rPr>
              <a:t>Podpis smlouvy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618056" y="4376656"/>
            <a:ext cx="1261921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66128" y="1901852"/>
            <a:ext cx="1333929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023871" y="3125854"/>
            <a:ext cx="432481" cy="3942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71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14" y="2673230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HOSPODÁRNÉ, EFEKTIVÍ A ÚČELNÉ ALOKACE ZDROJŮ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35641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B8512BB-58BD-4339-B1E3-F0F98D6170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B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67" name="Nadpis 1"/>
          <p:cNvSpPr>
            <a:spLocks noGrp="1" noChangeArrowheads="1"/>
          </p:cNvSpPr>
          <p:nvPr>
            <p:ph type="title"/>
          </p:nvPr>
        </p:nvSpPr>
        <p:spPr>
          <a:xfrm>
            <a:off x="1981200" y="187569"/>
            <a:ext cx="8229600" cy="1080845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/>
              <a:t>POVINNOSTI VEDOUCÍHO ORGÁNU</a:t>
            </a:r>
            <a:endParaRPr lang="cs-CZ" altLang="cs-CZ" sz="3600" dirty="0"/>
          </a:p>
        </p:txBody>
      </p:sp>
      <p:sp>
        <p:nvSpPr>
          <p:cNvPr id="36868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10308" y="1805354"/>
            <a:ext cx="11512061" cy="4829908"/>
          </a:xfrm>
        </p:spPr>
        <p:txBody>
          <a:bodyPr>
            <a:noAutofit/>
          </a:bodyPr>
          <a:lstStyle/>
          <a:p>
            <a:r>
              <a:rPr lang="cs-CZ" altLang="cs-CZ" sz="2400" dirty="0"/>
              <a:t>Zákon 320/2001 Sb., o finanční kontrole ve veřejné správě</a:t>
            </a:r>
          </a:p>
          <a:p>
            <a:endParaRPr lang="cs-CZ" altLang="cs-CZ" sz="2400" dirty="0"/>
          </a:p>
          <a:p>
            <a:r>
              <a:rPr lang="cs-CZ" altLang="cs-CZ" sz="2400" dirty="0"/>
              <a:t>Zavést a udržovat vnitřní </a:t>
            </a:r>
            <a:r>
              <a:rPr lang="cs-CZ" altLang="cs-CZ" sz="2400" b="1" dirty="0"/>
              <a:t>kontrolní systém</a:t>
            </a:r>
          </a:p>
          <a:p>
            <a:r>
              <a:rPr lang="cs-CZ" altLang="cs-CZ" sz="2400" dirty="0"/>
              <a:t>Vytvářet podmínky pro </a:t>
            </a:r>
            <a:r>
              <a:rPr lang="cs-CZ" altLang="cs-CZ" sz="2400" b="1" u="sng" dirty="0"/>
              <a:t>hospodárný, efektivní a účelný </a:t>
            </a:r>
            <a:r>
              <a:rPr lang="cs-CZ" altLang="cs-CZ" sz="2400" dirty="0"/>
              <a:t>výkon veřejné správy,</a:t>
            </a:r>
          </a:p>
          <a:p>
            <a:r>
              <a:rPr lang="cs-CZ" altLang="cs-CZ" sz="2400" dirty="0"/>
              <a:t>Včas zjišťovat, </a:t>
            </a:r>
            <a:r>
              <a:rPr lang="cs-CZ" altLang="cs-CZ" sz="2400" b="1" dirty="0"/>
              <a:t>vyhodnocovat</a:t>
            </a:r>
            <a:r>
              <a:rPr lang="cs-CZ" altLang="cs-CZ" sz="2400" dirty="0"/>
              <a:t> a minimalizovat provozní, finanční, právní a jiná </a:t>
            </a:r>
            <a:r>
              <a:rPr lang="cs-CZ" altLang="cs-CZ" sz="2400" b="1" dirty="0"/>
              <a:t>rizika</a:t>
            </a:r>
            <a:r>
              <a:rPr lang="cs-CZ" altLang="cs-CZ" sz="2400" dirty="0"/>
              <a:t> vznikající v souvislosti s plněním schválených záměrů a cílů</a:t>
            </a:r>
          </a:p>
          <a:p>
            <a:r>
              <a:rPr lang="cs-CZ" altLang="cs-CZ" sz="2400" dirty="0"/>
              <a:t>Včas podávat </a:t>
            </a:r>
            <a:r>
              <a:rPr lang="cs-CZ" altLang="cs-CZ" sz="2400" b="1" dirty="0"/>
              <a:t>informace nadřízeným </a:t>
            </a:r>
            <a:r>
              <a:rPr lang="cs-CZ" altLang="cs-CZ" sz="2400" dirty="0"/>
              <a:t>o výskytu závažných nedostatků a opatřeních k jejich řešení</a:t>
            </a:r>
          </a:p>
        </p:txBody>
      </p:sp>
    </p:spTree>
    <p:extLst>
      <p:ext uri="{BB962C8B-B14F-4D97-AF65-F5344CB8AC3E}">
        <p14:creationId xmlns:p14="http://schemas.microsoft.com/office/powerpoint/2010/main" val="210813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2" y="2638044"/>
            <a:ext cx="10757043" cy="310198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/>
              <a:t>REFLEXE PŘEDCHÁZEJÍCÍCH ZAMĚSTNÁNÍ (rozpracování opatření k dosažení cílů)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POCHOPIT ZÁSADY ÚČELNOSTI, HOSPODÁRNOSTI A EFEKTIVNOSTI PŘI TVORBĚ STRATEGIE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OBJASNIT OBJASNIT PŘÍSTUPY  K HODNOCENÍ ZDROJOVÝCH ASPEKTŮ STRATEGIE (NÁKLADY ŽIVOTNÍHO CYKLU: LCC)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ZADAT ÚKOLY DO CVIČENÍ</a:t>
            </a:r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 noChangeArrowheads="1"/>
          </p:cNvSpPr>
          <p:nvPr>
            <p:ph type="title"/>
          </p:nvPr>
        </p:nvSpPr>
        <p:spPr>
          <a:xfrm>
            <a:off x="2231136" y="366815"/>
            <a:ext cx="7729728" cy="1188720"/>
          </a:xfrm>
        </p:spPr>
        <p:txBody>
          <a:bodyPr/>
          <a:lstStyle/>
          <a:p>
            <a:r>
              <a:rPr lang="cs-CZ" altLang="cs-CZ"/>
              <a:t>VÝKONNOST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DE87A-752C-44C8-835F-C4DC4511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910862"/>
            <a:ext cx="11641015" cy="467750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Činnost vedoucí k dosažení cíle – správné věci!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Volba vhodných způsobů, jak tyto činnosti provádět – dělat správné věci správně!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Výběr činností a způsobů jejich provádění  jsou základní oblasti vědomé činnosti manažera! </a:t>
            </a:r>
          </a:p>
          <a:p>
            <a:pPr marL="0" indent="0" algn="just">
              <a:buNone/>
              <a:defRPr/>
            </a:pPr>
            <a:endParaRPr lang="cs-CZ" sz="2400" dirty="0">
              <a:latin typeface="LuxiMono"/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latin typeface="LuxiMono"/>
              </a:rPr>
              <a:t>Otázky: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Jsou minimalizovány náklady? HOSPODÁRNOST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Je dosažena požadovaná kvalita výsledků (standard kvality)? 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LuxiMono"/>
              </a:rPr>
              <a:t>Jsou dosaženy požadované výsledky? ÚČELNOST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LuxiMono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07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 noChangeArrowheads="1"/>
          </p:cNvSpPr>
          <p:nvPr>
            <p:ph type="title"/>
          </p:nvPr>
        </p:nvSpPr>
        <p:spPr>
          <a:xfrm>
            <a:off x="1840523" y="286848"/>
            <a:ext cx="8229600" cy="1143001"/>
          </a:xfrm>
        </p:spPr>
        <p:txBody>
          <a:bodyPr/>
          <a:lstStyle/>
          <a:p>
            <a:r>
              <a:rPr lang="cs-CZ" altLang="cs-CZ" sz="3600"/>
              <a:t>HOSPODÁRNOST</a:t>
            </a:r>
          </a:p>
        </p:txBody>
      </p:sp>
      <p:sp>
        <p:nvSpPr>
          <p:cNvPr id="38915" name="Obdélník 3"/>
          <p:cNvSpPr>
            <a:spLocks noChangeArrowheads="1"/>
          </p:cNvSpPr>
          <p:nvPr/>
        </p:nvSpPr>
        <p:spPr bwMode="auto">
          <a:xfrm>
            <a:off x="105508" y="1587992"/>
            <a:ext cx="1198098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Použití veřejných prostředků k zajištění stanovených úkolů s co nejnižším vynaložením těchto prostředků, a to při dodržení odpovídající kvality plněných úkolů.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Měří se na vstupu. Vyžaduje vstupy  ve správnou dobu, dostatečném množství, přiměřené kvalitě a za nejvýhodnější cenu.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Otázka: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rgbClr val="FF0000"/>
                </a:solidFill>
                <a:latin typeface="LuxiMono"/>
              </a:rPr>
              <a:t>Byly k dosažení cíle zvoleny nejvhodnější vstupy za nízké náklady?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solidFill>
                <a:srgbClr val="FF0000"/>
              </a:solidFill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Plýtvání (využívání více zdrojů), přeplácení (mohlo být pořízeno levněji), zbytečný luxus (platíme vyšší kvalitu než je nutná)!?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Příklad: vozový park instituce, její infrastruktura a kancelářské vybavení, …</a:t>
            </a:r>
          </a:p>
        </p:txBody>
      </p:sp>
    </p:spTree>
    <p:extLst>
      <p:ext uri="{BB962C8B-B14F-4D97-AF65-F5344CB8AC3E}">
        <p14:creationId xmlns:p14="http://schemas.microsoft.com/office/powerpoint/2010/main" val="149638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/>
          </p:nvPr>
        </p:nvSpPr>
        <p:spPr>
          <a:xfrm>
            <a:off x="1981201" y="132861"/>
            <a:ext cx="8229600" cy="1143001"/>
          </a:xfrm>
        </p:spPr>
        <p:txBody>
          <a:bodyPr/>
          <a:lstStyle/>
          <a:p>
            <a:r>
              <a:rPr lang="cs-CZ" altLang="cs-CZ" sz="3600"/>
              <a:t>EFEKTIVNOST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288D359-E076-450A-8E6B-B251A3FFC080}"/>
              </a:ext>
            </a:extLst>
          </p:cNvPr>
          <p:cNvSpPr/>
          <p:nvPr/>
        </p:nvSpPr>
        <p:spPr>
          <a:xfrm>
            <a:off x="0" y="1282090"/>
            <a:ext cx="11734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400" dirty="0">
                <a:latin typeface="LuxiMono"/>
              </a:rPr>
              <a:t>Použití veřejných prostředků, kterým se dosáhne nejvyššího možného rozsahu, kvality a přínosu plněných úkolů ve srovnání s objemem prostředků vynaložených na jejich plnění.</a:t>
            </a:r>
          </a:p>
          <a:p>
            <a:pPr algn="just">
              <a:defRPr/>
            </a:pPr>
            <a:endParaRPr lang="cs-CZ" sz="2400" dirty="0">
              <a:latin typeface="LuxiMono"/>
            </a:endParaRPr>
          </a:p>
          <a:p>
            <a:pPr algn="just">
              <a:defRPr/>
            </a:pPr>
            <a:r>
              <a:rPr lang="cs-CZ" sz="2400" dirty="0">
                <a:latin typeface="LuxiMono"/>
              </a:rPr>
              <a:t>Otázka:</a:t>
            </a:r>
          </a:p>
          <a:p>
            <a:pPr algn="just">
              <a:defRPr/>
            </a:pPr>
            <a:r>
              <a:rPr lang="cs-CZ" sz="2400" i="1" dirty="0">
                <a:solidFill>
                  <a:srgbClr val="FF0000"/>
                </a:solidFill>
                <a:latin typeface="LuxiMono"/>
              </a:rPr>
              <a:t>Byl dosažen nejlepší poměr mezi vstupy a vytvořenými výsledky z pohledu času, kvality a kvantity? </a:t>
            </a:r>
          </a:p>
          <a:p>
            <a:pPr algn="just">
              <a:defRPr/>
            </a:pPr>
            <a:endParaRPr lang="cs-CZ" sz="2400" dirty="0">
              <a:latin typeface="LuxiMono"/>
            </a:endParaRPr>
          </a:p>
          <a:p>
            <a:pPr>
              <a:defRPr/>
            </a:pPr>
            <a:r>
              <a:rPr lang="cs-CZ" dirty="0"/>
              <a:t>Podmínky efektivnosti: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Vnější (politické rozhodování o cílech a zdrojích, fungující právní a tržní prostředí)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Vnitřní (vymezení poslání a cílů, financování podle kvality a kvantity výkonu, veřejná kontrola)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Faktory efektivnosti: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Kvalita řízení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Kvalifikace pracovní síly, motivace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Inovace, výzkum, vývoj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Procesy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39940" name="TextovéPole 2"/>
          <p:cNvSpPr txBox="1">
            <a:spLocks noChangeArrowheads="1"/>
          </p:cNvSpPr>
          <p:nvPr/>
        </p:nvSpPr>
        <p:spPr bwMode="auto">
          <a:xfrm>
            <a:off x="4267200" y="5474312"/>
            <a:ext cx="7795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Ztráty (použité zdroje negenerují požadované výstupy), pomalá realizace, neoptimální poměr vstupu a výstupu.</a:t>
            </a:r>
          </a:p>
        </p:txBody>
      </p:sp>
    </p:spTree>
    <p:extLst>
      <p:ext uri="{BB962C8B-B14F-4D97-AF65-F5344CB8AC3E}">
        <p14:creationId xmlns:p14="http://schemas.microsoft.com/office/powerpoint/2010/main" val="92812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 noChangeArrowheads="1"/>
          </p:cNvSpPr>
          <p:nvPr>
            <p:ph type="title"/>
          </p:nvPr>
        </p:nvSpPr>
        <p:spPr>
          <a:xfrm>
            <a:off x="2289751" y="220595"/>
            <a:ext cx="7729728" cy="1188720"/>
          </a:xfrm>
        </p:spPr>
        <p:txBody>
          <a:bodyPr/>
          <a:lstStyle/>
          <a:p>
            <a:r>
              <a:rPr lang="cs-CZ" altLang="cs-CZ" sz="3600"/>
              <a:t>ÚČELNOST</a:t>
            </a:r>
          </a:p>
        </p:txBody>
      </p:sp>
      <p:sp>
        <p:nvSpPr>
          <p:cNvPr id="40963" name="Obdélník 3"/>
          <p:cNvSpPr>
            <a:spLocks noChangeArrowheads="1"/>
          </p:cNvSpPr>
          <p:nvPr/>
        </p:nvSpPr>
        <p:spPr bwMode="auto">
          <a:xfrm>
            <a:off x="228599" y="1698991"/>
            <a:ext cx="118520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Použití veřejných prostředků, které zajistí optimální míru dosažení cílů při plnění stanovených úkolů.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Hodnotí se vztah mezi plánovanými cíli (výstupy, výsledky a dopady) a skutečně dosaženými.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Otázka: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LuxiMono"/>
              </a:rPr>
              <a:t>Odpovídá dosažený výsledek (účinek) předpokládanému (plánovanému) cíli?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F0000"/>
              </a:solidFill>
              <a:latin typeface="LuxiMono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LuxiMono"/>
              </a:rPr>
              <a:t>Chybná strategie (nedostatečné posouzení potřeb, nejasné cíle, nemožnost realizace, nedostatečné prostředky), nedostatky v řízení (neplnění cílů, nestanovení priorit, …).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3886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0" y="-6921"/>
            <a:ext cx="12192000" cy="1143000"/>
          </a:xfrm>
        </p:spPr>
        <p:txBody>
          <a:bodyPr>
            <a:normAutofit/>
          </a:bodyPr>
          <a:lstStyle/>
          <a:p>
            <a:r>
              <a:rPr lang="cs-CZ" altLang="cs-CZ" sz="3200"/>
              <a:t>Zásady účelnosti, hospodárnosti a efektivnosti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198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773"/>
            <a:ext cx="121920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3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(1)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318499" y="1763126"/>
            <a:ext cx="11743361" cy="54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0" anchor="ctr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POCHOPENÍ EKONOMICKÝCH NÁKLADŮ VÁLKY MÁ ZÁSADNÍ VÝZNAM  PRO ROZHODOVÁNÍ O JEJÍM ZAHÁJENÍ A UKONČENÍ 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ZPRAVIDLA SE VÁLKY ZAHAJUJÍ NA NEREALISTICKÝCH PŘEDPOKLADECH: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VÁLKA BUDE RYCHLÁ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 MINIMÁLNÍMI OBĚŤMI NA ŽIVOTECH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 OMEZENÝMI MATERIÁLNIMI  ŠKODAMI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CELKOVÉ NÁKLADY BUDOU NÍZKÉ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ZKY: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 bychom mohli s finančními prostředky učinit jiného?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 musíme obětovat, abychom mohli válku financovat?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1524000" y="44450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(2)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380144" y="1557338"/>
            <a:ext cx="1151733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UŠLÉ PŘÍLEŽITOSTI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Zajistit zdravotní péči, snížit daně, prosadit rozvojovou pomoc regionům, řešit ekologické problémy, …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Investice do vzděl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technologií či výzkum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Investice do infrastruktury (silnice, budova)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Zajištění rychlej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šího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ekonomického růstu. Posílení státu!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Nejistota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lky dále omezuje spotřebu a oslabuje ekonomiku.</a:t>
            </a:r>
          </a:p>
          <a:p>
            <a:pPr>
              <a:spcBef>
                <a:spcPct val="0"/>
              </a:spcBef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ZPŮSOB POKRYTÍ NÁKLADŮ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zadlužen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Deficitn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financov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iluze, že z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kony ekonomie neplatí (limitované zdroje) a že je možné pořídit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ce věc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současně.  </a:t>
            </a:r>
          </a:p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klady na v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lku jsou re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ln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é: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jsou přesouvány na jinou generaci.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3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KONCEPT NÁKLADŮ UŠLÉ PŘÍLEŽITOSTI (3)</a:t>
            </a:r>
            <a:br>
              <a:rPr lang="cs-CZ" altLang="cs-CZ" sz="3200"/>
            </a:br>
            <a:r>
              <a:rPr lang="cs-CZ" altLang="cs-CZ" sz="2400"/>
              <a:t>OPORTUNITY COST</a:t>
            </a:r>
          </a:p>
        </p:txBody>
      </p:sp>
      <p:pic>
        <p:nvPicPr>
          <p:cNvPr id="450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" y="1417639"/>
            <a:ext cx="1186665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08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62AA3-74C4-41A9-9FB4-4C9B8601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5501"/>
            <a:ext cx="7729728" cy="1188720"/>
          </a:xfrm>
        </p:spPr>
        <p:txBody>
          <a:bodyPr/>
          <a:lstStyle/>
          <a:p>
            <a:r>
              <a:rPr lang="cs-CZ" dirty="0"/>
              <a:t>LIFE CYCLE COST (LCC)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5A220-BA9D-4257-8611-DF8DC5FC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3" y="1787703"/>
            <a:ext cx="11260477" cy="4824795"/>
          </a:xfrm>
        </p:spPr>
        <p:txBody>
          <a:bodyPr>
            <a:normAutofit/>
          </a:bodyPr>
          <a:lstStyle/>
          <a:p>
            <a:r>
              <a:rPr lang="cs-CZ" sz="2400" dirty="0"/>
              <a:t>Stanovení nákladů na životní cyklus výrobku </a:t>
            </a:r>
          </a:p>
          <a:p>
            <a:r>
              <a:rPr lang="cs-CZ" sz="2400" dirty="0"/>
              <a:t>Zahrnuje náklady na výzkum, vývoj, pořizování, provoz a vyřazení.</a:t>
            </a:r>
          </a:p>
          <a:p>
            <a:r>
              <a:rPr lang="cs-CZ" sz="2400" dirty="0"/>
              <a:t>Náklady jsou modelovány zejména ve vztahu k provozní fázi.</a:t>
            </a:r>
          </a:p>
          <a:p>
            <a:r>
              <a:rPr lang="cs-CZ" sz="2400" dirty="0"/>
              <a:t>Rozhodujícími faktory pro výpočet LCC jsou:</a:t>
            </a:r>
          </a:p>
          <a:p>
            <a:pPr lvl="1"/>
            <a:r>
              <a:rPr lang="cs-CZ" sz="2400" dirty="0"/>
              <a:t>střední doby mezi poruchami, </a:t>
            </a:r>
          </a:p>
          <a:p>
            <a:pPr lvl="1"/>
            <a:r>
              <a:rPr lang="cs-CZ" sz="2400" dirty="0"/>
              <a:t>ceny náhradních dílů, </a:t>
            </a:r>
          </a:p>
          <a:p>
            <a:pPr lvl="1"/>
            <a:r>
              <a:rPr lang="cs-CZ" sz="2400" dirty="0"/>
              <a:t>hodinové sazby práce v údržbě. </a:t>
            </a:r>
          </a:p>
          <a:p>
            <a:r>
              <a:rPr lang="cs-CZ" sz="2400" dirty="0"/>
              <a:t>Existuje celá řada nástrojů pro modelování LCC: umožňují provádět rozklady nákladů a jejich porovnání s dalšími výrobky.</a:t>
            </a:r>
          </a:p>
        </p:txBody>
      </p:sp>
    </p:spTree>
    <p:extLst>
      <p:ext uri="{BB962C8B-B14F-4D97-AF65-F5344CB8AC3E}">
        <p14:creationId xmlns:p14="http://schemas.microsoft.com/office/powerpoint/2010/main" val="340933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98FBF-D24C-4535-8FB4-9CA08D4D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43" y="163308"/>
            <a:ext cx="7729728" cy="1188720"/>
          </a:xfrm>
        </p:spPr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AF66D-EE7F-4130-A332-4046DBB5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93" y="1721949"/>
            <a:ext cx="4629040" cy="4615511"/>
          </a:xfrm>
        </p:spPr>
        <p:txBody>
          <a:bodyPr>
            <a:noAutofit/>
          </a:bodyPr>
          <a:lstStyle/>
          <a:p>
            <a:r>
              <a:rPr lang="cs-CZ" sz="2400" b="1" dirty="0"/>
              <a:t>𝐿𝐶𝐶 = 𝐶𝑃 + 𝐶𝑂𝑀 + 𝐶𝑂 + 𝐶𝐷, </a:t>
            </a:r>
          </a:p>
          <a:p>
            <a:r>
              <a:rPr lang="cs-CZ" sz="2400" b="1" dirty="0"/>
              <a:t>𝐿𝐶𝐶𝑠 = 𝐿𝐶𝐶 / 𝑡  </a:t>
            </a:r>
          </a:p>
          <a:p>
            <a:r>
              <a:rPr lang="cs-CZ" sz="2400" dirty="0"/>
              <a:t>LCC - náklady životního cyklu, </a:t>
            </a:r>
          </a:p>
          <a:p>
            <a:r>
              <a:rPr lang="cs-CZ" sz="2400" dirty="0" err="1"/>
              <a:t>LCCs</a:t>
            </a:r>
            <a:r>
              <a:rPr lang="cs-CZ" sz="2400" dirty="0"/>
              <a:t> - měrné náklady životního cyklu, </a:t>
            </a:r>
          </a:p>
          <a:p>
            <a:r>
              <a:rPr lang="cs-CZ" sz="2400" dirty="0"/>
              <a:t>CP - náklady na pořízení, </a:t>
            </a:r>
          </a:p>
          <a:p>
            <a:r>
              <a:rPr lang="cs-CZ" sz="2400" dirty="0"/>
              <a:t>COM - náklady na údržbu, </a:t>
            </a:r>
          </a:p>
          <a:p>
            <a:r>
              <a:rPr lang="cs-CZ" sz="2400" dirty="0"/>
              <a:t>CO - náklady na provoz, </a:t>
            </a:r>
          </a:p>
          <a:p>
            <a:r>
              <a:rPr lang="cs-CZ" sz="2400" dirty="0"/>
              <a:t>CD - náklady na likvidaci, </a:t>
            </a:r>
          </a:p>
          <a:p>
            <a:r>
              <a:rPr lang="cs-CZ" sz="2400" dirty="0"/>
              <a:t>t - doba provozu (životnosti) vozidla.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5BD56105-D0AF-43C0-86EA-DA88E300BF3A}"/>
              </a:ext>
            </a:extLst>
          </p:cNvPr>
          <p:cNvGrpSpPr>
            <a:grpSpLocks/>
          </p:cNvGrpSpPr>
          <p:nvPr/>
        </p:nvGrpSpPr>
        <p:grpSpPr bwMode="auto">
          <a:xfrm>
            <a:off x="4671317" y="1493699"/>
            <a:ext cx="7520683" cy="5072009"/>
            <a:chOff x="96" y="144"/>
            <a:chExt cx="5568" cy="408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43CA89AE-B843-4B2B-87EF-556CA4A1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400" dirty="0"/>
            </a:p>
          </p:txBody>
        </p:sp>
        <p:sp>
          <p:nvSpPr>
            <p:cNvPr id="6" name="Rectangle 30">
              <a:extLst>
                <a:ext uri="{FF2B5EF4-FFF2-40B4-BE49-F238E27FC236}">
                  <a16:creationId xmlns:a16="http://schemas.microsoft.com/office/drawing/2014/main" id="{F0964418-AF8A-45A8-A7F3-6676D786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4C024B4B-C377-42A5-B9FE-BA9A50982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377859ED-06C1-43C9-9FC1-817BC6022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9EADAC84-466E-4AE7-A9F4-AA3CE4CDD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066FBF77-B6C1-4F37-8D56-8C079885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ABA509EA-3863-4032-AAA1-57874884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42334FE2-96A7-418A-A46C-E20AF4DE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0E089E7-3896-42CF-87D8-D3E1C0BA6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1629912A-0A97-4DFD-B6E7-A42AF6FC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8DE311A5-3D57-4915-96D2-B2757C94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58F40A3B-4FE0-4AD4-9EC0-472CC891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2E857951-C7F9-4AA5-A6BC-01E3EA668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30DCAFF4-4DD6-42EC-942D-6DB2C269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EE6BE7C3-6B91-4C9E-87FE-9C29442C9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F1C41598-8EDF-438F-90ED-6E81D91F2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353DBB8D-390F-4A0B-841C-37FF8225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4E2A35B-25F8-47C7-A32F-3BCC68DF2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5482E22-05AF-442A-85D4-3B22663F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D490F356-78AF-4C8F-A297-B7329047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8297FBFF-F745-4876-9959-6A0582351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295DAF27-3877-46C6-9A0D-B99EC106E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65C091E2-FF11-48CE-A99B-E2C13A5EF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39C2898A-7970-4E07-AA4C-019AA06C1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132C3D0C-F88C-4C0F-8A02-974FEF0C8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81962EFA-B066-43F4-BA09-8B9420BAB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3347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5" y="2684852"/>
            <a:ext cx="6402394" cy="2943068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je možné ohodnotit zdrojové aspekty strategie?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Jaké je základní členění nákladů? 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je možné ohodnotit náklady programu z pohledu celého životního cyklu?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lze pojmout strategii z pohledu dlouhodobých finančních závazků?  </a:t>
            </a:r>
          </a:p>
          <a:p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94031"/>
            <a:ext cx="4616871" cy="163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138041" y="6064469"/>
            <a:ext cx="143991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942493" y="5789487"/>
            <a:ext cx="302997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Co to bude stát?</a:t>
            </a:r>
          </a:p>
        </p:txBody>
      </p:sp>
    </p:spTree>
    <p:extLst>
      <p:ext uri="{BB962C8B-B14F-4D97-AF65-F5344CB8AC3E}">
        <p14:creationId xmlns:p14="http://schemas.microsoft.com/office/powerpoint/2010/main" val="42233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5BEE5-915F-49D9-918D-0D81D54B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292"/>
            <a:ext cx="7729728" cy="1188720"/>
          </a:xfrm>
        </p:spPr>
        <p:txBody>
          <a:bodyPr/>
          <a:lstStyle/>
          <a:p>
            <a:r>
              <a:rPr lang="cs-CZ" dirty="0"/>
              <a:t>PROVOZNÍ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5AAA7-6A3F-44E8-A050-B68FD902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1695236"/>
            <a:ext cx="11517330" cy="4921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𝐶𝑂 = 𝐶𝐹 + 𝐶𝑂𝐿 + 𝐶𝑇 + 𝐶𝐴𝐵 + 𝐶𝐼𝑅𝑇 + 𝐶𝑀𝑇 + 𝐶𝐸𝑇𝐶 + 𝐶𝑉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Do nákladů na provoz CO se zahrnují:</a:t>
            </a:r>
          </a:p>
          <a:p>
            <a:r>
              <a:rPr lang="cs-CZ" sz="2400" dirty="0"/>
              <a:t> náklady na palivo CF, </a:t>
            </a:r>
          </a:p>
          <a:p>
            <a:r>
              <a:rPr lang="cs-CZ" sz="2400" dirty="0"/>
              <a:t>náklady na provozní kapaliny, oleje a mazivo COL, které se doplňují v proběhu provozu,</a:t>
            </a:r>
          </a:p>
          <a:p>
            <a:r>
              <a:rPr lang="cs-CZ" sz="2400" dirty="0"/>
              <a:t>náklady na pneumatiky CT, </a:t>
            </a:r>
          </a:p>
          <a:p>
            <a:r>
              <a:rPr lang="cs-CZ" sz="2400" dirty="0"/>
              <a:t>náklady na akumulátorové baterie CAB, </a:t>
            </a:r>
          </a:p>
          <a:p>
            <a:r>
              <a:rPr lang="cs-CZ" sz="2400" dirty="0"/>
              <a:t>náklady na pojištění motorového vozidla a silniční daň, další náklady dané zákony CIRT, </a:t>
            </a:r>
          </a:p>
          <a:p>
            <a:r>
              <a:rPr lang="cs-CZ" sz="2400" dirty="0"/>
              <a:t>náklady na pořízení dálničních známek CMT, </a:t>
            </a:r>
          </a:p>
          <a:p>
            <a:r>
              <a:rPr lang="cs-CZ" sz="2400" dirty="0"/>
              <a:t>náklady na zákonnou kontrolu technického stavu a měření emisí CETC, </a:t>
            </a:r>
          </a:p>
          <a:p>
            <a:r>
              <a:rPr lang="cs-CZ" sz="2400" dirty="0"/>
              <a:t>u speciálních vozidel náklady na nástavbu vozidla CV.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96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397ED-CB70-4329-958F-60CDD4AA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943" y="173582"/>
            <a:ext cx="7729728" cy="1188720"/>
          </a:xfrm>
        </p:spPr>
        <p:txBody>
          <a:bodyPr/>
          <a:lstStyle/>
          <a:p>
            <a:r>
              <a:rPr lang="cs-CZ" dirty="0"/>
              <a:t>NÁKLADY NA ÚDRŽBU (COM)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2B194-241A-4F48-BFE6-F41D06D5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448657"/>
            <a:ext cx="11147461" cy="4982966"/>
          </a:xfrm>
        </p:spPr>
        <p:txBody>
          <a:bodyPr>
            <a:noAutofit/>
          </a:bodyPr>
          <a:lstStyle/>
          <a:p>
            <a:r>
              <a:rPr lang="cs-CZ" sz="2400" dirty="0"/>
              <a:t>𝐶𝑂𝑀 = 𝐶𝑂𝑀𝐶 + 𝐶𝑂𝑀𝑃.</a:t>
            </a:r>
          </a:p>
          <a:p>
            <a:r>
              <a:rPr lang="cs-CZ" sz="2400" dirty="0"/>
              <a:t>COMC - náklady na nápravnou údržbu, </a:t>
            </a:r>
          </a:p>
          <a:p>
            <a:r>
              <a:rPr lang="cs-CZ" sz="2400" dirty="0"/>
              <a:t>COMP - náklady na preventivní údržbu, </a:t>
            </a:r>
          </a:p>
          <a:p>
            <a:endParaRPr lang="cs-CZ" sz="2400" dirty="0"/>
          </a:p>
          <a:p>
            <a:r>
              <a:rPr lang="cs-CZ" sz="2400" dirty="0"/>
              <a:t>𝐶𝑂𝑀 = (𝐶𝑂𝑀𝐶𝑀 + 𝐶𝑂𝑀𝐶𝐿) + (𝐶𝑂𝑀𝑃𝑀 + 𝐶𝑂𝑀𝑃𝐿), </a:t>
            </a:r>
          </a:p>
          <a:p>
            <a:r>
              <a:rPr lang="cs-CZ" sz="2400" dirty="0"/>
              <a:t>Náklady na údržbu vozidla se skládají z nákladů na materiál a z nákladů na práci </a:t>
            </a:r>
          </a:p>
          <a:p>
            <a:endParaRPr lang="cs-CZ" sz="2400" dirty="0"/>
          </a:p>
          <a:p>
            <a:r>
              <a:rPr lang="cs-CZ" sz="2400" dirty="0"/>
              <a:t>COMCM - náklady na materiál použitý při nápravné údržbě, </a:t>
            </a:r>
          </a:p>
          <a:p>
            <a:r>
              <a:rPr lang="cs-CZ" sz="2400" dirty="0"/>
              <a:t>COMCL - náklady na pracovní sílu při nápravné údržbě, </a:t>
            </a:r>
          </a:p>
          <a:p>
            <a:r>
              <a:rPr lang="cs-CZ" sz="2400" dirty="0"/>
              <a:t>COMPM - náklady na materiál použitý při preventivní údržbě, </a:t>
            </a:r>
          </a:p>
          <a:p>
            <a:r>
              <a:rPr lang="cs-CZ" sz="2400" dirty="0"/>
              <a:t>COMPL - náklady na pracovní sílu při preventivní údržbě.</a:t>
            </a:r>
          </a:p>
        </p:txBody>
      </p:sp>
    </p:spTree>
    <p:extLst>
      <p:ext uri="{BB962C8B-B14F-4D97-AF65-F5344CB8AC3E}">
        <p14:creationId xmlns:p14="http://schemas.microsoft.com/office/powerpoint/2010/main" val="115862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5F42A-2E38-40E0-A2A7-14FC822F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68" y="224953"/>
            <a:ext cx="7729728" cy="1188720"/>
          </a:xfrm>
        </p:spPr>
        <p:txBody>
          <a:bodyPr/>
          <a:lstStyle/>
          <a:p>
            <a:r>
              <a:rPr lang="cs-CZ" dirty="0"/>
              <a:t>POŘIZOVACÍ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7C68C-BFF1-420F-B35C-4F25AB09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7" y="1654140"/>
            <a:ext cx="11383766" cy="4633644"/>
          </a:xfrm>
        </p:spPr>
        <p:txBody>
          <a:bodyPr>
            <a:noAutofit/>
          </a:bodyPr>
          <a:lstStyle/>
          <a:p>
            <a:r>
              <a:rPr lang="cs-CZ" sz="2400" dirty="0"/>
              <a:t>𝐶𝑃 = 𝐶𝐶𝐷 + 𝐶𝐷𝐷 + 𝐶𝑀 + 𝐶𝑆 + 𝐶𝐺, </a:t>
            </a:r>
          </a:p>
          <a:p>
            <a:r>
              <a:rPr lang="cs-CZ" sz="2400" dirty="0"/>
              <a:t>𝐶𝑆𝑃 = 𝐶𝑝 / 𝑡 </a:t>
            </a:r>
          </a:p>
          <a:p>
            <a:endParaRPr lang="cs-CZ" sz="2400" dirty="0"/>
          </a:p>
          <a:p>
            <a:r>
              <a:rPr lang="cs-CZ" sz="2400" dirty="0"/>
              <a:t>CSP - měrná pořizovací cena vozidla, </a:t>
            </a:r>
          </a:p>
          <a:p>
            <a:r>
              <a:rPr lang="cs-CZ" sz="2400" dirty="0"/>
              <a:t>CCD - náklady na etapu koncepce a stanovení požadavků, </a:t>
            </a:r>
          </a:p>
          <a:p>
            <a:r>
              <a:rPr lang="cs-CZ" sz="2400" dirty="0"/>
              <a:t>CDD - náklady na etapu návrhu a vývoje vozidla, </a:t>
            </a:r>
          </a:p>
          <a:p>
            <a:r>
              <a:rPr lang="cs-CZ" sz="2400" dirty="0"/>
              <a:t>CM - náklady na etapu výroby, </a:t>
            </a:r>
          </a:p>
          <a:p>
            <a:r>
              <a:rPr lang="cs-CZ" sz="2400" dirty="0"/>
              <a:t>CS - náklady na etapu prodeje vozidla, </a:t>
            </a:r>
          </a:p>
          <a:p>
            <a:r>
              <a:rPr lang="cs-CZ" sz="2400" dirty="0"/>
              <a:t>CG - náklady na zabezpečení oprav během záruční doby, </a:t>
            </a:r>
          </a:p>
          <a:p>
            <a:r>
              <a:rPr lang="cs-CZ" sz="2400" dirty="0"/>
              <a:t>t - doba provozu vozidla.</a:t>
            </a:r>
          </a:p>
        </p:txBody>
      </p:sp>
    </p:spTree>
    <p:extLst>
      <p:ext uri="{BB962C8B-B14F-4D97-AF65-F5344CB8AC3E}">
        <p14:creationId xmlns:p14="http://schemas.microsoft.com/office/powerpoint/2010/main" val="162262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1EDB4-812E-4B15-A790-2AAF46E1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114"/>
            <a:ext cx="7729728" cy="1188720"/>
          </a:xfrm>
        </p:spPr>
        <p:txBody>
          <a:bodyPr/>
          <a:lstStyle/>
          <a:p>
            <a:r>
              <a:rPr lang="cs-CZ" dirty="0"/>
              <a:t>Náklady NA VYŘAZENÍ (CD)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D8AC6-5EA5-46C5-A51C-F6B0963D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141" y="1551398"/>
            <a:ext cx="10253609" cy="5225488"/>
          </a:xfrm>
        </p:spPr>
        <p:txBody>
          <a:bodyPr>
            <a:normAutofit/>
          </a:bodyPr>
          <a:lstStyle/>
          <a:p>
            <a:r>
              <a:rPr lang="cs-CZ" sz="2400" dirty="0"/>
              <a:t>CD = CDD + CDR </a:t>
            </a:r>
          </a:p>
          <a:p>
            <a:endParaRPr lang="cs-CZ" sz="2400" dirty="0"/>
          </a:p>
          <a:p>
            <a:r>
              <a:rPr lang="cs-CZ" sz="2400" dirty="0"/>
              <a:t>CDD - náklady na rozebrání a odklizení techniky, </a:t>
            </a:r>
          </a:p>
          <a:p>
            <a:r>
              <a:rPr lang="cs-CZ" sz="2400" dirty="0"/>
              <a:t>CDR - náklady na recyklaci nebo bezpečnou likvidaci.</a:t>
            </a:r>
          </a:p>
          <a:p>
            <a:r>
              <a:rPr lang="cs-CZ" sz="2400" dirty="0"/>
              <a:t>Tyto náklady na vypořádání se mohou projevit jako hodnota plusová nebo minusová, v závislosti na způsobu likvidace. </a:t>
            </a:r>
          </a:p>
          <a:p>
            <a:r>
              <a:rPr lang="cs-CZ" sz="2400" dirty="0"/>
              <a:t>Plusovou hodnotu získáme, když vozidlo vytěžíme a odevzdáme jednotlivé suroviny do sběru surovin. Odprodáme.</a:t>
            </a:r>
          </a:p>
          <a:p>
            <a:r>
              <a:rPr lang="cs-CZ" sz="2400" dirty="0"/>
              <a:t>Naopak minusovou hodnotu získáme, když vozidlo necháme ekologicky zlikvidovat skrze.</a:t>
            </a:r>
          </a:p>
        </p:txBody>
      </p:sp>
    </p:spTree>
    <p:extLst>
      <p:ext uri="{BB962C8B-B14F-4D97-AF65-F5344CB8AC3E}">
        <p14:creationId xmlns:p14="http://schemas.microsoft.com/office/powerpoint/2010/main" val="356969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2A43B-0CEC-454C-9A5F-6D5C7BA5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78" y="183856"/>
            <a:ext cx="7729728" cy="1188720"/>
          </a:xfrm>
        </p:spPr>
        <p:txBody>
          <a:bodyPr/>
          <a:lstStyle/>
          <a:p>
            <a:r>
              <a:rPr lang="cs-CZ" dirty="0"/>
              <a:t>OMEZENÍ ODHADŮ LCC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0B865-D4C3-4C3D-B4AF-DBE23DF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1715784"/>
            <a:ext cx="11075542" cy="4958360"/>
          </a:xfrm>
        </p:spPr>
        <p:txBody>
          <a:bodyPr>
            <a:normAutofit/>
          </a:bodyPr>
          <a:lstStyle/>
          <a:p>
            <a:r>
              <a:rPr lang="cs-CZ" sz="2400" dirty="0"/>
              <a:t>Odhadování LCC ve vojenských programech spojeno nejistotou a riziky.</a:t>
            </a:r>
          </a:p>
          <a:p>
            <a:r>
              <a:rPr lang="cs-CZ" sz="2400" dirty="0"/>
              <a:t>Odhady nejsou podloženy potřebnými daty (historickými)</a:t>
            </a:r>
          </a:p>
          <a:p>
            <a:r>
              <a:rPr lang="cs-CZ" sz="2400" dirty="0"/>
              <a:t>Přístup k datům stojí peníze a nejsou výrobci dávány k dispozici v potřebném rozsahu</a:t>
            </a:r>
          </a:p>
          <a:p>
            <a:r>
              <a:rPr lang="cs-CZ" sz="2400" dirty="0"/>
              <a:t>Studovaný zbraňový systém je často pouze schematickým návrhem. </a:t>
            </a:r>
          </a:p>
          <a:p>
            <a:r>
              <a:rPr lang="cs-CZ" sz="2400" dirty="0"/>
              <a:t>Odhad LCC vyjádřený jako jediné číslo je pouze jedním výsledkem nebo pozorováním na křivce rozdělení pravděpodobnosti nákladů.</a:t>
            </a:r>
          </a:p>
          <a:p>
            <a:r>
              <a:rPr lang="cs-CZ" sz="2400" dirty="0"/>
              <a:t>Odhad je spíše stochastický než deterministický, s nejistotou a rizikem, které určují tvar a rozptyl rozdělení. </a:t>
            </a:r>
          </a:p>
          <a:p>
            <a:r>
              <a:rPr lang="cs-CZ" sz="2400" dirty="0"/>
              <a:t>Pro lepší rozhodování je zapotřebí pro daný bod odhadování prezentovat význam rizika a nejistoty.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71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4636EA5-4C23-4C42-B3BB-F12365528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16" y="92467"/>
            <a:ext cx="11907748" cy="66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A1CF2-65BA-4DCE-AD5F-80CDF41D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603" y="122211"/>
            <a:ext cx="7729728" cy="11887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82D32"/>
                </a:solidFill>
                <a:latin typeface="Roboto"/>
              </a:rPr>
              <a:t>Analýza nákladů a přínosů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, 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Cost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– Benefit </a:t>
            </a:r>
            <a:r>
              <a:rPr lang="cs-CZ" b="1" dirty="0" err="1">
                <a:solidFill>
                  <a:srgbClr val="282D32"/>
                </a:solidFill>
                <a:latin typeface="Roboto"/>
              </a:rPr>
              <a:t>Analysis</a:t>
            </a:r>
            <a:r>
              <a:rPr lang="cs-CZ" b="1" dirty="0">
                <a:solidFill>
                  <a:srgbClr val="282D32"/>
                </a:solidFill>
                <a:latin typeface="Roboto"/>
              </a:rPr>
              <a:t> (CBA)</a:t>
            </a:r>
            <a:r>
              <a:rPr lang="cs-CZ" dirty="0">
                <a:solidFill>
                  <a:srgbClr val="282D32"/>
                </a:solidFill>
                <a:latin typeface="Roboto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27AF5-57F2-4130-ADD4-8CBFE5E7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82220"/>
            <a:ext cx="11383767" cy="5034337"/>
          </a:xfrm>
        </p:spPr>
        <p:txBody>
          <a:bodyPr>
            <a:normAutofit/>
          </a:bodyPr>
          <a:lstStyle/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Hodnocení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přínosů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 a </a:t>
            </a:r>
            <a:r>
              <a:rPr lang="cs-CZ" sz="2400" b="1" i="0" dirty="0">
                <a:solidFill>
                  <a:srgbClr val="282D32"/>
                </a:solidFill>
                <a:effectLst/>
                <a:latin typeface="Roboto"/>
              </a:rPr>
              <a:t>nákladů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 strategických rozhodnutí, projektových záměrů, projektů</a:t>
            </a:r>
          </a:p>
          <a:p>
            <a:pPr algn="l"/>
            <a:r>
              <a:rPr lang="cs-CZ" sz="2400" dirty="0">
                <a:solidFill>
                  <a:srgbClr val="282D32"/>
                </a:solidFill>
                <a:latin typeface="Roboto"/>
              </a:rPr>
              <a:t>P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orovnání přínosů (</a:t>
            </a:r>
            <a:r>
              <a:rPr lang="cs-CZ" sz="2400" b="0" i="0" dirty="0" err="1">
                <a:solidFill>
                  <a:srgbClr val="282D32"/>
                </a:solidFill>
                <a:effectLst/>
                <a:latin typeface="Roboto"/>
              </a:rPr>
              <a:t>Benefits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) vyjadřující jakékoliv pozitivní účinky s náklady (</a:t>
            </a:r>
            <a:r>
              <a:rPr lang="cs-CZ" sz="2400" b="0" i="0" dirty="0" err="1">
                <a:solidFill>
                  <a:srgbClr val="282D32"/>
                </a:solidFill>
                <a:effectLst/>
                <a:latin typeface="Roboto"/>
              </a:rPr>
              <a:t>Costs</a:t>
            </a:r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) postihující negativní efekty investice.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Podstatou metody: analýza dopadů investice na zapojené subjekty, kvantifikace zjištěných účinků a jejich převod na společnou číselnou (ideálně finanční) jednotku. </a:t>
            </a:r>
          </a:p>
          <a:p>
            <a:pPr algn="l"/>
            <a:r>
              <a:rPr lang="cs-CZ" sz="2400" b="0" i="0" dirty="0">
                <a:solidFill>
                  <a:srgbClr val="282D32"/>
                </a:solidFill>
                <a:effectLst/>
                <a:latin typeface="Roboto"/>
              </a:rPr>
              <a:t>Výhody CBA: </a:t>
            </a:r>
          </a:p>
          <a:p>
            <a:pPr lvl="1"/>
            <a:r>
              <a:rPr lang="cs-CZ" sz="2200" b="0" i="0" dirty="0">
                <a:solidFill>
                  <a:srgbClr val="282D32"/>
                </a:solidFill>
                <a:effectLst/>
                <a:latin typeface="Roboto"/>
              </a:rPr>
              <a:t>přínosy a náklady nemusí být nutně vyjádřené jen v penězích, </a:t>
            </a:r>
          </a:p>
          <a:p>
            <a:pPr lvl="1"/>
            <a:r>
              <a:rPr lang="cs-CZ" sz="2200" b="0" i="0" dirty="0">
                <a:solidFill>
                  <a:srgbClr val="282D32"/>
                </a:solidFill>
                <a:effectLst/>
                <a:latin typeface="Roboto"/>
              </a:rPr>
              <a:t>lze je vyjádřit i jinak např. formou sociálních, environmentálních nebo jiných kvalitativních kritérií.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796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B70DD05-39F5-4C05-9DFB-CE860F3A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" y="295382"/>
            <a:ext cx="12137123" cy="62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59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D9046-8B19-46F8-9CA9-C487ECC1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3856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1493F-B2AC-4051-BEE0-8DA935F9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15" y="1705510"/>
            <a:ext cx="11537878" cy="4968634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Efektivní strategie: vyváženost cílů se zdroji, snížení rizika neúspěchu</a:t>
            </a:r>
          </a:p>
          <a:p>
            <a:pPr algn="just"/>
            <a:r>
              <a:rPr lang="cs-CZ" sz="2400" dirty="0"/>
              <a:t>Zdroje na makroúrovni: investice, provozní náklady a personální výdaje</a:t>
            </a:r>
          </a:p>
          <a:p>
            <a:pPr algn="just"/>
            <a:r>
              <a:rPr lang="cs-CZ" sz="2400" dirty="0"/>
              <a:t>Strategie vycházející z hrozeb a strategie určována zdroji</a:t>
            </a:r>
          </a:p>
          <a:p>
            <a:pPr algn="just"/>
            <a:r>
              <a:rPr lang="cs-CZ" sz="2400" dirty="0"/>
              <a:t>Alokace zdrojů na nejvýznamnější priority</a:t>
            </a:r>
          </a:p>
          <a:p>
            <a:pPr algn="just"/>
            <a:r>
              <a:rPr lang="cs-CZ" sz="2400" dirty="0"/>
              <a:t>Náklady ušlé příležitosti</a:t>
            </a:r>
          </a:p>
          <a:p>
            <a:pPr algn="just"/>
            <a:r>
              <a:rPr lang="cs-CZ" sz="2400" dirty="0"/>
              <a:t>Poměřování nákladů </a:t>
            </a:r>
            <a:r>
              <a:rPr lang="cs-CZ" sz="2400"/>
              <a:t>a přínosů</a:t>
            </a:r>
            <a:endParaRPr lang="cs-CZ" sz="2400" dirty="0"/>
          </a:p>
          <a:p>
            <a:pPr algn="just"/>
            <a:r>
              <a:rPr lang="cs-CZ" sz="2400" dirty="0"/>
              <a:t>Zásady hospodárnosti, efektivnosti a účelnosti</a:t>
            </a:r>
          </a:p>
          <a:p>
            <a:pPr algn="just"/>
            <a:r>
              <a:rPr lang="cs-CZ" sz="2400" dirty="0"/>
              <a:t>Náklady životního cyklu (výzkum a vývoj, pořízení, provoz, vyřazení)</a:t>
            </a:r>
          </a:p>
          <a:p>
            <a:pPr algn="just"/>
            <a:r>
              <a:rPr lang="cs-CZ" sz="2400" dirty="0"/>
              <a:t>Projekty rozpracovány dle DOTMLPFI v čase strategie</a:t>
            </a:r>
          </a:p>
          <a:p>
            <a:pPr algn="just"/>
            <a:r>
              <a:rPr lang="cs-CZ" sz="2400" dirty="0"/>
              <a:t>Náklady na strategii se zpravidla v čase zpřesňují!!!</a:t>
            </a:r>
          </a:p>
        </p:txBody>
      </p:sp>
    </p:spTree>
    <p:extLst>
      <p:ext uri="{BB962C8B-B14F-4D97-AF65-F5344CB8AC3E}">
        <p14:creationId xmlns:p14="http://schemas.microsoft.com/office/powerpoint/2010/main" val="1874960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ÚKOLY DO DALŠÍCH DVOU  TÝDNŮ</a:t>
            </a:r>
            <a:endParaRPr lang="cs-CZ" sz="4300" dirty="0"/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Úvod (10%):</a:t>
            </a:r>
            <a:r>
              <a:rPr lang="cs-CZ" sz="4300" dirty="0">
                <a:solidFill>
                  <a:srgbClr val="FF0000"/>
                </a:solidFill>
              </a:rPr>
              <a:t> základné </a:t>
            </a:r>
            <a:r>
              <a:rPr lang="cs-CZ" sz="4300" dirty="0" err="1">
                <a:solidFill>
                  <a:srgbClr val="FF0000"/>
                </a:solidFill>
              </a:rPr>
              <a:t>informácie</a:t>
            </a:r>
            <a:r>
              <a:rPr lang="cs-CZ" sz="4300" dirty="0">
                <a:solidFill>
                  <a:srgbClr val="FF0000"/>
                </a:solidFill>
              </a:rPr>
              <a:t> o </a:t>
            </a:r>
            <a:r>
              <a:rPr lang="cs-CZ" sz="4300" dirty="0" err="1">
                <a:solidFill>
                  <a:srgbClr val="FF0000"/>
                </a:solidFill>
              </a:rPr>
              <a:t>stratégii</a:t>
            </a:r>
            <a:r>
              <a:rPr lang="cs-CZ" sz="4300" dirty="0">
                <a:solidFill>
                  <a:srgbClr val="FF0000"/>
                </a:solidFill>
              </a:rPr>
              <a:t> a kontexte jej vzniku, účel, </a:t>
            </a:r>
            <a:r>
              <a:rPr lang="cs-CZ" sz="4300" dirty="0" err="1">
                <a:solidFill>
                  <a:srgbClr val="FF0000"/>
                </a:solidFill>
              </a:rPr>
              <a:t>cielové</a:t>
            </a:r>
            <a:r>
              <a:rPr lang="cs-CZ" sz="4300" dirty="0">
                <a:solidFill>
                  <a:srgbClr val="FF0000"/>
                </a:solidFill>
              </a:rPr>
              <a:t> publikum, </a:t>
            </a:r>
            <a:r>
              <a:rPr lang="cs-CZ" sz="4300" dirty="0" err="1">
                <a:solidFill>
                  <a:srgbClr val="FF0000"/>
                </a:solidFill>
              </a:rPr>
              <a:t>príbuzné</a:t>
            </a:r>
            <a:r>
              <a:rPr lang="cs-CZ" sz="4300" dirty="0">
                <a:solidFill>
                  <a:srgbClr val="FF0000"/>
                </a:solidFill>
              </a:rPr>
              <a:t> dokumenty (</a:t>
            </a:r>
            <a:r>
              <a:rPr lang="cs-CZ" sz="4300" dirty="0" err="1">
                <a:solidFill>
                  <a:srgbClr val="FF0000"/>
                </a:solidFill>
              </a:rPr>
              <a:t>prienik</a:t>
            </a:r>
            <a:r>
              <a:rPr lang="cs-CZ" sz="4300" dirty="0">
                <a:solidFill>
                  <a:srgbClr val="FF0000"/>
                </a:solidFill>
              </a:rPr>
              <a:t>, </a:t>
            </a:r>
            <a:r>
              <a:rPr lang="cs-CZ" sz="4300" dirty="0" err="1">
                <a:solidFill>
                  <a:srgbClr val="FF0000"/>
                </a:solidFill>
              </a:rPr>
              <a:t>hierarchia</a:t>
            </a:r>
            <a:r>
              <a:rPr lang="cs-CZ" sz="4300" dirty="0">
                <a:solidFill>
                  <a:srgbClr val="FF0000"/>
                </a:solidFill>
              </a:rPr>
              <a:t>)</a:t>
            </a:r>
          </a:p>
          <a:p>
            <a:pPr algn="just">
              <a:lnSpc>
                <a:spcPct val="170000"/>
              </a:lnSpc>
            </a:pPr>
            <a:r>
              <a:rPr lang="cs-CZ" sz="4300" b="1" dirty="0">
                <a:solidFill>
                  <a:srgbClr val="FF0000"/>
                </a:solidFill>
              </a:rPr>
              <a:t>Analytická </a:t>
            </a:r>
            <a:r>
              <a:rPr lang="cs-CZ" sz="4300" b="1" dirty="0" err="1">
                <a:solidFill>
                  <a:srgbClr val="FF0000"/>
                </a:solidFill>
              </a:rPr>
              <a:t>časť</a:t>
            </a:r>
            <a:r>
              <a:rPr lang="cs-CZ" sz="4300" b="1" dirty="0">
                <a:solidFill>
                  <a:srgbClr val="FF0000"/>
                </a:solidFill>
              </a:rPr>
              <a:t> (20%</a:t>
            </a:r>
            <a:r>
              <a:rPr lang="cs-CZ" sz="4300" dirty="0">
                <a:solidFill>
                  <a:srgbClr val="FF0000"/>
                </a:solidFill>
              </a:rPr>
              <a:t>): </a:t>
            </a:r>
            <a:r>
              <a:rPr lang="cs-CZ" sz="4300" dirty="0" err="1">
                <a:solidFill>
                  <a:srgbClr val="FF0000"/>
                </a:solidFill>
              </a:rPr>
              <a:t>národný</a:t>
            </a:r>
            <a:r>
              <a:rPr lang="cs-CZ" sz="4300" dirty="0">
                <a:solidFill>
                  <a:srgbClr val="FF0000"/>
                </a:solidFill>
              </a:rPr>
              <a:t> </a:t>
            </a:r>
            <a:r>
              <a:rPr lang="cs-CZ" sz="4300" dirty="0" err="1">
                <a:solidFill>
                  <a:srgbClr val="FF0000"/>
                </a:solidFill>
              </a:rPr>
              <a:t>záujem</a:t>
            </a:r>
            <a:r>
              <a:rPr lang="cs-CZ" sz="4300" dirty="0">
                <a:solidFill>
                  <a:srgbClr val="FF0000"/>
                </a:solidFill>
              </a:rPr>
              <a:t> v </a:t>
            </a:r>
            <a:r>
              <a:rPr lang="cs-CZ" sz="4300" dirty="0" err="1">
                <a:solidFill>
                  <a:srgbClr val="FF0000"/>
                </a:solidFill>
              </a:rPr>
              <a:t>tejto</a:t>
            </a:r>
            <a:r>
              <a:rPr lang="cs-CZ" sz="4300" dirty="0">
                <a:solidFill>
                  <a:srgbClr val="FF0000"/>
                </a:solidFill>
              </a:rPr>
              <a:t> oblasti, </a:t>
            </a:r>
            <a:r>
              <a:rPr lang="cs-CZ" sz="4300" dirty="0" err="1">
                <a:solidFill>
                  <a:srgbClr val="FF0000"/>
                </a:solidFill>
              </a:rPr>
              <a:t>definícia</a:t>
            </a:r>
            <a:r>
              <a:rPr lang="cs-CZ" sz="4300" dirty="0">
                <a:solidFill>
                  <a:srgbClr val="FF0000"/>
                </a:solidFill>
              </a:rPr>
              <a:t> problému, analýza </a:t>
            </a:r>
            <a:r>
              <a:rPr lang="cs-CZ" sz="4300" dirty="0" err="1">
                <a:solidFill>
                  <a:srgbClr val="FF0000"/>
                </a:solidFill>
              </a:rPr>
              <a:t>prostredia</a:t>
            </a:r>
            <a:r>
              <a:rPr lang="cs-CZ" sz="4300" dirty="0">
                <a:solidFill>
                  <a:srgbClr val="FF0000"/>
                </a:solidFill>
              </a:rPr>
              <a:t>, dopady pokud problém neřešíme</a:t>
            </a:r>
          </a:p>
          <a:p>
            <a:pPr algn="just">
              <a:lnSpc>
                <a:spcPct val="170000"/>
              </a:lnSpc>
            </a:pPr>
            <a:r>
              <a:rPr lang="cs-CZ" sz="4400" b="1" i="1" dirty="0">
                <a:solidFill>
                  <a:srgbClr val="FF0000"/>
                </a:solidFill>
              </a:rPr>
              <a:t>Strategická </a:t>
            </a:r>
            <a:r>
              <a:rPr lang="cs-CZ" sz="4400" b="1" i="1" dirty="0" err="1">
                <a:solidFill>
                  <a:srgbClr val="FF0000"/>
                </a:solidFill>
              </a:rPr>
              <a:t>časť</a:t>
            </a:r>
            <a:r>
              <a:rPr lang="cs-CZ" sz="4400" b="1" i="1" dirty="0">
                <a:solidFill>
                  <a:srgbClr val="FF0000"/>
                </a:solidFill>
              </a:rPr>
              <a:t> (40%): </a:t>
            </a:r>
            <a:r>
              <a:rPr lang="cs-CZ" sz="4400" i="1" dirty="0">
                <a:solidFill>
                  <a:srgbClr val="FF0000"/>
                </a:solidFill>
              </a:rPr>
              <a:t>vymezení dlouhodobé vize, cílů, způsob realizace, </a:t>
            </a:r>
            <a:r>
              <a:rPr lang="cs-CZ" sz="4400" b="1" i="1" u="sng" dirty="0">
                <a:solidFill>
                  <a:srgbClr val="FF0000"/>
                </a:solidFill>
              </a:rPr>
              <a:t>zdroje</a:t>
            </a:r>
            <a:r>
              <a:rPr lang="cs-CZ" sz="4400" i="1" dirty="0">
                <a:solidFill>
                  <a:srgbClr val="FF0000"/>
                </a:solidFill>
              </a:rPr>
              <a:t>.</a:t>
            </a:r>
            <a:r>
              <a:rPr lang="cs-CZ" sz="4400" b="1" u="sng" dirty="0">
                <a:solidFill>
                  <a:srgbClr val="FF0000"/>
                </a:solidFill>
              </a:rPr>
              <a:t> </a:t>
            </a:r>
          </a:p>
          <a:p>
            <a:pPr algn="just">
              <a:lnSpc>
                <a:spcPct val="170000"/>
              </a:lnSpc>
            </a:pPr>
            <a:r>
              <a:rPr lang="cs-CZ" sz="4400" b="1" u="sng" dirty="0">
                <a:solidFill>
                  <a:srgbClr val="FF0000"/>
                </a:solidFill>
              </a:rPr>
              <a:t>VLOŽIT DO ODEVZDAVÁRNY:  22.11. 2022 do 12, 00 – reagovat na připomínky </a:t>
            </a:r>
            <a:r>
              <a:rPr lang="cs-CZ" sz="4400" b="1" u="sng">
                <a:solidFill>
                  <a:srgbClr val="FF0000"/>
                </a:solidFill>
              </a:rPr>
              <a:t>z přednášky</a:t>
            </a:r>
            <a:endParaRPr lang="cs-CZ" sz="44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cs-CZ" sz="4300" b="1" i="1" dirty="0" err="1"/>
              <a:t>Implementačná</a:t>
            </a:r>
            <a:r>
              <a:rPr lang="cs-CZ" sz="4300" b="1" i="1" dirty="0"/>
              <a:t> </a:t>
            </a:r>
            <a:r>
              <a:rPr lang="cs-CZ" sz="4300" b="1" i="1" dirty="0" err="1"/>
              <a:t>časť</a:t>
            </a:r>
            <a:r>
              <a:rPr lang="cs-CZ" sz="4300" b="1" i="1" dirty="0"/>
              <a:t> (20%</a:t>
            </a:r>
            <a:r>
              <a:rPr lang="cs-CZ" sz="4300" i="1" dirty="0"/>
              <a:t>): Plán realizace: časové a finanční aspekty, odpovědnost, rizika, komunikace, způsob hodnocení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/>
              <a:t>Metodologická </a:t>
            </a:r>
            <a:r>
              <a:rPr lang="cs-CZ" sz="4300" b="1" i="1" dirty="0" err="1"/>
              <a:t>časť</a:t>
            </a:r>
            <a:r>
              <a:rPr lang="cs-CZ" sz="4300" b="1" i="1" dirty="0"/>
              <a:t> (10%):</a:t>
            </a:r>
            <a:r>
              <a:rPr lang="cs-CZ" sz="4300" i="1" dirty="0"/>
              <a:t> postup tvorby, </a:t>
            </a:r>
            <a:r>
              <a:rPr lang="cs-CZ" sz="4300" i="1" dirty="0" err="1"/>
              <a:t>metódy</a:t>
            </a:r>
            <a:r>
              <a:rPr lang="cs-CZ" sz="4300" i="1" dirty="0"/>
              <a:t>, zdroje, </a:t>
            </a:r>
            <a:r>
              <a:rPr lang="cs-CZ" sz="4300" i="1" dirty="0" err="1"/>
              <a:t>alternatívne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– </a:t>
            </a:r>
            <a:r>
              <a:rPr lang="cs-CZ" sz="4300" i="1" dirty="0" err="1"/>
              <a:t>aké</a:t>
            </a:r>
            <a:r>
              <a:rPr lang="cs-CZ" sz="4300" i="1" dirty="0"/>
              <a:t> </a:t>
            </a:r>
            <a:r>
              <a:rPr lang="cs-CZ" sz="4300" i="1" dirty="0" err="1"/>
              <a:t>iné</a:t>
            </a:r>
            <a:r>
              <a:rPr lang="cs-CZ" sz="4300" i="1" dirty="0"/>
              <a:t> </a:t>
            </a:r>
            <a:r>
              <a:rPr lang="cs-CZ" sz="4300" i="1" dirty="0" err="1"/>
              <a:t>riešenia</a:t>
            </a:r>
            <a:r>
              <a:rPr lang="cs-CZ" sz="4300" i="1" dirty="0"/>
              <a:t> </a:t>
            </a:r>
            <a:r>
              <a:rPr lang="cs-CZ" sz="4300" i="1" dirty="0" err="1"/>
              <a:t>boli</a:t>
            </a:r>
            <a:r>
              <a:rPr lang="cs-CZ" sz="4300" i="1" dirty="0"/>
              <a:t> k </a:t>
            </a:r>
            <a:r>
              <a:rPr lang="cs-CZ" sz="4300" i="1" dirty="0" err="1"/>
              <a:t>dispozícii</a:t>
            </a:r>
            <a:r>
              <a:rPr lang="cs-CZ" sz="4300" i="1" dirty="0"/>
              <a:t>, </a:t>
            </a:r>
            <a:r>
              <a:rPr lang="cs-CZ" sz="4300" i="1" dirty="0" err="1"/>
              <a:t>prečo</a:t>
            </a:r>
            <a:r>
              <a:rPr lang="cs-CZ" sz="4300" i="1" dirty="0"/>
              <a:t> neboli </a:t>
            </a:r>
            <a:r>
              <a:rPr lang="cs-CZ" sz="4300" i="1" dirty="0" err="1"/>
              <a:t>uplatnené</a:t>
            </a:r>
            <a:r>
              <a:rPr lang="cs-CZ" sz="4300" i="1" dirty="0"/>
              <a:t>.</a:t>
            </a:r>
          </a:p>
          <a:p>
            <a:pPr algn="just">
              <a:lnSpc>
                <a:spcPct val="170000"/>
              </a:lnSpc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38C4890-D6FF-4BF7-B360-9158CEAB21B4}"/>
              </a:ext>
            </a:extLst>
          </p:cNvPr>
          <p:cNvCxnSpPr/>
          <p:nvPr/>
        </p:nvCxnSpPr>
        <p:spPr>
          <a:xfrm>
            <a:off x="1323654" y="3911885"/>
            <a:ext cx="9544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06" y="2702103"/>
            <a:ext cx="10777591" cy="405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REFLEXE MINULÝCH SEMINÁŘŮ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ZÁSADY ÚČELNÉ, HOSPODÁRNÉ A EFEKTIVNÍ ALOKACE ZDROJŮ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HODNOCENÍ ZDROJOVÝCH ASPEKTŮ (LCC)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460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9C07BF-7F43-4553-8EC0-884B4F0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65"/>
            <a:ext cx="12192000" cy="68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E6F6C79-1800-4A49-944B-6BA11DF8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78"/>
            <a:ext cx="12000216" cy="67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4099D5B-A771-453D-AC8A-84B550B8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2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Strategie: ENDS, WAYS, </a:t>
            </a:r>
            <a:r>
              <a:rPr lang="cs-CZ" b="1" u="sng" dirty="0"/>
              <a:t>MEANS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způsoby jejich dosažení v podobě specifických cílů, opatření a úkolů (programy, projekty, iniciativy).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pohledu zdrojů: Strategie vyjadřuje především dlouhodobé závazky organizace.  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4436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2279</Words>
  <Application>Microsoft Office PowerPoint</Application>
  <PresentationFormat>Širokoúhlá obrazovka</PresentationFormat>
  <Paragraphs>333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9" baseType="lpstr">
      <vt:lpstr>Arial</vt:lpstr>
      <vt:lpstr>Calibri</vt:lpstr>
      <vt:lpstr>Gill Sans MT</vt:lpstr>
      <vt:lpstr>LuxiMono</vt:lpstr>
      <vt:lpstr>Palatino Linotype</vt:lpstr>
      <vt:lpstr>Roboto</vt:lpstr>
      <vt:lpstr>Tahoma</vt:lpstr>
      <vt:lpstr>Times New Roman</vt:lpstr>
      <vt:lpstr>Balík</vt:lpstr>
      <vt:lpstr>2_Motiv systému Office</vt:lpstr>
      <vt:lpstr>TVORBA STRATEGIE</vt:lpstr>
      <vt:lpstr>CÍL</vt:lpstr>
      <vt:lpstr>UČEBNÍ OTÁZKY</vt:lpstr>
      <vt:lpstr>OBSAH </vt:lpstr>
      <vt:lpstr>Prezentace aplikace PowerPoint</vt:lpstr>
      <vt:lpstr>Prezentace aplikace PowerPoint</vt:lpstr>
      <vt:lpstr>Prezentace aplikace PowerPoint</vt:lpstr>
      <vt:lpstr>Prezentace aplikace PowerPoint</vt:lpstr>
      <vt:lpstr>Strategie: ENDS, WAYS, MEANS </vt:lpstr>
      <vt:lpstr>PŘÍSTUP K ŘÍZENÍ ZDROJŮ</vt:lpstr>
      <vt:lpstr>PŘÍSTUPY K ALOKACI ZDROJŮ</vt:lpstr>
      <vt:lpstr>ZDROJE A BEZPEČNOST – TRENDY V ČR</vt:lpstr>
      <vt:lpstr>ODVĚTVOVÁ STRUKTURA VÝDAJŮ SR 2011/2018</vt:lpstr>
      <vt:lpstr>Prezentace aplikace PowerPoint</vt:lpstr>
      <vt:lpstr>MAKRO NÁKLADY</vt:lpstr>
      <vt:lpstr>Rozpad projektu dle metodologie „DOTMLPFI“* a životního cyklu </vt:lpstr>
      <vt:lpstr>Projekt dle metodologie „DOTMLPFI“* a životního cyklu</vt:lpstr>
      <vt:lpstr>Prezentace aplikace PowerPoint</vt:lpstr>
      <vt:lpstr>POVINNOSTI VEDOUCÍHO ORGÁNU</vt:lpstr>
      <vt:lpstr>VÝKONNOST</vt:lpstr>
      <vt:lpstr>HOSPODÁRNOST</vt:lpstr>
      <vt:lpstr>EFEKTIVNOST</vt:lpstr>
      <vt:lpstr>ÚČELNOST</vt:lpstr>
      <vt:lpstr>Zásady účelnosti, hospodárnosti a efektivnosti</vt:lpstr>
      <vt:lpstr>KONCEPT NÁKLADŮ UŠLÉ PŘÍLEŽITOSTI (1) OPORTUNITY COST</vt:lpstr>
      <vt:lpstr>KONCEPT NÁKLADŮ UŠLÉ PŘÍLEŽITOSTI (2) OPORTUNITY COST</vt:lpstr>
      <vt:lpstr>KONCEPT NÁKLADŮ UŠLÉ PŘÍLEŽITOSTI (3) OPORTUNITY COST</vt:lpstr>
      <vt:lpstr>LIFE CYCLE COST (LCC)</vt:lpstr>
      <vt:lpstr>LCC</vt:lpstr>
      <vt:lpstr>PROVOZNÍ NÁKLADY</vt:lpstr>
      <vt:lpstr>NÁKLADY NA ÚDRŽBU (COM)</vt:lpstr>
      <vt:lpstr>POŘIZOVACÍ NÁKLADY</vt:lpstr>
      <vt:lpstr>Náklady NA VYŘAZENÍ (CD)</vt:lpstr>
      <vt:lpstr>OMEZENÍ ODHADŮ LCC</vt:lpstr>
      <vt:lpstr>Prezentace aplikace PowerPoint</vt:lpstr>
      <vt:lpstr>Analýza nákladů a přínosů, Cost – Benefit Analysis (CBA) </vt:lpstr>
      <vt:lpstr>Prezentace aplikace PowerPoint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</cp:lastModifiedBy>
  <cp:revision>41</cp:revision>
  <dcterms:created xsi:type="dcterms:W3CDTF">2020-09-17T04:53:08Z</dcterms:created>
  <dcterms:modified xsi:type="dcterms:W3CDTF">2022-11-07T19:09:46Z</dcterms:modified>
</cp:coreProperties>
</file>