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37"/>
  </p:notesMasterIdLst>
  <p:sldIdLst>
    <p:sldId id="305" r:id="rId3"/>
    <p:sldId id="309" r:id="rId4"/>
    <p:sldId id="745" r:id="rId5"/>
    <p:sldId id="746" r:id="rId6"/>
    <p:sldId id="749" r:id="rId7"/>
    <p:sldId id="458" r:id="rId8"/>
    <p:sldId id="453" r:id="rId9"/>
    <p:sldId id="437" r:id="rId10"/>
    <p:sldId id="449" r:id="rId11"/>
    <p:sldId id="721" r:id="rId12"/>
    <p:sldId id="751" r:id="rId13"/>
    <p:sldId id="452" r:id="rId14"/>
    <p:sldId id="459" r:id="rId15"/>
    <p:sldId id="454" r:id="rId16"/>
    <p:sldId id="440" r:id="rId17"/>
    <p:sldId id="366" r:id="rId18"/>
    <p:sldId id="455" r:id="rId19"/>
    <p:sldId id="457" r:id="rId20"/>
    <p:sldId id="450" r:id="rId21"/>
    <p:sldId id="451" r:id="rId22"/>
    <p:sldId id="328" r:id="rId23"/>
    <p:sldId id="329" r:id="rId24"/>
    <p:sldId id="467" r:id="rId25"/>
    <p:sldId id="469" r:id="rId26"/>
    <p:sldId id="360" r:id="rId27"/>
    <p:sldId id="361" r:id="rId28"/>
    <p:sldId id="471" r:id="rId29"/>
    <p:sldId id="472" r:id="rId30"/>
    <p:sldId id="409" r:id="rId31"/>
    <p:sldId id="408" r:id="rId32"/>
    <p:sldId id="411" r:id="rId33"/>
    <p:sldId id="750" r:id="rId34"/>
    <p:sldId id="420" r:id="rId35"/>
    <p:sldId id="35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A01DA-2944-4342-9BEB-862E8F206125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916574F0-4461-4F70-BE0E-F1C33827F71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9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Příprava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na plánování</a:t>
          </a:r>
        </a:p>
      </dgm:t>
    </dgm:pt>
    <dgm:pt modelId="{C971EF3C-F2ED-4FA2-822A-54AB13BCCA30}" type="parTrans" cxnId="{5819777D-BC5E-4053-8B67-E38719BE61F4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AFD50F05-DA31-4A21-B98D-51171F53DB91}" type="sibTrans" cxnId="{5819777D-BC5E-4053-8B67-E38719BE61F4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46FC7211-73AA-4773-96BC-AD1480D1DEE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Strategická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analýza</a:t>
          </a:r>
        </a:p>
      </dgm:t>
    </dgm:pt>
    <dgm:pt modelId="{EC8B335A-8776-4998-BE90-2E2567B9EE2A}" type="parTrans" cxnId="{37709E45-190F-419B-9584-38D97DB5F31B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B2AE979-6D7C-4835-A832-16065046E80A}" type="sibTrans" cxnId="{37709E45-190F-419B-9584-38D97DB5F31B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2AA3C7F5-8607-4D04-A454-B4013E98473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Stanovení strategického zaměření </a:t>
          </a:r>
        </a:p>
      </dgm:t>
    </dgm:pt>
    <dgm:pt modelId="{B0D6A33C-E46E-4503-A29F-9172A4011A0B}" type="parTrans" cxnId="{77367C8E-1B13-4711-AA20-949345501C19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04DF0FE6-2D90-4472-A7EA-A3C4650F6990}" type="sibTrans" cxnId="{77367C8E-1B13-4711-AA20-949345501C19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652C37FE-D0A5-427A-9C38-58AB5190C646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Formulace strategie</a:t>
          </a:r>
        </a:p>
      </dgm:t>
    </dgm:pt>
    <dgm:pt modelId="{8E009508-07A7-43C7-A529-A4142BF7C68F}" type="parTrans" cxnId="{EEA2A134-FF90-4F91-9930-4684C53766CE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51D1D8B0-FD0D-492E-B2BA-21DF69A97853}" type="sibTrans" cxnId="{EEA2A134-FF90-4F91-9930-4684C53766CE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573915A-3297-458A-996C-15E7EAD7CF9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5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Implementace</a:t>
          </a: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strategie</a:t>
          </a:r>
        </a:p>
      </dgm:t>
    </dgm:pt>
    <dgm:pt modelId="{A6E86A08-2756-4B70-9D11-FFB4342696B2}" type="parTrans" cxnId="{71F8EB5F-FF19-4B40-8347-0A340FBDE59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323D152-D684-42A8-AC05-28FB57026818}" type="sibTrans" cxnId="{71F8EB5F-FF19-4B40-8347-0A340FBDE59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4F01729E-E269-44C0-9E81-268A4A1C73A7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5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Monitorování</a:t>
          </a: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a hodnocení</a:t>
          </a:r>
        </a:p>
      </dgm:t>
    </dgm:pt>
    <dgm:pt modelId="{8258B8DE-0F7E-4C00-A6F8-005332207932}" type="parTrans" cxnId="{476E6506-AEEB-4A96-9F6A-134A75941A0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071E11B2-1803-4912-AE0F-4316E7D79E7E}" type="sibTrans" cxnId="{476E6506-AEEB-4A96-9F6A-134A75941A0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8C9035CA-4830-4AE5-BD71-399E50215152}" type="pres">
      <dgm:prSet presAssocID="{3A0A01DA-2944-4342-9BEB-862E8F206125}" presName="CompostProcess" presStyleCnt="0">
        <dgm:presLayoutVars>
          <dgm:dir/>
          <dgm:resizeHandles val="exact"/>
        </dgm:presLayoutVars>
      </dgm:prSet>
      <dgm:spPr/>
    </dgm:pt>
    <dgm:pt modelId="{97E598BA-C1A8-41E3-AC4A-9809F590715C}" type="pres">
      <dgm:prSet presAssocID="{3A0A01DA-2944-4342-9BEB-862E8F206125}" presName="arrow" presStyleLbl="bgShp" presStyleIdx="0" presStyleCnt="1" custScaleX="117647" custLinFactNeighborX="0"/>
      <dgm:spPr>
        <a:solidFill>
          <a:srgbClr val="D1F979"/>
        </a:solidFill>
        <a:ln>
          <a:solidFill>
            <a:schemeClr val="tx1"/>
          </a:solidFill>
        </a:ln>
      </dgm:spPr>
    </dgm:pt>
    <dgm:pt modelId="{1B8D28BE-95C8-4F4A-9FF4-0659A5A7C37B}" type="pres">
      <dgm:prSet presAssocID="{3A0A01DA-2944-4342-9BEB-862E8F206125}" presName="linearProcess" presStyleCnt="0"/>
      <dgm:spPr/>
    </dgm:pt>
    <dgm:pt modelId="{8C1A1D51-AF0E-43AB-9BC9-5325C76E5E31}" type="pres">
      <dgm:prSet presAssocID="{916574F0-4461-4F70-BE0E-F1C33827F717}" presName="textNode" presStyleLbl="node1" presStyleIdx="0" presStyleCnt="6" custScaleX="107950">
        <dgm:presLayoutVars>
          <dgm:bulletEnabled val="1"/>
        </dgm:presLayoutVars>
      </dgm:prSet>
      <dgm:spPr/>
    </dgm:pt>
    <dgm:pt modelId="{7AFD5EAA-03D3-4353-A40C-84045653F7FC}" type="pres">
      <dgm:prSet presAssocID="{AFD50F05-DA31-4A21-B98D-51171F53DB91}" presName="sibTrans" presStyleCnt="0"/>
      <dgm:spPr/>
    </dgm:pt>
    <dgm:pt modelId="{7DFEBB71-C21A-4B64-8AEB-FAC33135E2C4}" type="pres">
      <dgm:prSet presAssocID="{46FC7211-73AA-4773-96BC-AD1480D1DEEB}" presName="textNode" presStyleLbl="node1" presStyleIdx="1" presStyleCnt="6" custScaleX="126013">
        <dgm:presLayoutVars>
          <dgm:bulletEnabled val="1"/>
        </dgm:presLayoutVars>
      </dgm:prSet>
      <dgm:spPr/>
    </dgm:pt>
    <dgm:pt modelId="{3C78EE3C-7E0C-4982-8243-0E3C78DD2E71}" type="pres">
      <dgm:prSet presAssocID="{FB2AE979-6D7C-4835-A832-16065046E80A}" presName="sibTrans" presStyleCnt="0"/>
      <dgm:spPr/>
    </dgm:pt>
    <dgm:pt modelId="{35C3DD19-D0A9-49E7-BF92-7D8E0223E3B0}" type="pres">
      <dgm:prSet presAssocID="{2AA3C7F5-8607-4D04-A454-B4013E98473B}" presName="textNode" presStyleLbl="node1" presStyleIdx="2" presStyleCnt="6" custScaleX="145298">
        <dgm:presLayoutVars>
          <dgm:bulletEnabled val="1"/>
        </dgm:presLayoutVars>
      </dgm:prSet>
      <dgm:spPr/>
    </dgm:pt>
    <dgm:pt modelId="{41BD17FF-F7F2-49DC-8865-BB01D8445BFE}" type="pres">
      <dgm:prSet presAssocID="{04DF0FE6-2D90-4472-A7EA-A3C4650F6990}" presName="sibTrans" presStyleCnt="0"/>
      <dgm:spPr/>
    </dgm:pt>
    <dgm:pt modelId="{78A0979B-2E4E-408E-974A-71F9CFC9096E}" type="pres">
      <dgm:prSet presAssocID="{652C37FE-D0A5-427A-9C38-58AB5190C646}" presName="textNode" presStyleLbl="node1" presStyleIdx="3" presStyleCnt="6" custScaleX="117001">
        <dgm:presLayoutVars>
          <dgm:bulletEnabled val="1"/>
        </dgm:presLayoutVars>
      </dgm:prSet>
      <dgm:spPr/>
    </dgm:pt>
    <dgm:pt modelId="{32AB4BB3-9A5C-4522-9511-F2C360E6A994}" type="pres">
      <dgm:prSet presAssocID="{51D1D8B0-FD0D-492E-B2BA-21DF69A97853}" presName="sibTrans" presStyleCnt="0"/>
      <dgm:spPr/>
    </dgm:pt>
    <dgm:pt modelId="{42682490-9FCB-47D6-85BE-5477B3DBEBDA}" type="pres">
      <dgm:prSet presAssocID="{F573915A-3297-458A-996C-15E7EAD7CF93}" presName="textNode" presStyleLbl="node1" presStyleIdx="4" presStyleCnt="6" custScaleX="130372">
        <dgm:presLayoutVars>
          <dgm:bulletEnabled val="1"/>
        </dgm:presLayoutVars>
      </dgm:prSet>
      <dgm:spPr/>
    </dgm:pt>
    <dgm:pt modelId="{359CBEE2-4CA2-4AD7-BDD1-BAC950FDCD0B}" type="pres">
      <dgm:prSet presAssocID="{F323D152-D684-42A8-AC05-28FB57026818}" presName="sibTrans" presStyleCnt="0"/>
      <dgm:spPr/>
    </dgm:pt>
    <dgm:pt modelId="{7700719D-171A-42E7-AC7A-8122AE228B9B}" type="pres">
      <dgm:prSet presAssocID="{4F01729E-E269-44C0-9E81-268A4A1C73A7}" presName="textNode" presStyleLbl="node1" presStyleIdx="5" presStyleCnt="6" custScaleX="119793">
        <dgm:presLayoutVars>
          <dgm:bulletEnabled val="1"/>
        </dgm:presLayoutVars>
      </dgm:prSet>
      <dgm:spPr/>
    </dgm:pt>
  </dgm:ptLst>
  <dgm:cxnLst>
    <dgm:cxn modelId="{6676E705-9018-4549-80BF-9974F8113B2E}" type="presOf" srcId="{3A0A01DA-2944-4342-9BEB-862E8F206125}" destId="{8C9035CA-4830-4AE5-BD71-399E50215152}" srcOrd="0" destOrd="0" presId="urn:microsoft.com/office/officeart/2005/8/layout/hProcess9"/>
    <dgm:cxn modelId="{476E6506-AEEB-4A96-9F6A-134A75941A05}" srcId="{3A0A01DA-2944-4342-9BEB-862E8F206125}" destId="{4F01729E-E269-44C0-9E81-268A4A1C73A7}" srcOrd="5" destOrd="0" parTransId="{8258B8DE-0F7E-4C00-A6F8-005332207932}" sibTransId="{071E11B2-1803-4912-AE0F-4316E7D79E7E}"/>
    <dgm:cxn modelId="{EEA2A134-FF90-4F91-9930-4684C53766CE}" srcId="{3A0A01DA-2944-4342-9BEB-862E8F206125}" destId="{652C37FE-D0A5-427A-9C38-58AB5190C646}" srcOrd="3" destOrd="0" parTransId="{8E009508-07A7-43C7-A529-A4142BF7C68F}" sibTransId="{51D1D8B0-FD0D-492E-B2BA-21DF69A97853}"/>
    <dgm:cxn modelId="{BC8BE13A-EAAF-47D4-A367-9A277A342785}" type="presOf" srcId="{F573915A-3297-458A-996C-15E7EAD7CF93}" destId="{42682490-9FCB-47D6-85BE-5477B3DBEBDA}" srcOrd="0" destOrd="0" presId="urn:microsoft.com/office/officeart/2005/8/layout/hProcess9"/>
    <dgm:cxn modelId="{71F8EB5F-FF19-4B40-8347-0A340FBDE596}" srcId="{3A0A01DA-2944-4342-9BEB-862E8F206125}" destId="{F573915A-3297-458A-996C-15E7EAD7CF93}" srcOrd="4" destOrd="0" parTransId="{A6E86A08-2756-4B70-9D11-FFB4342696B2}" sibTransId="{F323D152-D684-42A8-AC05-28FB57026818}"/>
    <dgm:cxn modelId="{37709E45-190F-419B-9584-38D97DB5F31B}" srcId="{3A0A01DA-2944-4342-9BEB-862E8F206125}" destId="{46FC7211-73AA-4773-96BC-AD1480D1DEEB}" srcOrd="1" destOrd="0" parTransId="{EC8B335A-8776-4998-BE90-2E2567B9EE2A}" sibTransId="{FB2AE979-6D7C-4835-A832-16065046E80A}"/>
    <dgm:cxn modelId="{92E3C84A-0CB5-4723-8C78-0ED648F8152E}" type="presOf" srcId="{46FC7211-73AA-4773-96BC-AD1480D1DEEB}" destId="{7DFEBB71-C21A-4B64-8AEB-FAC33135E2C4}" srcOrd="0" destOrd="0" presId="urn:microsoft.com/office/officeart/2005/8/layout/hProcess9"/>
    <dgm:cxn modelId="{5E4D5571-9E5E-46F2-BD35-899AA0A9A383}" type="presOf" srcId="{4F01729E-E269-44C0-9E81-268A4A1C73A7}" destId="{7700719D-171A-42E7-AC7A-8122AE228B9B}" srcOrd="0" destOrd="0" presId="urn:microsoft.com/office/officeart/2005/8/layout/hProcess9"/>
    <dgm:cxn modelId="{5819777D-BC5E-4053-8B67-E38719BE61F4}" srcId="{3A0A01DA-2944-4342-9BEB-862E8F206125}" destId="{916574F0-4461-4F70-BE0E-F1C33827F717}" srcOrd="0" destOrd="0" parTransId="{C971EF3C-F2ED-4FA2-822A-54AB13BCCA30}" sibTransId="{AFD50F05-DA31-4A21-B98D-51171F53DB91}"/>
    <dgm:cxn modelId="{77367C8E-1B13-4711-AA20-949345501C19}" srcId="{3A0A01DA-2944-4342-9BEB-862E8F206125}" destId="{2AA3C7F5-8607-4D04-A454-B4013E98473B}" srcOrd="2" destOrd="0" parTransId="{B0D6A33C-E46E-4503-A29F-9172A4011A0B}" sibTransId="{04DF0FE6-2D90-4472-A7EA-A3C4650F6990}"/>
    <dgm:cxn modelId="{757E58D0-5A37-44B5-AC4A-2DAB72D099EC}" type="presOf" srcId="{652C37FE-D0A5-427A-9C38-58AB5190C646}" destId="{78A0979B-2E4E-408E-974A-71F9CFC9096E}" srcOrd="0" destOrd="0" presId="urn:microsoft.com/office/officeart/2005/8/layout/hProcess9"/>
    <dgm:cxn modelId="{298202D6-9A34-4D6B-A2EB-826FCC615A7C}" type="presOf" srcId="{916574F0-4461-4F70-BE0E-F1C33827F717}" destId="{8C1A1D51-AF0E-43AB-9BC9-5325C76E5E31}" srcOrd="0" destOrd="0" presId="urn:microsoft.com/office/officeart/2005/8/layout/hProcess9"/>
    <dgm:cxn modelId="{B74C5CD7-D760-4201-9138-C2820FE042EB}" type="presOf" srcId="{2AA3C7F5-8607-4D04-A454-B4013E98473B}" destId="{35C3DD19-D0A9-49E7-BF92-7D8E0223E3B0}" srcOrd="0" destOrd="0" presId="urn:microsoft.com/office/officeart/2005/8/layout/hProcess9"/>
    <dgm:cxn modelId="{60D449F8-F62B-472D-A66F-88C5B480B721}" type="presParOf" srcId="{8C9035CA-4830-4AE5-BD71-399E50215152}" destId="{97E598BA-C1A8-41E3-AC4A-9809F590715C}" srcOrd="0" destOrd="0" presId="urn:microsoft.com/office/officeart/2005/8/layout/hProcess9"/>
    <dgm:cxn modelId="{81E5FFF8-6C8B-427E-81A2-081D181EF39B}" type="presParOf" srcId="{8C9035CA-4830-4AE5-BD71-399E50215152}" destId="{1B8D28BE-95C8-4F4A-9FF4-0659A5A7C37B}" srcOrd="1" destOrd="0" presId="urn:microsoft.com/office/officeart/2005/8/layout/hProcess9"/>
    <dgm:cxn modelId="{71CA9C89-5FF4-4B4E-81FE-825694659FA6}" type="presParOf" srcId="{1B8D28BE-95C8-4F4A-9FF4-0659A5A7C37B}" destId="{8C1A1D51-AF0E-43AB-9BC9-5325C76E5E31}" srcOrd="0" destOrd="0" presId="urn:microsoft.com/office/officeart/2005/8/layout/hProcess9"/>
    <dgm:cxn modelId="{10162809-EA17-4963-B9E2-59ED9ED03E62}" type="presParOf" srcId="{1B8D28BE-95C8-4F4A-9FF4-0659A5A7C37B}" destId="{7AFD5EAA-03D3-4353-A40C-84045653F7FC}" srcOrd="1" destOrd="0" presId="urn:microsoft.com/office/officeart/2005/8/layout/hProcess9"/>
    <dgm:cxn modelId="{D598A3A0-07AF-4DF8-99AA-707714C031C9}" type="presParOf" srcId="{1B8D28BE-95C8-4F4A-9FF4-0659A5A7C37B}" destId="{7DFEBB71-C21A-4B64-8AEB-FAC33135E2C4}" srcOrd="2" destOrd="0" presId="urn:microsoft.com/office/officeart/2005/8/layout/hProcess9"/>
    <dgm:cxn modelId="{A70E65A7-5C03-41AC-AC43-B539A84B3702}" type="presParOf" srcId="{1B8D28BE-95C8-4F4A-9FF4-0659A5A7C37B}" destId="{3C78EE3C-7E0C-4982-8243-0E3C78DD2E71}" srcOrd="3" destOrd="0" presId="urn:microsoft.com/office/officeart/2005/8/layout/hProcess9"/>
    <dgm:cxn modelId="{86161F2C-01DE-4E57-85EF-66EEE74C8A94}" type="presParOf" srcId="{1B8D28BE-95C8-4F4A-9FF4-0659A5A7C37B}" destId="{35C3DD19-D0A9-49E7-BF92-7D8E0223E3B0}" srcOrd="4" destOrd="0" presId="urn:microsoft.com/office/officeart/2005/8/layout/hProcess9"/>
    <dgm:cxn modelId="{C9D03431-CFBE-4565-931B-36232B1F5941}" type="presParOf" srcId="{1B8D28BE-95C8-4F4A-9FF4-0659A5A7C37B}" destId="{41BD17FF-F7F2-49DC-8865-BB01D8445BFE}" srcOrd="5" destOrd="0" presId="urn:microsoft.com/office/officeart/2005/8/layout/hProcess9"/>
    <dgm:cxn modelId="{4DC1A54E-F841-45A4-9033-5B9A91DB8536}" type="presParOf" srcId="{1B8D28BE-95C8-4F4A-9FF4-0659A5A7C37B}" destId="{78A0979B-2E4E-408E-974A-71F9CFC9096E}" srcOrd="6" destOrd="0" presId="urn:microsoft.com/office/officeart/2005/8/layout/hProcess9"/>
    <dgm:cxn modelId="{69C55AE8-02D8-4315-BBBD-F9A996128665}" type="presParOf" srcId="{1B8D28BE-95C8-4F4A-9FF4-0659A5A7C37B}" destId="{32AB4BB3-9A5C-4522-9511-F2C360E6A994}" srcOrd="7" destOrd="0" presId="urn:microsoft.com/office/officeart/2005/8/layout/hProcess9"/>
    <dgm:cxn modelId="{69C642AA-A78F-4AF5-99A6-8575ACF89567}" type="presParOf" srcId="{1B8D28BE-95C8-4F4A-9FF4-0659A5A7C37B}" destId="{42682490-9FCB-47D6-85BE-5477B3DBEBDA}" srcOrd="8" destOrd="0" presId="urn:microsoft.com/office/officeart/2005/8/layout/hProcess9"/>
    <dgm:cxn modelId="{8C9C097A-6812-4652-BB05-053D3823AB6B}" type="presParOf" srcId="{1B8D28BE-95C8-4F4A-9FF4-0659A5A7C37B}" destId="{359CBEE2-4CA2-4AD7-BDD1-BAC950FDCD0B}" srcOrd="9" destOrd="0" presId="urn:microsoft.com/office/officeart/2005/8/layout/hProcess9"/>
    <dgm:cxn modelId="{3071D904-12AB-4E6A-BBE7-FE5C83F74E15}" type="presParOf" srcId="{1B8D28BE-95C8-4F4A-9FF4-0659A5A7C37B}" destId="{7700719D-171A-42E7-AC7A-8122AE228B9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598BA-C1A8-41E3-AC4A-9809F590715C}">
      <dsp:nvSpPr>
        <dsp:cNvPr id="0" name=""/>
        <dsp:cNvSpPr/>
      </dsp:nvSpPr>
      <dsp:spPr>
        <a:xfrm>
          <a:off x="2" y="0"/>
          <a:ext cx="9001151" cy="6858000"/>
        </a:xfrm>
        <a:prstGeom prst="rightArrow">
          <a:avLst/>
        </a:prstGeom>
        <a:solidFill>
          <a:srgbClr val="D1F97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1A1D51-AF0E-43AB-9BC9-5325C76E5E31}">
      <dsp:nvSpPr>
        <dsp:cNvPr id="0" name=""/>
        <dsp:cNvSpPr/>
      </dsp:nvSpPr>
      <dsp:spPr>
        <a:xfrm>
          <a:off x="3979" y="2057400"/>
          <a:ext cx="1169995" cy="2743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Příprava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na plánování</a:t>
          </a:r>
        </a:p>
      </dsp:txBody>
      <dsp:txXfrm>
        <a:off x="61093" y="2114514"/>
        <a:ext cx="1055767" cy="2628972"/>
      </dsp:txXfrm>
    </dsp:sp>
    <dsp:sp modelId="{7DFEBB71-C21A-4B64-8AEB-FAC33135E2C4}">
      <dsp:nvSpPr>
        <dsp:cNvPr id="0" name=""/>
        <dsp:cNvSpPr/>
      </dsp:nvSpPr>
      <dsp:spPr>
        <a:xfrm>
          <a:off x="1354613" y="2057400"/>
          <a:ext cx="1365767" cy="2743200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Strategická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analýza</a:t>
          </a:r>
        </a:p>
      </dsp:txBody>
      <dsp:txXfrm>
        <a:off x="1421284" y="2124071"/>
        <a:ext cx="1232425" cy="2609858"/>
      </dsp:txXfrm>
    </dsp:sp>
    <dsp:sp modelId="{35C3DD19-D0A9-49E7-BF92-7D8E0223E3B0}">
      <dsp:nvSpPr>
        <dsp:cNvPr id="0" name=""/>
        <dsp:cNvSpPr/>
      </dsp:nvSpPr>
      <dsp:spPr>
        <a:xfrm>
          <a:off x="2901019" y="2057400"/>
          <a:ext cx="1574784" cy="2743200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Stanovení strategického zaměření </a:t>
          </a:r>
        </a:p>
      </dsp:txBody>
      <dsp:txXfrm>
        <a:off x="2977894" y="2134275"/>
        <a:ext cx="1421034" cy="2589450"/>
      </dsp:txXfrm>
    </dsp:sp>
    <dsp:sp modelId="{78A0979B-2E4E-408E-974A-71F9CFC9096E}">
      <dsp:nvSpPr>
        <dsp:cNvPr id="0" name=""/>
        <dsp:cNvSpPr/>
      </dsp:nvSpPr>
      <dsp:spPr>
        <a:xfrm>
          <a:off x="4656441" y="2057400"/>
          <a:ext cx="1268092" cy="2743200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Formulace strategie</a:t>
          </a:r>
        </a:p>
      </dsp:txBody>
      <dsp:txXfrm>
        <a:off x="4718344" y="2119303"/>
        <a:ext cx="1144286" cy="2619394"/>
      </dsp:txXfrm>
    </dsp:sp>
    <dsp:sp modelId="{42682490-9FCB-47D6-85BE-5477B3DBEBDA}">
      <dsp:nvSpPr>
        <dsp:cNvPr id="0" name=""/>
        <dsp:cNvSpPr/>
      </dsp:nvSpPr>
      <dsp:spPr>
        <a:xfrm>
          <a:off x="6105172" y="2057400"/>
          <a:ext cx="1413011" cy="2743200"/>
        </a:xfrm>
        <a:prstGeom prst="round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Implementace</a:t>
          </a: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strategie</a:t>
          </a:r>
        </a:p>
      </dsp:txBody>
      <dsp:txXfrm>
        <a:off x="6174150" y="2126378"/>
        <a:ext cx="1275055" cy="2605244"/>
      </dsp:txXfrm>
    </dsp:sp>
    <dsp:sp modelId="{7700719D-171A-42E7-AC7A-8122AE228B9B}">
      <dsp:nvSpPr>
        <dsp:cNvPr id="0" name=""/>
        <dsp:cNvSpPr/>
      </dsp:nvSpPr>
      <dsp:spPr>
        <a:xfrm>
          <a:off x="7698823" y="2057400"/>
          <a:ext cx="1298353" cy="27432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Monitorování</a:t>
          </a: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a hodnocení</a:t>
          </a:r>
        </a:p>
      </dsp:txBody>
      <dsp:txXfrm>
        <a:off x="7762203" y="2120780"/>
        <a:ext cx="1171593" cy="261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CCC0F-9E20-462F-B6C3-689529B5A68A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8DD7-48EE-4FC2-BB26-85900B213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34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Prezident Spojených států vyjádřil svým citátem určitou schizofrenii přístupů k plánování. Většina expertů nezpochybňuje potřebnost plánovat. Plánování vnímají jako jeden z nástrojů na vypořádání se z dynamikou a komplexností prostředí, ve kterém organizace definují a realizují  své cíle.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Problémem spočívá ve kvalitě plánování a schopnosti vytvářet dokumenty, které jak se říká přežijí první výstřel  a jsou realizovány. Expertní odhady hovoří o  tom, že pouze 10 % strategií je v úspěšně realizováno.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 stav někdy vede k odmítání plánování a především plánování dlouhodobého.</a:t>
            </a:r>
          </a:p>
          <a:p>
            <a:endParaRPr lang="cs-CZ" sz="1400" dirty="0"/>
          </a:p>
          <a:p>
            <a:r>
              <a:rPr lang="cs-CZ" sz="1400" dirty="0"/>
              <a:t>I v podmínkách Ministerstva obrany ČR jsme byly svědky období, kdy systematické dlouhodobé plánování rozvoje OS, bylo převáženo pouze krátkodobým finančním řízením. Důsledkem bylo podle mého názoru přijetí celé řady problematických rozhodnutí s </a:t>
            </a:r>
            <a:r>
              <a:rPr lang="cs-CZ" sz="1400" baseline="0" dirty="0"/>
              <a:t>dopady na</a:t>
            </a:r>
            <a:r>
              <a:rPr lang="cs-CZ" sz="1400" dirty="0"/>
              <a:t> strukturu, rozsah a schopnosti ozbrojených sil.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42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 tomto snímku jsou znázorněny hlavní kategorie dokumentů, zahrnující resortní a koaliční dokumenty v oblasti obranného plánování. </a:t>
            </a:r>
          </a:p>
          <a:p>
            <a:r>
              <a:rPr lang="cs-CZ" altLang="cs-CZ"/>
              <a:t>Jedná se o:</a:t>
            </a:r>
          </a:p>
          <a:p>
            <a:pPr>
              <a:buFontTx/>
              <a:buChar char="•"/>
            </a:pPr>
            <a:r>
              <a:rPr lang="cs-CZ" altLang="cs-CZ"/>
              <a:t>Vojensko-politické dokumenty – národní a koaliční;</a:t>
            </a:r>
          </a:p>
          <a:p>
            <a:pPr>
              <a:buFontTx/>
              <a:buChar char="•"/>
            </a:pPr>
            <a:r>
              <a:rPr lang="cs-CZ" altLang="cs-CZ"/>
              <a:t>Strategické a koncepční materiály – kam patří i Dlouhodobý výhled;</a:t>
            </a:r>
          </a:p>
          <a:p>
            <a:pPr>
              <a:buFontTx/>
              <a:buChar char="•"/>
            </a:pPr>
            <a:r>
              <a:rPr lang="cs-CZ" altLang="cs-CZ"/>
              <a:t>Plánovací dokumenty;</a:t>
            </a:r>
          </a:p>
          <a:p>
            <a:pPr>
              <a:buFontTx/>
              <a:buChar char="•"/>
            </a:pPr>
            <a:r>
              <a:rPr lang="cs-CZ" altLang="cs-CZ"/>
              <a:t>Příslušné hodnotící dokumenty, tvořící „zpětnou vazbu“ celého plánovacího procesu </a:t>
            </a:r>
          </a:p>
          <a:p>
            <a:pPr eaLnBrk="1" hangingPunct="1"/>
            <a:endParaRPr lang="cs-CZ" altLang="cs-CZ">
              <a:latin typeface="Arial Unicode MS" pitchFamily="34" charset="-128"/>
            </a:endParaRP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Vět</a:t>
            </a:r>
            <a:r>
              <a:rPr lang="cs-CZ" altLang="cs-CZ">
                <a:latin typeface="Arial"/>
              </a:rPr>
              <a:t>š</a:t>
            </a:r>
            <a:r>
              <a:rPr lang="cs-CZ" altLang="cs-CZ">
                <a:latin typeface="Arial Unicode MS" pitchFamily="34" charset="-128"/>
              </a:rPr>
              <a:t>inu z nich již m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me, resp. je periodicky v r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mci jednotlivých pl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novac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cyklů aktualizujeme.</a:t>
            </a: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K pln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funkčnosti je</a:t>
            </a:r>
            <a:r>
              <a:rPr lang="cs-CZ" altLang="cs-CZ">
                <a:latin typeface="Arial"/>
              </a:rPr>
              <a:t>š</a:t>
            </a:r>
            <a:r>
              <a:rPr lang="cs-CZ" altLang="cs-CZ">
                <a:latin typeface="Arial Unicode MS" pitchFamily="34" charset="-128"/>
              </a:rPr>
              <a:t>tě mus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me dokončit předev</a:t>
            </a:r>
            <a:r>
              <a:rPr lang="cs-CZ" altLang="cs-CZ">
                <a:latin typeface="Arial"/>
              </a:rPr>
              <a:t>ší</a:t>
            </a:r>
            <a:r>
              <a:rPr lang="cs-CZ" altLang="cs-CZ">
                <a:latin typeface="Arial Unicode MS" pitchFamily="34" charset="-128"/>
              </a:rPr>
              <a:t>m soustavu strategických a koncepčn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dokumentů. 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Arial Unicode MS" pitchFamily="34" charset="-128"/>
              </a:rPr>
              <a:t>Dlouhodobý výhled je dokončen a je těsně před projedn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 ve vl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dě.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Arial Unicode MS" pitchFamily="34" charset="-128"/>
              </a:rPr>
              <a:t>Rovněž KVAČR  se nach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v konečn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f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zi zpracov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. Na něj pak mus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nav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zat dal</a:t>
            </a:r>
            <a:r>
              <a:rPr lang="cs-CZ" altLang="cs-CZ">
                <a:latin typeface="Arial"/>
              </a:rPr>
              <a:t>ší</a:t>
            </a:r>
            <a:r>
              <a:rPr lang="cs-CZ" altLang="cs-CZ">
                <a:latin typeface="Arial Unicode MS" pitchFamily="34" charset="-128"/>
              </a:rPr>
              <a:t> chyběj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koncepce. </a:t>
            </a:r>
          </a:p>
          <a:p>
            <a:pPr eaLnBrk="1" hangingPunct="1"/>
            <a:endParaRPr lang="cs-CZ" altLang="cs-CZ">
              <a:latin typeface="Arial Unicode MS" pitchFamily="34" charset="-128"/>
            </a:endParaRP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V t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to souvislosti inicioval NŘ SOPS MO zpracov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přehledu existuj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koncepc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s 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lem posoudit,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dokumenty jsou aktu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ln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,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je potřeba upravit a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zat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 chyb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a bude je nutno dopracovat.</a:t>
            </a:r>
          </a:p>
          <a:p>
            <a:endParaRPr lang="cs-CZ" altLang="cs-CZ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ECC83-B4EF-491A-AD8F-06722ADE8D64}" type="slidenum">
              <a:rPr lang="cs-CZ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746125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32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 err="1"/>
              <a:t>Colin</a:t>
            </a:r>
            <a:r>
              <a:rPr lang="cs-CZ" sz="1400" dirty="0"/>
              <a:t> </a:t>
            </a:r>
            <a:r>
              <a:rPr lang="cs-CZ" sz="1400" dirty="0" err="1"/>
              <a:t>Gray</a:t>
            </a:r>
            <a:r>
              <a:rPr lang="cs-CZ" sz="1400" dirty="0"/>
              <a:t> vymezuje ve své knize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plánování: jako proces, jehož smyslem je se vyrovnat s nejistou budoucností. Přiznává omezenost lidského poznání:, kterou přirovnává mlze nad budoucností, která se nerozplyne!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přesto považuje plánování za nepostradatelný prvek lidského činění  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vyžaduje kontext, kterému se přizpůsobuje věcně i procesně.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Přiznává rovněž objektivní přítomnost chyb ve všech plánech.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Efektivní plánování spojuje se strategií, politikou, historií a analýzou.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64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25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62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65608" y="4747037"/>
            <a:ext cx="5441287" cy="4467706"/>
          </a:xfrm>
          <a:noFill/>
        </p:spPr>
        <p:txBody>
          <a:bodyPr/>
          <a:lstStyle/>
          <a:p>
            <a:pPr marL="0" lvl="1"/>
            <a:r>
              <a:rPr lang="cs-CZ" altLang="cs-CZ" sz="1400" dirty="0"/>
              <a:t>Existuje přibližně stejné množství definic plánování, jako odborných knih o managementu. Plánování je základní funkcí řízení. </a:t>
            </a:r>
          </a:p>
          <a:p>
            <a:pPr marL="0" lvl="1"/>
            <a:r>
              <a:rPr lang="cs-CZ" altLang="cs-CZ" sz="1400" dirty="0"/>
              <a:t>Společným jmenovatelem je jeho cílové směřování na budoucnost, je to rozhodovací proces o způsobu volby cílů a jejich naplnění v čase a v rámci zdrojových možností.  </a:t>
            </a:r>
            <a:endParaRPr lang="cs-CZ" altLang="cs-CZ" sz="1400" dirty="0">
              <a:latin typeface="Arial Unicode MS" pitchFamily="34" charset="-128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262B8-5EB3-47C7-B426-5939F8FBB918}" type="slidenum">
              <a:rPr lang="en-US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80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65608" y="4747037"/>
            <a:ext cx="5441287" cy="4467706"/>
          </a:xfrm>
          <a:noFill/>
        </p:spPr>
        <p:txBody>
          <a:bodyPr/>
          <a:lstStyle/>
          <a:p>
            <a:pPr marL="0" lvl="1"/>
            <a:r>
              <a:rPr lang="cs-CZ" altLang="cs-CZ" sz="1400" dirty="0"/>
              <a:t>Existuje přibližně stejné množství definic plánování, jako odborných knih o managementu. Plánování je základní funkcí řízení. </a:t>
            </a:r>
          </a:p>
          <a:p>
            <a:pPr marL="0" lvl="1"/>
            <a:r>
              <a:rPr lang="cs-CZ" altLang="cs-CZ" sz="1400" dirty="0"/>
              <a:t>Společným jmenovatelem je jeho cílové směřování na budoucnost, je to rozhodovací proces o způsobu volby cílů a jejich naplnění v čase a v rámci zdrojových možností.  </a:t>
            </a:r>
            <a:endParaRPr lang="cs-CZ" altLang="cs-CZ" sz="1400" dirty="0">
              <a:latin typeface="Arial Unicode MS" pitchFamily="34" charset="-128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262B8-5EB3-47C7-B426-5939F8FBB918}" type="slidenum">
              <a:rPr lang="en-US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01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Základní atributy plánování podle schopností podle Davise jsou patrné z modelu plánování podle schopností..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potlačení vznik největší chyby v procesu plánování, kterou je neadekvátní reflexe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vnějšího prostředí do požadavků na schopnosti a následná realizace těchto chybných rozhodnutí.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je podrobněji objasněn v následující kapitole.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3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DF322-CD6B-4664-9498-6F6950084EB6}" type="slidenum">
              <a:rPr lang="cs-CZ" altLang="cs-CZ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cs-CZ" altLang="cs-CZ" sz="1400" b="1" dirty="0"/>
              <a:t>Schopnosti ozbrojených sil vyjadřují jejich kvalitu i použitelnost. </a:t>
            </a:r>
            <a:r>
              <a:rPr lang="cs-CZ" altLang="cs-CZ" sz="1400" dirty="0"/>
              <a:t>Mají umožnit efektivně eliminovat bezpečnostní hrozby a rizika v budoucích krizových situacích a válečných konfliktech při kolektivní i individuální obraně.</a:t>
            </a:r>
            <a:r>
              <a:rPr lang="cs-CZ" altLang="cs-CZ" sz="1400" b="1" dirty="0"/>
              <a:t> Schopnosti ozbrojených sil ČR jsou reálně tvořeny především připravenými osobami, dále odpovídající organizační strukturou, v neposlední řadě kvalitou výzbroje a úrovní všestranného zabezpečení. </a:t>
            </a:r>
          </a:p>
          <a:p>
            <a:pPr algn="just" eaLnBrk="1" hangingPunct="1"/>
            <a:r>
              <a:rPr lang="cs-CZ" altLang="cs-CZ" sz="1400" dirty="0"/>
              <a:t>Obrázek ukazuje, že schopnost vychází z celkové koncepce použití sil (může to být třeba i  Vojenská strategie státu), z konkrétních doktrín a stojí zejména na třech pilířích:</a:t>
            </a:r>
            <a:r>
              <a:rPr lang="cs-CZ" altLang="cs-CZ" sz="1400" b="1" dirty="0"/>
              <a:t> lidských zdrojích, jejich vybavení a výzbroji a na organizaci.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894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D417-A66E-4E61-B0C0-98B42F7BFC81}" type="slidenum">
              <a:rPr lang="en-CA" alt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4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3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1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1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9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9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4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30061"/>
            <a:ext cx="7886700" cy="3432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0671"/>
            <a:ext cx="3886200" cy="360629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0671"/>
            <a:ext cx="3886200" cy="36062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3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179512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48611"/>
            <a:ext cx="3868340" cy="779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6059"/>
            <a:ext cx="3868340" cy="27736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4861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6059"/>
            <a:ext cx="3887391" cy="27736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555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95555"/>
            <a:ext cx="4629150" cy="476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7706"/>
            <a:ext cx="2949178" cy="30912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214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21434"/>
            <a:ext cx="4629150" cy="473961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86332"/>
            <a:ext cx="2949178" cy="30826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1199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10.10.2022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unob.cz/UNOB_CZ/CBVSS/PUBLIKACE/Strategicke-rizeni-obrany.pdf" TargetMode="External"/><Relationship Id="rId2" Type="http://schemas.openxmlformats.org/officeDocument/2006/relationships/hyperlink" Target="https://www.unob.cz/cbvss/Documents/publikace/2020_Strategick%C3%A9_%C5%99%C3%ADzen%C3%AD_obrany-onlin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cr.army.cz/assets/multimedia-a-knihovna/publikace/bezpecnostni-temata/23-obranna-politika-ceskoslovenske-a-ceske-republiky-1989_2009.pdf" TargetMode="External"/><Relationship Id="rId2" Type="http://schemas.openxmlformats.org/officeDocument/2006/relationships/hyperlink" Target="https://www.unob.cz/cbvss/Documents/publikace/2020_Strategick%C3%A9_%C5%99%C3%ADzen%C3%AD_obrany-onli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mocr.army.cz/assets/multimedia-a-knihovna/publikace/bezpecnostni-temata/22-vojenska-strategie.pdf" TargetMode="External"/><Relationship Id="rId4" Type="http://schemas.openxmlformats.org/officeDocument/2006/relationships/hyperlink" Target="https://mocr.army.cz/assets/multimedia-a-knihovna/publikace/bezpecnostni-temata/23-obranna-politika-ceskoslovenske-a-ceske-republiky-1989_2009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075239" cy="2376264"/>
          </a:xfrm>
        </p:spPr>
        <p:txBody>
          <a:bodyPr>
            <a:normAutofit lnSpcReduction="10000"/>
          </a:bodyPr>
          <a:lstStyle/>
          <a:p>
            <a:r>
              <a:rPr lang="cs-CZ" sz="4000" dirty="0"/>
              <a:t> ZAČLEŇOVÁNÍ ČR DO NATO </a:t>
            </a:r>
          </a:p>
          <a:p>
            <a:r>
              <a:rPr lang="cs-CZ" sz="4000" dirty="0"/>
              <a:t>A</a:t>
            </a:r>
          </a:p>
          <a:p>
            <a:r>
              <a:rPr lang="cs-CZ" sz="4000" dirty="0"/>
              <a:t> OBRANNÉ PLÁNOVÁNÍ 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</p:spTree>
    <p:extLst>
      <p:ext uri="{BB962C8B-B14F-4D97-AF65-F5344CB8AC3E}">
        <p14:creationId xmlns:p14="http://schemas.microsoft.com/office/powerpoint/2010/main" val="316162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688630"/>
            <a:ext cx="7886700" cy="1325563"/>
          </a:xfrm>
        </p:spPr>
        <p:txBody>
          <a:bodyPr/>
          <a:lstStyle/>
          <a:p>
            <a:r>
              <a:rPr lang="cs-CZ" dirty="0"/>
              <a:t>OBRANYSCHOPNOST</a:t>
            </a:r>
          </a:p>
        </p:txBody>
      </p:sp>
      <p:pic>
        <p:nvPicPr>
          <p:cNvPr id="14" name="Obrázek 13"/>
          <p:cNvPicPr/>
          <p:nvPr/>
        </p:nvPicPr>
        <p:blipFill rotWithShape="1">
          <a:blip r:embed="rId3"/>
          <a:srcRect l="932" t="888" r="1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1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61764" y="5301208"/>
            <a:ext cx="887473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ŘÍZENÍ OBRANY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2082375"/>
            <a:ext cx="3096344" cy="3168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VYTVÁŘENÍ A PŘÍPRAVA SIL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SCHOPNOSTI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PŘIPRAVENOST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POHOTOVOST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Plánování připravenosti a rozvoje systému obrany státu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02150" y="2082375"/>
            <a:ext cx="3308077" cy="3148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POUŽITÍ SIL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OPERACE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Plánování operací</a:t>
            </a:r>
          </a:p>
        </p:txBody>
      </p:sp>
      <p:sp>
        <p:nvSpPr>
          <p:cNvPr id="10" name="Rovnoramenný trojúhelník 9"/>
          <p:cNvSpPr/>
          <p:nvPr/>
        </p:nvSpPr>
        <p:spPr>
          <a:xfrm>
            <a:off x="161764" y="1097604"/>
            <a:ext cx="8748464" cy="9144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OBRANA</a:t>
            </a:r>
          </a:p>
        </p:txBody>
      </p:sp>
      <p:sp>
        <p:nvSpPr>
          <p:cNvPr id="2" name="Obousměrná vodorovná šipka 1"/>
          <p:cNvSpPr/>
          <p:nvPr/>
        </p:nvSpPr>
        <p:spPr>
          <a:xfrm>
            <a:off x="3894740" y="258431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ousměrná vodorovná šipka 2"/>
          <p:cNvSpPr/>
          <p:nvPr/>
        </p:nvSpPr>
        <p:spPr>
          <a:xfrm>
            <a:off x="3927920" y="431022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Procházka J.</a:t>
            </a:r>
          </a:p>
        </p:txBody>
      </p:sp>
      <p:sp>
        <p:nvSpPr>
          <p:cNvPr id="13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55576" y="7187755"/>
            <a:ext cx="20574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cs-CZ" altLang="cs-CZ" dirty="0">
                <a:latin typeface="+mn-lt"/>
              </a:rPr>
              <a:t>21.05.2019</a:t>
            </a:r>
          </a:p>
        </p:txBody>
      </p:sp>
    </p:spTree>
    <p:extLst>
      <p:ext uri="{BB962C8B-B14F-4D97-AF65-F5344CB8AC3E}">
        <p14:creationId xmlns:p14="http://schemas.microsoft.com/office/powerpoint/2010/main" val="194511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107504" y="1772815"/>
            <a:ext cx="8898160" cy="4583535"/>
          </a:xfrm>
        </p:spPr>
        <p:txBody>
          <a:bodyPr>
            <a:normAutofit fontScale="85000" lnSpcReduction="2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KONTEXT: determinováno vývojem strategického prostředí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Studená válka: založeno na hrozbě – vojenská konfrontace, globální konflikt, všechny zdroje státu, zaručené zničení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Období do roku 2014: založeno na schopnostech – mezinárodní krizové řízení, lehké expediční síly, potlačení obrany teritoria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Po roce 2014: založeno na schopnostech, informováno hrozbami – soupeření, hybridní hrozby, odstrašení a teritoriální obrany nabývá na významu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Současnost: plánování na hrozby?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SYSTÉM A PROCES: 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mezinárodní (NDPP, EU CDM)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národní (zákon 222/1999 Sb., o zajištění obrany)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rezortní úroveň  (RMO 66/2012, plánování činnosti a rozvoje)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OBSAH: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ends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ways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means</a:t>
            </a:r>
            <a:r>
              <a:rPr lang="cs-CZ" altLang="cs-CZ" dirty="0">
                <a:latin typeface="+mn-lt"/>
              </a:rPr>
              <a:t> 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cs-CZ" alt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84920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OBRANNÉHO PLÁNOVÁNÍ </a:t>
            </a:r>
            <a:r>
              <a:rPr lang="cs-CZ" sz="32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J. Procházka</a:t>
            </a:r>
          </a:p>
        </p:txBody>
      </p:sp>
      <p:sp>
        <p:nvSpPr>
          <p:cNvPr id="8" name="Zástupný symbol pro datum 3"/>
          <p:cNvSpPr txBox="1">
            <a:spLocks/>
          </p:cNvSpPr>
          <p:nvPr/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7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-169417" y="1866841"/>
            <a:ext cx="8856217" cy="4367511"/>
          </a:xfrm>
        </p:spPr>
        <p:txBody>
          <a:bodyPr>
            <a:normAutofit fontScale="85000" lnSpcReduction="1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Plánování =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základní funkce řízení.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Manažerská aktivita zaměřená na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budoucí vývoj 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organizace určující, čeho (cíle) a jak se má </a:t>
            </a:r>
            <a:r>
              <a:rPr lang="cs-CZ" altLang="cs-CZ" sz="2400" dirty="0">
                <a:latin typeface="+mn-lt"/>
              </a:rPr>
              <a:t>dosáhnout (akce).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Výstupem jsou </a:t>
            </a:r>
            <a:r>
              <a:rPr lang="cs-CZ" altLang="cs-CZ" sz="2400" b="1" dirty="0">
                <a:latin typeface="+mn-lt"/>
              </a:rPr>
              <a:t>plány.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Plány přispívají k dosažení záměrů a cílů organizace.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latin typeface="+mn-lt"/>
              </a:rPr>
              <a:t>Plánování = </a:t>
            </a:r>
            <a:r>
              <a:rPr lang="cs-CZ" altLang="cs-CZ" b="1" dirty="0">
                <a:latin typeface="+mn-lt"/>
              </a:rPr>
              <a:t>r</a:t>
            </a:r>
            <a:r>
              <a:rPr lang="cs-CZ" altLang="cs-CZ" sz="2400" b="1" dirty="0">
                <a:latin typeface="+mn-lt"/>
              </a:rPr>
              <a:t>ozhodovací proces </a:t>
            </a:r>
            <a:r>
              <a:rPr lang="cs-CZ" altLang="cs-CZ" sz="2400" dirty="0">
                <a:latin typeface="+mn-lt"/>
              </a:rPr>
              <a:t>o cílech, způsobech                       a prostředcích k jejich dosažení.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Plánování = dosažení </a:t>
            </a:r>
            <a:r>
              <a:rPr lang="cs-CZ" altLang="cs-CZ" sz="2400" b="1" dirty="0">
                <a:latin typeface="+mn-lt"/>
              </a:rPr>
              <a:t>cílů</a:t>
            </a:r>
            <a:r>
              <a:rPr lang="cs-CZ" altLang="cs-CZ" sz="2400" dirty="0">
                <a:latin typeface="+mn-lt"/>
              </a:rPr>
              <a:t> ve stanoveném </a:t>
            </a:r>
            <a:r>
              <a:rPr lang="cs-CZ" altLang="cs-CZ" sz="2400" b="1" dirty="0">
                <a:latin typeface="+mn-lt"/>
              </a:rPr>
              <a:t>čase</a:t>
            </a:r>
            <a:r>
              <a:rPr lang="cs-CZ" altLang="cs-CZ" sz="2400" dirty="0">
                <a:latin typeface="+mn-lt"/>
              </a:rPr>
              <a:t> a v rámci dostupných </a:t>
            </a:r>
            <a:r>
              <a:rPr lang="cs-CZ" altLang="cs-CZ" sz="2400" b="1" dirty="0">
                <a:latin typeface="+mn-lt"/>
              </a:rPr>
              <a:t>zdrojů.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b="1" dirty="0">
                <a:latin typeface="+mn-lt"/>
              </a:rPr>
              <a:t>Stanovení priorit </a:t>
            </a:r>
            <a:r>
              <a:rPr lang="cs-CZ" altLang="cs-CZ" dirty="0">
                <a:latin typeface="+mn-lt"/>
              </a:rPr>
              <a:t>(operační </a:t>
            </a:r>
            <a:r>
              <a:rPr lang="cs-CZ" altLang="cs-CZ" b="1" dirty="0">
                <a:latin typeface="+mn-lt"/>
              </a:rPr>
              <a:t>rizika). Alokace prostředků na nejvyšší priority.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b="1" dirty="0">
                <a:latin typeface="+mn-lt"/>
              </a:rPr>
              <a:t>Variantní opatření k dosažení cílů </a:t>
            </a:r>
            <a:r>
              <a:rPr lang="cs-CZ" altLang="cs-CZ" sz="2400" dirty="0">
                <a:latin typeface="+mn-lt"/>
              </a:rPr>
              <a:t>(materiální, nemateriální)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latin typeface="+mn-lt"/>
              </a:rPr>
              <a:t>Zahrnuje krátkodobý, střednědobý  a dlouhodobý horizont.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cs-CZ" alt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PLÁNOVÁNÍ JAKO FUNKCE ŘÍZENÍ</a:t>
            </a:r>
            <a:r>
              <a:rPr lang="cs-CZ" sz="32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Ing. Josef Procházka, Ph.D.</a:t>
            </a:r>
          </a:p>
        </p:txBody>
      </p:sp>
      <p:sp>
        <p:nvSpPr>
          <p:cNvPr id="7" name="Zástupný symbol pro datum 3"/>
          <p:cNvSpPr txBox="1">
            <a:spLocks/>
          </p:cNvSpPr>
          <p:nvPr/>
        </p:nvSpPr>
        <p:spPr>
          <a:xfrm>
            <a:off x="66328" y="63813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21.05.2019</a:t>
            </a:r>
          </a:p>
        </p:txBody>
      </p:sp>
      <p:sp>
        <p:nvSpPr>
          <p:cNvPr id="8" name="Zástupný symbol pro datum 3"/>
          <p:cNvSpPr txBox="1">
            <a:spLocks/>
          </p:cNvSpPr>
          <p:nvPr/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256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27687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PLÁNOVÁNÍ PODLE SCHOPNOSTÍ</a:t>
            </a:r>
          </a:p>
          <a:p>
            <a:r>
              <a:rPr lang="cs-CZ" sz="3200" dirty="0">
                <a:solidFill>
                  <a:prstClr val="black"/>
                </a:solidFill>
              </a:rPr>
              <a:t>(CAPABILITY BASED PLANNING – CBP)</a:t>
            </a:r>
          </a:p>
        </p:txBody>
      </p:sp>
    </p:spTree>
    <p:extLst>
      <p:ext uri="{BB962C8B-B14F-4D97-AF65-F5344CB8AC3E}">
        <p14:creationId xmlns:p14="http://schemas.microsoft.com/office/powerpoint/2010/main" val="187746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21504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DAVIS_PREKL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29320"/>
            <a:ext cx="8676456" cy="64400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3772" y="1772816"/>
            <a:ext cx="390618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Model plánování podle schopností </a:t>
            </a:r>
          </a:p>
        </p:txBody>
      </p:sp>
    </p:spTree>
    <p:extLst>
      <p:ext uri="{BB962C8B-B14F-4D97-AF65-F5344CB8AC3E}">
        <p14:creationId xmlns:p14="http://schemas.microsoft.com/office/powerpoint/2010/main" val="343505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84700" imgH="3438525" progId="PowerPoint.Slide.8">
                  <p:embed/>
                </p:oleObj>
              </mc:Choice>
              <mc:Fallback>
                <p:oleObj r:id="rId3" imgW="4584700" imgH="3438525" progId="PowerPoint.Slide.8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7544" y="6453336"/>
            <a:ext cx="442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Funkční oblasti popisu schopností: DOTMLPFI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8259" y="5933303"/>
            <a:ext cx="2880320" cy="44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Hlavní oblasti schopností:    </a:t>
            </a:r>
          </a:p>
        </p:txBody>
      </p:sp>
    </p:spTree>
    <p:extLst>
      <p:ext uri="{BB962C8B-B14F-4D97-AF65-F5344CB8AC3E}">
        <p14:creationId xmlns:p14="http://schemas.microsoft.com/office/powerpoint/2010/main" val="402030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1001828" y="980728"/>
            <a:ext cx="0" cy="468052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929820" y="5517232"/>
            <a:ext cx="74888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289860" y="1193031"/>
            <a:ext cx="1541022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78092" y="1183830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617522"/>
            <a:ext cx="648072" cy="37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Scénář č.2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1085" y="2049570"/>
            <a:ext cx="648072" cy="378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>
                    <a:lumMod val="50000"/>
                  </a:prstClr>
                </a:solidFill>
              </a:rPr>
              <a:t>Scénář č.3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31085" y="2481618"/>
            <a:ext cx="648072" cy="378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č.4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23528" y="2906109"/>
            <a:ext cx="648072" cy="378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č.5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31085" y="3334595"/>
            <a:ext cx="648072" cy="378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č.6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31085" y="3777762"/>
            <a:ext cx="648072" cy="378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č.7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27090" y="4209810"/>
            <a:ext cx="648072" cy="378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č.8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3528" y="4645579"/>
            <a:ext cx="648072" cy="378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č.9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31085" y="5066349"/>
            <a:ext cx="648072" cy="378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č.10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193031"/>
            <a:ext cx="648072" cy="3788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Scénář č.1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1293855" y="3762648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4" name="Obdélník 2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" name="Ovál 2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94" name="Skupina 93"/>
          <p:cNvGrpSpPr/>
          <p:nvPr/>
        </p:nvGrpSpPr>
        <p:grpSpPr>
          <a:xfrm>
            <a:off x="1293855" y="2049570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95" name="Obdélník 94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07" name="TextovéPole 106"/>
            <p:cNvSpPr txBox="1"/>
            <p:nvPr/>
          </p:nvSpPr>
          <p:spPr>
            <a:xfrm>
              <a:off x="2551781" y="1736174"/>
              <a:ext cx="357790" cy="3351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12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04" name="Ovál 10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05" name="TextovéPole 10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98" name="Skupina 97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02" name="Ovál 10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2" name="Skupina 121"/>
          <p:cNvGrpSpPr/>
          <p:nvPr/>
        </p:nvGrpSpPr>
        <p:grpSpPr>
          <a:xfrm>
            <a:off x="1304974" y="2470225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23" name="Obdélník 12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24" name="Skupina 12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4" name="Ovál 13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5" name="TextovéPole 13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125" name="Skupina 12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2" name="Ovál 13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3" name="TextovéPole 13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126" name="Skupina 12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0" name="Ovál 12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1" name="TextovéPole 13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6" name="Skupina 135"/>
          <p:cNvGrpSpPr/>
          <p:nvPr/>
        </p:nvGrpSpPr>
        <p:grpSpPr>
          <a:xfrm>
            <a:off x="1304974" y="5065198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37" name="Obdélník 136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38" name="Skupina 137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48" name="Ovál 14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49" name="TextovéPole 14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92" name="Skupina 191"/>
          <p:cNvGrpSpPr/>
          <p:nvPr/>
        </p:nvGrpSpPr>
        <p:grpSpPr>
          <a:xfrm>
            <a:off x="1310229" y="4634301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93" name="Obdélník 19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94" name="Skupina 19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4" name="Ovál 20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195" name="Skupina 19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2" name="Ovál 20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196" name="Skupina 19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0" name="Ovál 19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206" name="TextovéPole 205"/>
          <p:cNvSpPr txBox="1"/>
          <p:nvPr/>
        </p:nvSpPr>
        <p:spPr>
          <a:xfrm>
            <a:off x="2127937" y="2098633"/>
            <a:ext cx="30649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07" name="TextovéPole 206"/>
          <p:cNvSpPr txBox="1"/>
          <p:nvPr/>
        </p:nvSpPr>
        <p:spPr>
          <a:xfrm>
            <a:off x="2153956" y="24662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10" name="TextovéPole 209"/>
          <p:cNvSpPr txBox="1"/>
          <p:nvPr/>
        </p:nvSpPr>
        <p:spPr>
          <a:xfrm>
            <a:off x="2393731" y="2523124"/>
            <a:ext cx="3097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n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1304974" y="1219423"/>
            <a:ext cx="1512168" cy="384446"/>
            <a:chOff x="1498327" y="3476602"/>
            <a:chExt cx="1512168" cy="384446"/>
          </a:xfrm>
        </p:grpSpPr>
        <p:grpSp>
          <p:nvGrpSpPr>
            <p:cNvPr id="150" name="Skupina 149"/>
            <p:cNvGrpSpPr/>
            <p:nvPr/>
          </p:nvGrpSpPr>
          <p:grpSpPr>
            <a:xfrm>
              <a:off x="1498327" y="3482173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1" name="Obdélník 15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52" name="Skupina 15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62" name="Ovál 161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63" name="TextovéPole 162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53" name="Skupina 15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60" name="Ovál 15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61" name="TextovéPole 16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54" name="Skupina 15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58" name="Ovál 15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59" name="TextovéPole 15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55" name="Skupina 154"/>
              <p:cNvGrpSpPr/>
              <p:nvPr/>
            </p:nvGrpSpPr>
            <p:grpSpPr>
              <a:xfrm>
                <a:off x="2533105" y="1742588"/>
                <a:ext cx="412292" cy="276999"/>
                <a:chOff x="2527379" y="510360"/>
                <a:chExt cx="412292" cy="276999"/>
              </a:xfrm>
              <a:grpFill/>
            </p:grpSpPr>
            <p:sp>
              <p:nvSpPr>
                <p:cNvPr id="156" name="Ovál 15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57" name="TextovéPole 156"/>
                <p:cNvSpPr txBox="1"/>
                <p:nvPr/>
              </p:nvSpPr>
              <p:spPr>
                <a:xfrm>
                  <a:off x="2527379" y="510360"/>
                  <a:ext cx="412292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n+3</a:t>
                  </a:r>
                </a:p>
              </p:txBody>
            </p:sp>
          </p:grpSp>
        </p:grpSp>
        <p:sp>
          <p:nvSpPr>
            <p:cNvPr id="211" name="TextovéPole 210"/>
            <p:cNvSpPr txBox="1"/>
            <p:nvPr/>
          </p:nvSpPr>
          <p:spPr>
            <a:xfrm>
              <a:off x="2356428" y="347660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…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1294353" y="3329949"/>
            <a:ext cx="1512168" cy="378875"/>
            <a:chOff x="1498327" y="4350264"/>
            <a:chExt cx="1512168" cy="378875"/>
          </a:xfrm>
        </p:grpSpPr>
        <p:grpSp>
          <p:nvGrpSpPr>
            <p:cNvPr id="178" name="Skupina 177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9" name="Obdélník 17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80" name="Skupina 179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90" name="Ovál 18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91" name="TextovéPole 19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81" name="Skupina 180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88" name="Ovál 18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89" name="TextovéPole 18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82" name="Skupina 181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86" name="Ovál 18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87" name="TextovéPole 186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208" name="TextovéPole 207"/>
            <p:cNvSpPr txBox="1"/>
            <p:nvPr/>
          </p:nvSpPr>
          <p:spPr>
            <a:xfrm>
              <a:off x="2328200" y="4391251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214" name="TextovéPole 213"/>
            <p:cNvSpPr txBox="1"/>
            <p:nvPr/>
          </p:nvSpPr>
          <p:spPr>
            <a:xfrm>
              <a:off x="2586651" y="4398808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285865" y="4200694"/>
            <a:ext cx="1512168" cy="378875"/>
            <a:chOff x="1483213" y="1780373"/>
            <a:chExt cx="1512168" cy="378875"/>
          </a:xfrm>
        </p:grpSpPr>
        <p:grpSp>
          <p:nvGrpSpPr>
            <p:cNvPr id="80" name="Skupina 79"/>
            <p:cNvGrpSpPr/>
            <p:nvPr/>
          </p:nvGrpSpPr>
          <p:grpSpPr>
            <a:xfrm>
              <a:off x="1483213" y="1780373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81" name="Obdélník 8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82" name="Skupina 8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92" name="Ovál 91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93" name="TextovéPole 92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90" name="Ovál 8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91" name="TextovéPole 9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88" name="Ovál 8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89" name="TextovéPole 8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2" name="Ovál 1"/>
            <p:cNvSpPr/>
            <p:nvPr/>
          </p:nvSpPr>
          <p:spPr>
            <a:xfrm>
              <a:off x="2102192" y="1869629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27" name="Ovál 126"/>
          <p:cNvSpPr/>
          <p:nvPr/>
        </p:nvSpPr>
        <p:spPr>
          <a:xfrm>
            <a:off x="1907704" y="2136418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8" name="Ovál 127"/>
          <p:cNvSpPr/>
          <p:nvPr/>
        </p:nvSpPr>
        <p:spPr>
          <a:xfrm>
            <a:off x="1922818" y="254979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1312531" y="1632636"/>
            <a:ext cx="1512168" cy="378875"/>
            <a:chOff x="1490770" y="3921778"/>
            <a:chExt cx="1512168" cy="378875"/>
          </a:xfrm>
        </p:grpSpPr>
        <p:grpSp>
          <p:nvGrpSpPr>
            <p:cNvPr id="164" name="Skupina 163"/>
            <p:cNvGrpSpPr/>
            <p:nvPr/>
          </p:nvGrpSpPr>
          <p:grpSpPr>
            <a:xfrm>
              <a:off x="1490770" y="3921778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65" name="Obdélník 164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66" name="Skupina 165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76" name="Ovál 17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77" name="TextovéPole 176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7" name="Skupina 166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74" name="Ovál 173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75" name="TextovéPole 174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212" name="TextovéPole 211"/>
            <p:cNvSpPr txBox="1"/>
            <p:nvPr/>
          </p:nvSpPr>
          <p:spPr>
            <a:xfrm>
              <a:off x="2555776" y="3974317"/>
              <a:ext cx="412292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n+1</a:t>
              </a:r>
            </a:p>
          </p:txBody>
        </p:sp>
        <p:sp>
          <p:nvSpPr>
            <p:cNvPr id="213" name="TextovéPole 212"/>
            <p:cNvSpPr txBox="1"/>
            <p:nvPr/>
          </p:nvSpPr>
          <p:spPr>
            <a:xfrm>
              <a:off x="2339752" y="392376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215" name="TextovéPole 214"/>
            <p:cNvSpPr txBox="1"/>
            <p:nvPr/>
          </p:nvSpPr>
          <p:spPr>
            <a:xfrm>
              <a:off x="2081948" y="3966760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39" name="Ovál 138"/>
            <p:cNvSpPr/>
            <p:nvPr/>
          </p:nvSpPr>
          <p:spPr>
            <a:xfrm>
              <a:off x="2123728" y="4005064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41" name="Ovál 140"/>
          <p:cNvSpPr/>
          <p:nvPr/>
        </p:nvSpPr>
        <p:spPr>
          <a:xfrm>
            <a:off x="1922818" y="4717587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2" name="TextovéPole 141"/>
          <p:cNvSpPr txBox="1"/>
          <p:nvPr/>
        </p:nvSpPr>
        <p:spPr>
          <a:xfrm>
            <a:off x="2169717" y="4668250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1312531" y="2890893"/>
            <a:ext cx="1512168" cy="378875"/>
            <a:chOff x="1490770" y="5214086"/>
            <a:chExt cx="1512168" cy="378875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9" name="Obdélník 10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10" name="Skupina 109"/>
              <p:cNvGrpSpPr/>
              <p:nvPr/>
            </p:nvGrpSpPr>
            <p:grpSpPr>
              <a:xfrm>
                <a:off x="1509879" y="1746064"/>
                <a:ext cx="357790" cy="276999"/>
                <a:chOff x="2668047" y="510360"/>
                <a:chExt cx="357790" cy="276999"/>
              </a:xfrm>
              <a:grpFill/>
            </p:grpSpPr>
            <p:sp>
              <p:nvSpPr>
                <p:cNvPr id="120" name="Ovál 11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21" name="TextovéPole 120"/>
                <p:cNvSpPr txBox="1"/>
                <p:nvPr/>
              </p:nvSpPr>
              <p:spPr>
                <a:xfrm>
                  <a:off x="2668047" y="510360"/>
                  <a:ext cx="357790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10</a:t>
                  </a:r>
                </a:p>
              </p:txBody>
            </p:sp>
          </p:grpSp>
          <p:grpSp>
            <p:nvGrpSpPr>
              <p:cNvPr id="111" name="Skupina 110"/>
              <p:cNvGrpSpPr/>
              <p:nvPr/>
            </p:nvGrpSpPr>
            <p:grpSpPr>
              <a:xfrm>
                <a:off x="1782797" y="1742588"/>
                <a:ext cx="357790" cy="276999"/>
                <a:chOff x="2668047" y="510360"/>
                <a:chExt cx="357790" cy="276999"/>
              </a:xfrm>
              <a:grpFill/>
            </p:grpSpPr>
            <p:sp>
              <p:nvSpPr>
                <p:cNvPr id="118" name="Ovál 11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19" name="TextovéPole 118"/>
                <p:cNvSpPr txBox="1"/>
                <p:nvPr/>
              </p:nvSpPr>
              <p:spPr>
                <a:xfrm>
                  <a:off x="2668047" y="510360"/>
                  <a:ext cx="357790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21</a:t>
                  </a:r>
                </a:p>
              </p:txBody>
            </p:sp>
          </p:grpSp>
        </p:grpSp>
        <p:sp>
          <p:nvSpPr>
            <p:cNvPr id="143" name="TextovéPole 142"/>
            <p:cNvSpPr txBox="1"/>
            <p:nvPr/>
          </p:nvSpPr>
          <p:spPr>
            <a:xfrm>
              <a:off x="2002383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2260581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2775169" y="1200589"/>
            <a:ext cx="276999" cy="4293973"/>
            <a:chOff x="2960965" y="3429000"/>
            <a:chExt cx="276999" cy="2209577"/>
          </a:xfrm>
        </p:grpSpPr>
        <p:sp>
          <p:nvSpPr>
            <p:cNvPr id="3" name="Obdélník 2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 rot="16200000">
              <a:off x="2728670" y="4378604"/>
              <a:ext cx="7415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realizovatelné</a:t>
              </a:r>
            </a:p>
          </p:txBody>
        </p:sp>
      </p:grpSp>
      <p:sp>
        <p:nvSpPr>
          <p:cNvPr id="23" name="Obdélník 22"/>
          <p:cNvSpPr/>
          <p:nvPr/>
        </p:nvSpPr>
        <p:spPr>
          <a:xfrm>
            <a:off x="1267189" y="5661248"/>
            <a:ext cx="172819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Modul OS „A“</a:t>
            </a:r>
          </a:p>
          <a:p>
            <a:pPr algn="ctr"/>
            <a:r>
              <a:rPr lang="cs-CZ" sz="1000" dirty="0">
                <a:solidFill>
                  <a:prstClr val="black"/>
                </a:solidFill>
              </a:rPr>
              <a:t>(ideální stav při maximalizaci zdrojových možností země)</a:t>
            </a:r>
          </a:p>
        </p:txBody>
      </p:sp>
      <p:sp>
        <p:nvSpPr>
          <p:cNvPr id="168" name="Obdélník 167"/>
          <p:cNvSpPr/>
          <p:nvPr/>
        </p:nvSpPr>
        <p:spPr>
          <a:xfrm>
            <a:off x="3378092" y="5661248"/>
            <a:ext cx="1330367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</a:t>
            </a:r>
            <a:r>
              <a:rPr lang="cs-CZ" sz="1400" b="1" dirty="0">
                <a:solidFill>
                  <a:prstClr val="black"/>
                </a:solidFill>
              </a:rPr>
              <a:t>„</a:t>
            </a:r>
            <a:r>
              <a:rPr lang="cs-CZ" sz="1400" dirty="0">
                <a:solidFill>
                  <a:prstClr val="black"/>
                </a:solidFill>
              </a:rPr>
              <a:t>B</a:t>
            </a:r>
            <a:r>
              <a:rPr lang="cs-CZ" sz="1400" b="1" dirty="0">
                <a:solidFill>
                  <a:prstClr val="black"/>
                </a:solidFill>
              </a:rPr>
              <a:t>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(skutečný stav při aktuální alokaci zdrojů)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378092" y="1193031"/>
            <a:ext cx="1087676" cy="301677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8" name="Obdélník 197"/>
          <p:cNvSpPr/>
          <p:nvPr/>
        </p:nvSpPr>
        <p:spPr>
          <a:xfrm>
            <a:off x="5076056" y="1191387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3" name="Obdélník 222"/>
          <p:cNvSpPr/>
          <p:nvPr/>
        </p:nvSpPr>
        <p:spPr>
          <a:xfrm>
            <a:off x="5076056" y="1200588"/>
            <a:ext cx="1087676" cy="17012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4" name="Obdélník 223"/>
          <p:cNvSpPr/>
          <p:nvPr/>
        </p:nvSpPr>
        <p:spPr>
          <a:xfrm>
            <a:off x="5041833" y="5649696"/>
            <a:ext cx="1330367" cy="875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„C“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(variantní stav s potřebnou alokací zdrojů přepočtený na míru rizika a politické zadání )</a:t>
            </a:r>
          </a:p>
        </p:txBody>
      </p:sp>
      <p:sp>
        <p:nvSpPr>
          <p:cNvPr id="225" name="Obdélník 224"/>
          <p:cNvSpPr/>
          <p:nvPr/>
        </p:nvSpPr>
        <p:spPr>
          <a:xfrm>
            <a:off x="6770025" y="1198944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36" name="Obdélník 235"/>
          <p:cNvSpPr/>
          <p:nvPr/>
        </p:nvSpPr>
        <p:spPr>
          <a:xfrm>
            <a:off x="6732240" y="5657253"/>
            <a:ext cx="1330367" cy="875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„D“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(variantní stav s potřebnou alokací zdrojů přepočtený na míru rizika a politické zadání)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021447" y="1186106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2" name="Obdélník 241"/>
          <p:cNvSpPr/>
          <p:nvPr/>
        </p:nvSpPr>
        <p:spPr>
          <a:xfrm>
            <a:off x="4696907" y="1196752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3" name="Obdélník 242"/>
          <p:cNvSpPr/>
          <p:nvPr/>
        </p:nvSpPr>
        <p:spPr>
          <a:xfrm>
            <a:off x="6398433" y="1196752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6" name="Šipka doprava 55"/>
          <p:cNvSpPr/>
          <p:nvPr/>
        </p:nvSpPr>
        <p:spPr>
          <a:xfrm>
            <a:off x="8130620" y="1308814"/>
            <a:ext cx="905876" cy="4157757"/>
          </a:xfrm>
          <a:prstGeom prst="rightArrow">
            <a:avLst>
              <a:gd name="adj1" fmla="val 85698"/>
              <a:gd name="adj2" fmla="val 615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00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 rot="16200000">
            <a:off x="7620967" y="312321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prstClr val="black"/>
                </a:solidFill>
              </a:rPr>
              <a:t>STRATAL</a:t>
            </a:r>
          </a:p>
        </p:txBody>
      </p:sp>
      <p:grpSp>
        <p:nvGrpSpPr>
          <p:cNvPr id="244" name="Skupina 243"/>
          <p:cNvGrpSpPr/>
          <p:nvPr/>
        </p:nvGrpSpPr>
        <p:grpSpPr>
          <a:xfrm>
            <a:off x="3399504" y="5078035"/>
            <a:ext cx="127133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45" name="Obdélník 244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46" name="Skupina 245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47" name="Ovál 24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48" name="TextovéPole 24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9" name="Skupina 248"/>
          <p:cNvGrpSpPr/>
          <p:nvPr/>
        </p:nvGrpSpPr>
        <p:grpSpPr>
          <a:xfrm>
            <a:off x="3404758" y="4647138"/>
            <a:ext cx="127262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50" name="Obdélník 249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51" name="Skupina 250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8" name="Ovál 25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9" name="TextovéPole 25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52" name="Skupina 251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6" name="Ovál 255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7" name="TextovéPole 256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53" name="Skupina 252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4" name="Ovál 25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5" name="TextovéPole 25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61" name="Skupina 260"/>
          <p:cNvGrpSpPr/>
          <p:nvPr/>
        </p:nvGrpSpPr>
        <p:grpSpPr>
          <a:xfrm>
            <a:off x="3380394" y="4213531"/>
            <a:ext cx="129699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63" name="Obdélník 26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64" name="Skupina 26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71" name="Ovál 27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72" name="TextovéPole 27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65" name="Skupina 26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69" name="Ovál 26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70" name="TextovéPole 26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66" name="Skupina 26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67" name="Ovál 26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68" name="TextovéPole 26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274" name="TextovéPole 273"/>
          <p:cNvSpPr txBox="1"/>
          <p:nvPr/>
        </p:nvSpPr>
        <p:spPr>
          <a:xfrm>
            <a:off x="4067944" y="4688644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169" name="Skupina 168"/>
          <p:cNvGrpSpPr/>
          <p:nvPr/>
        </p:nvGrpSpPr>
        <p:grpSpPr>
          <a:xfrm>
            <a:off x="4431460" y="4209810"/>
            <a:ext cx="276999" cy="1277194"/>
            <a:chOff x="2960961" y="3429000"/>
            <a:chExt cx="276999" cy="2209577"/>
          </a:xfrm>
        </p:grpSpPr>
        <p:sp>
          <p:nvSpPr>
            <p:cNvPr id="170" name="Obdélník 169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71" name="TextovéPole 170"/>
            <p:cNvSpPr txBox="1"/>
            <p:nvPr/>
          </p:nvSpPr>
          <p:spPr>
            <a:xfrm rot="16200000">
              <a:off x="2572842" y="4703054"/>
              <a:ext cx="1053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realizovatelné</a:t>
              </a:r>
            </a:p>
          </p:txBody>
        </p:sp>
      </p:grpSp>
      <p:grpSp>
        <p:nvGrpSpPr>
          <p:cNvPr id="275" name="Skupina 274"/>
          <p:cNvGrpSpPr/>
          <p:nvPr/>
        </p:nvGrpSpPr>
        <p:grpSpPr>
          <a:xfrm>
            <a:off x="5076489" y="3785147"/>
            <a:ext cx="129571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76" name="Obdélník 275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277" name="TextovéPole 276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278" name="Skupina 277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79" name="Ovál 27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80" name="TextovéPole 27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81" name="Skupina 280"/>
          <p:cNvGrpSpPr/>
          <p:nvPr/>
        </p:nvGrpSpPr>
        <p:grpSpPr>
          <a:xfrm>
            <a:off x="5087608" y="5087697"/>
            <a:ext cx="128119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82" name="Obdélník 281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83" name="Skupina 282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84" name="Ovál 28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85" name="TextovéPole 28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86" name="Skupina 285"/>
          <p:cNvGrpSpPr/>
          <p:nvPr/>
        </p:nvGrpSpPr>
        <p:grpSpPr>
          <a:xfrm>
            <a:off x="5092863" y="4656800"/>
            <a:ext cx="121727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87" name="Obdélník 286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88" name="Skupina 287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5" name="Ovál 29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6" name="TextovéPole 295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89" name="Skupina 288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3" name="Ovál 292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4" name="TextovéPole 293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90" name="Skupina 289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1" name="Ovál 29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2" name="TextovéPole 29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97" name="Skupina 296"/>
          <p:cNvGrpSpPr/>
          <p:nvPr/>
        </p:nvGrpSpPr>
        <p:grpSpPr>
          <a:xfrm>
            <a:off x="5076987" y="3352448"/>
            <a:ext cx="1295213" cy="378875"/>
            <a:chOff x="1498327" y="4350264"/>
            <a:chExt cx="1512168" cy="378875"/>
          </a:xfrm>
        </p:grpSpPr>
        <p:grpSp>
          <p:nvGrpSpPr>
            <p:cNvPr id="298" name="Skupina 297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01" name="Obdélník 30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02" name="Skupina 30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9" name="Ovál 308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10" name="TextovéPole 309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03" name="Skupina 30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7" name="Ovál 306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08" name="TextovéPole 307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04" name="Skupina 30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5" name="Ovál 304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06" name="TextovéPole 305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299" name="TextovéPole 298"/>
            <p:cNvSpPr txBox="1"/>
            <p:nvPr/>
          </p:nvSpPr>
          <p:spPr>
            <a:xfrm>
              <a:off x="2328200" y="4391251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00" name="TextovéPole 299"/>
            <p:cNvSpPr txBox="1"/>
            <p:nvPr/>
          </p:nvSpPr>
          <p:spPr>
            <a:xfrm>
              <a:off x="2524891" y="4391251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12" name="Skupina 311"/>
          <p:cNvGrpSpPr/>
          <p:nvPr/>
        </p:nvGrpSpPr>
        <p:grpSpPr>
          <a:xfrm>
            <a:off x="5068499" y="4223193"/>
            <a:ext cx="130030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14" name="Obdélník 31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15" name="Skupina 31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22" name="Ovál 32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23" name="TextovéPole 32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16" name="Skupina 315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20" name="Ovál 31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21" name="TextovéPole 32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17" name="Skupina 316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18" name="Ovál 31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19" name="TextovéPole 31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325" name="TextovéPole 324"/>
          <p:cNvSpPr txBox="1"/>
          <p:nvPr/>
        </p:nvSpPr>
        <p:spPr>
          <a:xfrm>
            <a:off x="5798386" y="4690749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26" name="Skupina 325"/>
          <p:cNvGrpSpPr/>
          <p:nvPr/>
        </p:nvGrpSpPr>
        <p:grpSpPr>
          <a:xfrm>
            <a:off x="5095165" y="2913392"/>
            <a:ext cx="1277035" cy="378875"/>
            <a:chOff x="1490770" y="5214086"/>
            <a:chExt cx="1512168" cy="378875"/>
          </a:xfrm>
        </p:grpSpPr>
        <p:grpSp>
          <p:nvGrpSpPr>
            <p:cNvPr id="327" name="Skupina 326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30" name="Obdélník 329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31" name="Skupina 330"/>
              <p:cNvGrpSpPr/>
              <p:nvPr/>
            </p:nvGrpSpPr>
            <p:grpSpPr>
              <a:xfrm>
                <a:off x="1516434" y="1746064"/>
                <a:ext cx="362927" cy="276999"/>
                <a:chOff x="2674602" y="510360"/>
                <a:chExt cx="362927" cy="276999"/>
              </a:xfrm>
              <a:grpFill/>
            </p:grpSpPr>
            <p:sp>
              <p:nvSpPr>
                <p:cNvPr id="335" name="Ovál 334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36" name="TextovéPole 335"/>
                <p:cNvSpPr txBox="1"/>
                <p:nvPr/>
              </p:nvSpPr>
              <p:spPr>
                <a:xfrm>
                  <a:off x="2674602" y="510360"/>
                  <a:ext cx="36292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32" name="Skupina 331"/>
              <p:cNvGrpSpPr/>
              <p:nvPr/>
            </p:nvGrpSpPr>
            <p:grpSpPr>
              <a:xfrm>
                <a:off x="1796759" y="1742588"/>
                <a:ext cx="423668" cy="276999"/>
                <a:chOff x="2682009" y="510360"/>
                <a:chExt cx="423668" cy="276999"/>
              </a:xfrm>
              <a:grpFill/>
            </p:grpSpPr>
            <p:sp>
              <p:nvSpPr>
                <p:cNvPr id="333" name="Ovál 332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34" name="TextovéPole 333"/>
                <p:cNvSpPr txBox="1"/>
                <p:nvPr/>
              </p:nvSpPr>
              <p:spPr>
                <a:xfrm>
                  <a:off x="2682009" y="510360"/>
                  <a:ext cx="423668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20</a:t>
                  </a:r>
                </a:p>
              </p:txBody>
            </p:sp>
          </p:grpSp>
        </p:grpSp>
        <p:sp>
          <p:nvSpPr>
            <p:cNvPr id="328" name="TextovéPole 327"/>
            <p:cNvSpPr txBox="1"/>
            <p:nvPr/>
          </p:nvSpPr>
          <p:spPr>
            <a:xfrm>
              <a:off x="2065008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329" name="TextovéPole 328"/>
            <p:cNvSpPr txBox="1"/>
            <p:nvPr/>
          </p:nvSpPr>
          <p:spPr>
            <a:xfrm>
              <a:off x="2389349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199" name="Skupina 198"/>
          <p:cNvGrpSpPr/>
          <p:nvPr/>
        </p:nvGrpSpPr>
        <p:grpSpPr>
          <a:xfrm>
            <a:off x="6129426" y="2811401"/>
            <a:ext cx="276999" cy="2683160"/>
            <a:chOff x="2960963" y="3429000"/>
            <a:chExt cx="276999" cy="2209577"/>
          </a:xfrm>
        </p:grpSpPr>
        <p:sp>
          <p:nvSpPr>
            <p:cNvPr id="209" name="Obdélník 208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16" name="TextovéPole 215"/>
            <p:cNvSpPr txBox="1"/>
            <p:nvPr/>
          </p:nvSpPr>
          <p:spPr>
            <a:xfrm rot="16200000">
              <a:off x="2404420" y="4703054"/>
              <a:ext cx="1390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       realizovatelné</a:t>
              </a:r>
            </a:p>
          </p:txBody>
        </p:sp>
      </p:grpSp>
      <p:grpSp>
        <p:nvGrpSpPr>
          <p:cNvPr id="337" name="Skupina 336"/>
          <p:cNvGrpSpPr/>
          <p:nvPr/>
        </p:nvGrpSpPr>
        <p:grpSpPr>
          <a:xfrm>
            <a:off x="6782010" y="3773595"/>
            <a:ext cx="129571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38" name="Obdélník 337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339" name="TextovéPole 338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340" name="Skupina 339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41" name="Ovál 34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42" name="TextovéPole 34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43" name="Skupina 342"/>
          <p:cNvGrpSpPr/>
          <p:nvPr/>
        </p:nvGrpSpPr>
        <p:grpSpPr>
          <a:xfrm>
            <a:off x="6793129" y="5076145"/>
            <a:ext cx="128119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44" name="Obdélník 34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45" name="Skupina 34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46" name="Ovál 345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47" name="TextovéPole 346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48" name="Skupina 347"/>
          <p:cNvGrpSpPr/>
          <p:nvPr/>
        </p:nvGrpSpPr>
        <p:grpSpPr>
          <a:xfrm>
            <a:off x="6783270" y="4645248"/>
            <a:ext cx="121727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49" name="Obdélník 348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50" name="Skupina 349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7" name="Ovál 35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8" name="TextovéPole 35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5" name="Ovál 35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6" name="TextovéPole 355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3" name="Ovál 352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4" name="TextovéPole 353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9" name="Skupina 358"/>
          <p:cNvGrpSpPr/>
          <p:nvPr/>
        </p:nvGrpSpPr>
        <p:grpSpPr>
          <a:xfrm>
            <a:off x="6782508" y="3340896"/>
            <a:ext cx="1295213" cy="378875"/>
            <a:chOff x="1498327" y="4350264"/>
            <a:chExt cx="1512168" cy="378875"/>
          </a:xfrm>
        </p:grpSpPr>
        <p:grpSp>
          <p:nvGrpSpPr>
            <p:cNvPr id="360" name="Skupina 359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63" name="Obdélník 362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64" name="Skupina 363"/>
              <p:cNvGrpSpPr/>
              <p:nvPr/>
            </p:nvGrpSpPr>
            <p:grpSpPr>
              <a:xfrm>
                <a:off x="1501037" y="1746064"/>
                <a:ext cx="306494" cy="276999"/>
                <a:chOff x="2659205" y="510360"/>
                <a:chExt cx="306494" cy="276999"/>
              </a:xfrm>
              <a:grpFill/>
            </p:grpSpPr>
            <p:sp>
              <p:nvSpPr>
                <p:cNvPr id="371" name="Ovál 370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72" name="TextovéPole 371"/>
                <p:cNvSpPr txBox="1"/>
                <p:nvPr/>
              </p:nvSpPr>
              <p:spPr>
                <a:xfrm>
                  <a:off x="2659205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65" name="Skupina 364"/>
              <p:cNvGrpSpPr/>
              <p:nvPr/>
            </p:nvGrpSpPr>
            <p:grpSpPr>
              <a:xfrm>
                <a:off x="1753246" y="1742588"/>
                <a:ext cx="306494" cy="276999"/>
                <a:chOff x="2638496" y="510360"/>
                <a:chExt cx="306494" cy="276999"/>
              </a:xfrm>
              <a:grpFill/>
            </p:grpSpPr>
            <p:sp>
              <p:nvSpPr>
                <p:cNvPr id="369" name="Ovál 368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70" name="TextovéPole 369"/>
                <p:cNvSpPr txBox="1"/>
                <p:nvPr/>
              </p:nvSpPr>
              <p:spPr>
                <a:xfrm>
                  <a:off x="2638496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66" name="Skupina 365"/>
              <p:cNvGrpSpPr/>
              <p:nvPr/>
            </p:nvGrpSpPr>
            <p:grpSpPr>
              <a:xfrm>
                <a:off x="2005456" y="1742588"/>
                <a:ext cx="306494" cy="276999"/>
                <a:chOff x="2613579" y="510360"/>
                <a:chExt cx="306494" cy="276999"/>
              </a:xfrm>
              <a:grpFill/>
            </p:grpSpPr>
            <p:sp>
              <p:nvSpPr>
                <p:cNvPr id="367" name="Ovál 366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68" name="TextovéPole 367"/>
                <p:cNvSpPr txBox="1"/>
                <p:nvPr/>
              </p:nvSpPr>
              <p:spPr>
                <a:xfrm>
                  <a:off x="2613579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>
              <a:off x="2280336" y="4391251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2519058" y="4396588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73" name="Skupina 372"/>
          <p:cNvGrpSpPr/>
          <p:nvPr/>
        </p:nvGrpSpPr>
        <p:grpSpPr>
          <a:xfrm>
            <a:off x="6774020" y="4211641"/>
            <a:ext cx="130030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74" name="Obdélník 37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75" name="Skupina 37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82" name="Ovál 38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83" name="TextovéPole 38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76" name="Skupina 375"/>
            <p:cNvGrpSpPr/>
            <p:nvPr/>
          </p:nvGrpSpPr>
          <p:grpSpPr>
            <a:xfrm>
              <a:off x="1782797" y="1750145"/>
              <a:ext cx="306494" cy="276999"/>
              <a:chOff x="2668047" y="517917"/>
              <a:chExt cx="306494" cy="276999"/>
            </a:xfrm>
            <a:grpFill/>
          </p:grpSpPr>
          <p:sp>
            <p:nvSpPr>
              <p:cNvPr id="380" name="Ovál 37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81" name="TextovéPole 380"/>
              <p:cNvSpPr txBox="1"/>
              <p:nvPr/>
            </p:nvSpPr>
            <p:spPr>
              <a:xfrm>
                <a:off x="2668047" y="517917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77" name="Skupina 376"/>
            <p:cNvGrpSpPr/>
            <p:nvPr/>
          </p:nvGrpSpPr>
          <p:grpSpPr>
            <a:xfrm>
              <a:off x="2068712" y="1750145"/>
              <a:ext cx="306494" cy="276999"/>
              <a:chOff x="2676835" y="517917"/>
              <a:chExt cx="306494" cy="276999"/>
            </a:xfrm>
            <a:grpFill/>
          </p:grpSpPr>
          <p:sp>
            <p:nvSpPr>
              <p:cNvPr id="378" name="Ovál 37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79" name="TextovéPole 378"/>
              <p:cNvSpPr txBox="1"/>
              <p:nvPr/>
            </p:nvSpPr>
            <p:spPr>
              <a:xfrm>
                <a:off x="2676835" y="517917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384" name="TextovéPole 383"/>
          <p:cNvSpPr txBox="1"/>
          <p:nvPr/>
        </p:nvSpPr>
        <p:spPr>
          <a:xfrm>
            <a:off x="7520333" y="4701868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85" name="Skupina 384"/>
          <p:cNvGrpSpPr/>
          <p:nvPr/>
        </p:nvGrpSpPr>
        <p:grpSpPr>
          <a:xfrm>
            <a:off x="6800687" y="2901840"/>
            <a:ext cx="1277036" cy="378875"/>
            <a:chOff x="1490770" y="5214086"/>
            <a:chExt cx="1512168" cy="378875"/>
          </a:xfrm>
        </p:grpSpPr>
        <p:grpSp>
          <p:nvGrpSpPr>
            <p:cNvPr id="386" name="Skupina 385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89" name="Obdélník 38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sp>
            <p:nvSpPr>
              <p:cNvPr id="395" name="TextovéPole 394"/>
              <p:cNvSpPr txBox="1"/>
              <p:nvPr/>
            </p:nvSpPr>
            <p:spPr>
              <a:xfrm>
                <a:off x="1515666" y="1750419"/>
                <a:ext cx="35779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  <p:sp>
          <p:nvSpPr>
            <p:cNvPr id="387" name="TextovéPole 386"/>
            <p:cNvSpPr txBox="1"/>
            <p:nvPr/>
          </p:nvSpPr>
          <p:spPr>
            <a:xfrm>
              <a:off x="1855121" y="5266985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388" name="TextovéPole 387"/>
            <p:cNvSpPr txBox="1"/>
            <p:nvPr/>
          </p:nvSpPr>
          <p:spPr>
            <a:xfrm>
              <a:off x="2196188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408" name="Skupina 407"/>
          <p:cNvGrpSpPr/>
          <p:nvPr/>
        </p:nvGrpSpPr>
        <p:grpSpPr>
          <a:xfrm>
            <a:off x="6789134" y="2481503"/>
            <a:ext cx="128428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409" name="Obdélník 408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410" name="Skupina 409"/>
            <p:cNvGrpSpPr/>
            <p:nvPr/>
          </p:nvGrpSpPr>
          <p:grpSpPr>
            <a:xfrm>
              <a:off x="1484554" y="1746064"/>
              <a:ext cx="306494" cy="276999"/>
              <a:chOff x="2642722" y="510360"/>
              <a:chExt cx="306494" cy="276999"/>
            </a:xfrm>
            <a:grpFill/>
          </p:grpSpPr>
          <p:sp>
            <p:nvSpPr>
              <p:cNvPr id="417" name="Ovál 41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18" name="TextovéPole 417"/>
              <p:cNvSpPr txBox="1"/>
              <p:nvPr/>
            </p:nvSpPr>
            <p:spPr>
              <a:xfrm>
                <a:off x="2642722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411" name="Skupina 410"/>
            <p:cNvGrpSpPr/>
            <p:nvPr/>
          </p:nvGrpSpPr>
          <p:grpSpPr>
            <a:xfrm>
              <a:off x="1730011" y="1742588"/>
              <a:ext cx="306494" cy="276999"/>
              <a:chOff x="2615261" y="510360"/>
              <a:chExt cx="306494" cy="276999"/>
            </a:xfrm>
            <a:grpFill/>
          </p:grpSpPr>
          <p:sp>
            <p:nvSpPr>
              <p:cNvPr id="415" name="Ovál 41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16" name="TextovéPole 415"/>
              <p:cNvSpPr txBox="1"/>
              <p:nvPr/>
            </p:nvSpPr>
            <p:spPr>
              <a:xfrm>
                <a:off x="2615261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sp>
          <p:nvSpPr>
            <p:cNvPr id="414" name="TextovéPole 413"/>
            <p:cNvSpPr txBox="1"/>
            <p:nvPr/>
          </p:nvSpPr>
          <p:spPr>
            <a:xfrm>
              <a:off x="1975469" y="1746265"/>
              <a:ext cx="30649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420" name="TextovéPole 419"/>
          <p:cNvSpPr txBox="1"/>
          <p:nvPr/>
        </p:nvSpPr>
        <p:spPr>
          <a:xfrm>
            <a:off x="7452320" y="24775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21" name="TextovéPole 420"/>
          <p:cNvSpPr txBox="1"/>
          <p:nvPr/>
        </p:nvSpPr>
        <p:spPr>
          <a:xfrm>
            <a:off x="7646676" y="2534402"/>
            <a:ext cx="3097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59" name="Obdélník 58"/>
          <p:cNvSpPr/>
          <p:nvPr/>
        </p:nvSpPr>
        <p:spPr>
          <a:xfrm rot="10800000">
            <a:off x="4480882" y="1183830"/>
            <a:ext cx="205073" cy="301686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24" name="Obdélník 423"/>
          <p:cNvSpPr/>
          <p:nvPr/>
        </p:nvSpPr>
        <p:spPr>
          <a:xfrm rot="10800000">
            <a:off x="6183743" y="1186103"/>
            <a:ext cx="205073" cy="172000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31000">
                <a:srgbClr val="FF7A00"/>
              </a:gs>
              <a:gs pos="66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25" name="Skupina 424"/>
          <p:cNvGrpSpPr/>
          <p:nvPr/>
        </p:nvGrpSpPr>
        <p:grpSpPr>
          <a:xfrm>
            <a:off x="7835031" y="2088658"/>
            <a:ext cx="276999" cy="3398102"/>
            <a:chOff x="2960963" y="3429000"/>
            <a:chExt cx="276999" cy="2209577"/>
          </a:xfrm>
        </p:grpSpPr>
        <p:sp>
          <p:nvSpPr>
            <p:cNvPr id="426" name="Obdélník 425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427" name="TextovéPole 426"/>
            <p:cNvSpPr txBox="1"/>
            <p:nvPr/>
          </p:nvSpPr>
          <p:spPr>
            <a:xfrm rot="16200000">
              <a:off x="2404420" y="4703054"/>
              <a:ext cx="1390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       realizovatelné</a:t>
              </a:r>
            </a:p>
          </p:txBody>
        </p:sp>
      </p:grpSp>
      <p:sp>
        <p:nvSpPr>
          <p:cNvPr id="429" name="Obdélník 428"/>
          <p:cNvSpPr/>
          <p:nvPr/>
        </p:nvSpPr>
        <p:spPr>
          <a:xfrm>
            <a:off x="6770025" y="1200589"/>
            <a:ext cx="1087676" cy="126564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430" name="TextovéPole 429"/>
          <p:cNvSpPr txBox="1"/>
          <p:nvPr/>
        </p:nvSpPr>
        <p:spPr>
          <a:xfrm rot="16200000">
            <a:off x="3883558" y="1409830"/>
            <a:ext cx="135079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nerealizovatelné</a:t>
            </a:r>
          </a:p>
        </p:txBody>
      </p:sp>
      <p:sp>
        <p:nvSpPr>
          <p:cNvPr id="431" name="TextovéPole 430"/>
          <p:cNvSpPr txBox="1"/>
          <p:nvPr/>
        </p:nvSpPr>
        <p:spPr>
          <a:xfrm rot="16200000">
            <a:off x="3925863" y="3366484"/>
            <a:ext cx="1289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částečně realizovatelné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389815" y="494915"/>
            <a:ext cx="24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Oblasti popsaného rizika</a:t>
            </a:r>
          </a:p>
        </p:txBody>
      </p:sp>
      <p:cxnSp>
        <p:nvCxnSpPr>
          <p:cNvPr id="62" name="Přímá spojnice se šipkou 61"/>
          <p:cNvCxnSpPr>
            <a:stCxn id="60" idx="2"/>
            <a:endCxn id="9" idx="0"/>
          </p:cNvCxnSpPr>
          <p:nvPr/>
        </p:nvCxnSpPr>
        <p:spPr>
          <a:xfrm flipH="1">
            <a:off x="4026164" y="864247"/>
            <a:ext cx="1603093" cy="3195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>
            <a:stCxn id="60" idx="2"/>
            <a:endCxn id="223" idx="0"/>
          </p:cNvCxnSpPr>
          <p:nvPr/>
        </p:nvCxnSpPr>
        <p:spPr>
          <a:xfrm flipH="1">
            <a:off x="5619894" y="864247"/>
            <a:ext cx="9363" cy="3363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stCxn id="60" idx="2"/>
            <a:endCxn id="429" idx="0"/>
          </p:cNvCxnSpPr>
          <p:nvPr/>
        </p:nvCxnSpPr>
        <p:spPr>
          <a:xfrm>
            <a:off x="5629257" y="864247"/>
            <a:ext cx="1684606" cy="3363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3489766" y="3356992"/>
            <a:ext cx="87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</a:t>
            </a:r>
          </a:p>
        </p:txBody>
      </p:sp>
      <p:sp>
        <p:nvSpPr>
          <p:cNvPr id="432" name="TextovéPole 431"/>
          <p:cNvSpPr txBox="1"/>
          <p:nvPr/>
        </p:nvSpPr>
        <p:spPr>
          <a:xfrm>
            <a:off x="3347864" y="2492896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sp>
        <p:nvSpPr>
          <p:cNvPr id="433" name="TextovéPole 432"/>
          <p:cNvSpPr txBox="1"/>
          <p:nvPr/>
        </p:nvSpPr>
        <p:spPr>
          <a:xfrm>
            <a:off x="3419872" y="1268760"/>
            <a:ext cx="112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II.</a:t>
            </a:r>
          </a:p>
        </p:txBody>
      </p:sp>
      <p:sp>
        <p:nvSpPr>
          <p:cNvPr id="434" name="TextovéPole 433"/>
          <p:cNvSpPr txBox="1"/>
          <p:nvPr/>
        </p:nvSpPr>
        <p:spPr>
          <a:xfrm>
            <a:off x="5148064" y="2071881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sp>
        <p:nvSpPr>
          <p:cNvPr id="435" name="TextovéPole 434"/>
          <p:cNvSpPr txBox="1"/>
          <p:nvPr/>
        </p:nvSpPr>
        <p:spPr>
          <a:xfrm>
            <a:off x="5140507" y="1268760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I.</a:t>
            </a:r>
          </a:p>
        </p:txBody>
      </p:sp>
      <p:sp>
        <p:nvSpPr>
          <p:cNvPr id="436" name="TextovéPole 435"/>
          <p:cNvSpPr txBox="1"/>
          <p:nvPr/>
        </p:nvSpPr>
        <p:spPr>
          <a:xfrm>
            <a:off x="5213930" y="2492896"/>
            <a:ext cx="87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</a:t>
            </a:r>
          </a:p>
        </p:txBody>
      </p:sp>
      <p:sp>
        <p:nvSpPr>
          <p:cNvPr id="437" name="TextovéPole 436"/>
          <p:cNvSpPr txBox="1"/>
          <p:nvPr/>
        </p:nvSpPr>
        <p:spPr>
          <a:xfrm>
            <a:off x="6876256" y="2132856"/>
            <a:ext cx="982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 I.</a:t>
            </a:r>
          </a:p>
        </p:txBody>
      </p:sp>
      <p:sp>
        <p:nvSpPr>
          <p:cNvPr id="438" name="TextovéPole 437"/>
          <p:cNvSpPr txBox="1"/>
          <p:nvPr/>
        </p:nvSpPr>
        <p:spPr>
          <a:xfrm>
            <a:off x="6804248" y="1268760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cxnSp>
        <p:nvCxnSpPr>
          <p:cNvPr id="69" name="Přímá spojnice 68"/>
          <p:cNvCxnSpPr/>
          <p:nvPr/>
        </p:nvCxnSpPr>
        <p:spPr>
          <a:xfrm>
            <a:off x="1339197" y="1588755"/>
            <a:ext cx="6645134" cy="3403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Přímá spojnice 438"/>
          <p:cNvCxnSpPr/>
          <p:nvPr/>
        </p:nvCxnSpPr>
        <p:spPr>
          <a:xfrm>
            <a:off x="1339197" y="1988840"/>
            <a:ext cx="6661351" cy="2267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Přímá spojnice 439"/>
          <p:cNvCxnSpPr/>
          <p:nvPr/>
        </p:nvCxnSpPr>
        <p:spPr>
          <a:xfrm>
            <a:off x="1304974" y="2409855"/>
            <a:ext cx="6723410" cy="110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Obdélník 427"/>
          <p:cNvSpPr/>
          <p:nvPr/>
        </p:nvSpPr>
        <p:spPr>
          <a:xfrm rot="10800000">
            <a:off x="7885773" y="1193693"/>
            <a:ext cx="205073" cy="127253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5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41" name="TextovéPole 440"/>
          <p:cNvSpPr txBox="1"/>
          <p:nvPr/>
        </p:nvSpPr>
        <p:spPr>
          <a:xfrm>
            <a:off x="6876256" y="1700808"/>
            <a:ext cx="1020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 II.</a:t>
            </a:r>
          </a:p>
        </p:txBody>
      </p:sp>
      <p:sp>
        <p:nvSpPr>
          <p:cNvPr id="442" name="TextovéPole 441"/>
          <p:cNvSpPr txBox="1"/>
          <p:nvPr/>
        </p:nvSpPr>
        <p:spPr>
          <a:xfrm>
            <a:off x="5076056" y="163983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II.</a:t>
            </a:r>
          </a:p>
        </p:txBody>
      </p:sp>
      <p:sp>
        <p:nvSpPr>
          <p:cNvPr id="443" name="TextovéPole 442"/>
          <p:cNvSpPr txBox="1"/>
          <p:nvPr/>
        </p:nvSpPr>
        <p:spPr>
          <a:xfrm>
            <a:off x="3419872" y="1628800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I.</a:t>
            </a:r>
          </a:p>
        </p:txBody>
      </p:sp>
      <p:sp>
        <p:nvSpPr>
          <p:cNvPr id="444" name="TextovéPole 443"/>
          <p:cNvSpPr txBox="1"/>
          <p:nvPr/>
        </p:nvSpPr>
        <p:spPr>
          <a:xfrm>
            <a:off x="3347864" y="2060848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II.</a:t>
            </a:r>
          </a:p>
        </p:txBody>
      </p:sp>
      <p:cxnSp>
        <p:nvCxnSpPr>
          <p:cNvPr id="445" name="Přímá spojnice 444"/>
          <p:cNvCxnSpPr/>
          <p:nvPr/>
        </p:nvCxnSpPr>
        <p:spPr>
          <a:xfrm>
            <a:off x="1331640" y="2849460"/>
            <a:ext cx="6723410" cy="110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TextovéPole 445"/>
          <p:cNvSpPr txBox="1"/>
          <p:nvPr/>
        </p:nvSpPr>
        <p:spPr>
          <a:xfrm rot="16200000">
            <a:off x="5581385" y="1702081"/>
            <a:ext cx="135079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realizovatelnost</a:t>
            </a:r>
          </a:p>
        </p:txBody>
      </p:sp>
      <p:sp>
        <p:nvSpPr>
          <p:cNvPr id="447" name="TextovéPole 446"/>
          <p:cNvSpPr txBox="1"/>
          <p:nvPr/>
        </p:nvSpPr>
        <p:spPr>
          <a:xfrm rot="16200000">
            <a:off x="7507010" y="1651328"/>
            <a:ext cx="9855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realizovatelnost</a:t>
            </a:r>
          </a:p>
        </p:txBody>
      </p:sp>
    </p:spTree>
    <p:extLst>
      <p:ext uri="{BB962C8B-B14F-4D97-AF65-F5344CB8AC3E}">
        <p14:creationId xmlns:p14="http://schemas.microsoft.com/office/powerpoint/2010/main" val="321743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27687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KONCEPT 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>
                <a:solidFill>
                  <a:prstClr val="black"/>
                </a:solidFill>
              </a:rPr>
              <a:t>ENDS – WAYS – MEANS</a:t>
            </a:r>
          </a:p>
        </p:txBody>
      </p:sp>
    </p:spTree>
    <p:extLst>
      <p:ext uri="{BB962C8B-B14F-4D97-AF65-F5344CB8AC3E}">
        <p14:creationId xmlns:p14="http://schemas.microsoft.com/office/powerpoint/2010/main" val="384248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8075239" cy="3744416"/>
          </a:xfrm>
        </p:spPr>
        <p:txBody>
          <a:bodyPr>
            <a:normAutofit lnSpcReduction="10000"/>
          </a:bodyPr>
          <a:lstStyle/>
          <a:p>
            <a:pPr marL="609600" indent="-609600" algn="l">
              <a:buFontTx/>
              <a:buAutoNum type="arabicPeriod"/>
            </a:pPr>
            <a:r>
              <a:rPr lang="cs-CZ" sz="2900" dirty="0"/>
              <a:t>VYMEZIT OBRANNÉ PLÁNOVÁNÍ 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Účel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Teoretické přístupy </a:t>
            </a:r>
          </a:p>
          <a:p>
            <a:pPr marL="1524000" lvl="2" indent="-609600" algn="l">
              <a:buFont typeface="Arial" panose="020B0604020202020204" pitchFamily="34" charset="0"/>
              <a:buChar char="•"/>
            </a:pPr>
            <a:r>
              <a:rPr lang="cs-CZ" sz="2300" dirty="0"/>
              <a:t>CBP;</a:t>
            </a:r>
          </a:p>
          <a:p>
            <a:pPr marL="1524000" lvl="2" indent="-609600" algn="l">
              <a:buFont typeface="Arial" panose="020B0604020202020204" pitchFamily="34" charset="0"/>
              <a:buChar char="•"/>
            </a:pPr>
            <a:r>
              <a:rPr lang="cs-CZ" sz="2300" dirty="0" err="1"/>
              <a:t>Ends</a:t>
            </a:r>
            <a:r>
              <a:rPr lang="cs-CZ" sz="2300" dirty="0"/>
              <a:t>, </a:t>
            </a:r>
            <a:r>
              <a:rPr lang="cs-CZ" sz="2300" dirty="0" err="1"/>
              <a:t>Ways</a:t>
            </a:r>
            <a:r>
              <a:rPr lang="cs-CZ" sz="2300" dirty="0"/>
              <a:t> and </a:t>
            </a:r>
            <a:r>
              <a:rPr lang="cs-CZ" sz="2300" dirty="0" err="1"/>
              <a:t>Means</a:t>
            </a:r>
            <a:r>
              <a:rPr lang="cs-CZ" sz="2300" dirty="0"/>
              <a:t> 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Nejistota a její zmírňování</a:t>
            </a:r>
          </a:p>
          <a:p>
            <a:pPr marL="609600" indent="-609600" algn="l">
              <a:buFontTx/>
              <a:buAutoNum type="arabicPeriod"/>
            </a:pPr>
            <a:endParaRPr lang="cs-CZ" sz="2900" dirty="0"/>
          </a:p>
          <a:p>
            <a:pPr marL="609600" indent="-609600" algn="l">
              <a:buFontTx/>
              <a:buAutoNum type="arabicPeriod"/>
            </a:pPr>
            <a:r>
              <a:rPr lang="cs-CZ" sz="2900" dirty="0"/>
              <a:t>PŘEDSTAVIT VÝVOJ PŘÍSTUPŮ K OBRANNÉMU PLÁNOVÁNÍ V NATO A ČR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259970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018"/>
            <a:ext cx="5010994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2234635"/>
            <a:ext cx="4572000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0" y="15823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581203" y="6334089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6941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49289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SYSTÉMOVÝ A PROCESNÍ PŘÍSTUP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>
                <a:solidFill>
                  <a:prstClr val="black"/>
                </a:solidFill>
              </a:rPr>
              <a:t>K OBRANNÉMU PLÁNOVÁNÍ</a:t>
            </a:r>
          </a:p>
        </p:txBody>
      </p:sp>
    </p:spTree>
    <p:extLst>
      <p:ext uri="{BB962C8B-B14F-4D97-AF65-F5344CB8AC3E}">
        <p14:creationId xmlns:p14="http://schemas.microsoft.com/office/powerpoint/2010/main" val="363801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00364" y="857232"/>
            <a:ext cx="3143272" cy="442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+ D =</a:t>
            </a:r>
          </a:p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PLÁNOVÁNÍ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42844" y="857232"/>
            <a:ext cx="2714644" cy="4429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20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+ B =</a:t>
            </a:r>
          </a:p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A IDENTIFIKACE VÝCHOZÍHO STAVU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8992248"/>
              </p:ext>
            </p:extLst>
          </p:nvPr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285875" y="2214563"/>
            <a:ext cx="16621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KDE SE 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NACHÁZÍME?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KAM MŮŽEME 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SMĚŘOVAT?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71813" y="2286000"/>
            <a:ext cx="1452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KDE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CHCEME BÝT?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43438" y="2286000"/>
            <a:ext cx="14208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JAK SE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TAM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DOSTANEME?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15063" y="2357438"/>
            <a:ext cx="1285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CO PRO  TO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DĚLÁME?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29500" y="22860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POSTUPUJEME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SPRÁVNĚ?</a:t>
            </a:r>
          </a:p>
        </p:txBody>
      </p:sp>
      <p:sp>
        <p:nvSpPr>
          <p:cNvPr id="50186" name="TextovéPole 8"/>
          <p:cNvSpPr txBox="1">
            <a:spLocks noChangeArrowheads="1"/>
          </p:cNvSpPr>
          <p:nvPr/>
        </p:nvSpPr>
        <p:spPr bwMode="auto">
          <a:xfrm>
            <a:off x="285750" y="5857875"/>
            <a:ext cx="8501063" cy="677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G</a:t>
            </a:r>
          </a:p>
          <a:p>
            <a:pPr algn="ctr" eaLnBrk="1" hangingPunct="1"/>
            <a:r>
              <a:rPr lang="cs-CZ" altLang="cs-CZ" b="1" dirty="0">
                <a:solidFill>
                  <a:srgbClr val="FFFFFF"/>
                </a:solidFill>
                <a:latin typeface="Arial Narrow" pitchFamily="34" charset="0"/>
              </a:rPr>
              <a:t>Nápravná opatření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72188" y="5857875"/>
            <a:ext cx="2466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V ČEM A JAK ODSTRANIT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ZJIŠTĚNÉ NEDOSTATKY?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2286000"/>
            <a:ext cx="1392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JAK BUDE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PLÁNOVÁNÍ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PROBÍHAT?</a:t>
            </a:r>
          </a:p>
        </p:txBody>
      </p:sp>
      <p:cxnSp>
        <p:nvCxnSpPr>
          <p:cNvPr id="15" name="Pravoúhlá spojovací čára 14"/>
          <p:cNvCxnSpPr/>
          <p:nvPr/>
        </p:nvCxnSpPr>
        <p:spPr>
          <a:xfrm rot="5400000">
            <a:off x="7429500" y="4786313"/>
            <a:ext cx="1285875" cy="85725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1285875" y="3429000"/>
            <a:ext cx="2143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2786063" y="3429000"/>
            <a:ext cx="2143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500563" y="342900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5929313" y="3429000"/>
            <a:ext cx="2143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500938" y="342900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5400000" flipH="1" flipV="1">
            <a:off x="6288088" y="5214938"/>
            <a:ext cx="1284287" cy="158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 flipH="1" flipV="1">
            <a:off x="71437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5400000" flipH="1" flipV="1">
            <a:off x="1500187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5400000" flipH="1" flipV="1">
            <a:off x="3143250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5400000" flipH="1" flipV="1">
            <a:off x="4787106" y="5214144"/>
            <a:ext cx="1285875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5400000" flipH="1" flipV="1">
            <a:off x="8001794" y="5214144"/>
            <a:ext cx="1285875" cy="158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35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24993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VÝVOJ PŘÍSTUPŮ K PLÁNOVÁNÍ 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64496"/>
          </a:xfrm>
        </p:spPr>
        <p:txBody>
          <a:bodyPr>
            <a:normAutofit fontScale="85000" lnSpcReduction="20000"/>
          </a:bodyPr>
          <a:lstStyle/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1999: Vstup ČR do NATO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ČR neměla funkční systém plánování</a:t>
            </a:r>
            <a:r>
              <a:rPr lang="cs-CZ" altLang="cs-CZ" sz="2400" dirty="0">
                <a:latin typeface="Arial" charset="0"/>
              </a:rPr>
              <a:t>. </a:t>
            </a:r>
            <a:r>
              <a:rPr lang="cs-CZ" altLang="cs-CZ" sz="2000" dirty="0">
                <a:latin typeface="Arial" charset="0"/>
              </a:rPr>
              <a:t>Krátkodobé plánování činnosti a řízení rozpočtem. 1998 – BRS!!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2004: Vydán RMO č.33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První pokus o opětovné systémové nastavení plánování do podmínek rezortu obrany. Norma nebyla dodržována. Nestabilita zdrojových rámců znemožňovala plánování v delším časovém horizontu. Nezájem managementu.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2010: Vydání RMO č.24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 Aplikace metody řízení podle cílů a plánování schopností (funkční oblasti). Změny v odpovědnosti za plánování – nebyly k dispozici požadované výstupy – SdP)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2011: Bílá kniha o obraně 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Zřízení Rady MO pro plánování a zavedení soustavy cílů jednotné pro plánování i rozpočtování</a:t>
            </a:r>
          </a:p>
          <a:p>
            <a:pPr marL="423863" algn="just"/>
            <a:r>
              <a:rPr lang="cs-CZ" altLang="cs-CZ" sz="2400" dirty="0">
                <a:latin typeface="Arial" charset="0"/>
              </a:rPr>
              <a:t>2012: Vydání RMO č. 66</a:t>
            </a:r>
          </a:p>
          <a:p>
            <a:pPr marL="823913" lvl="1" algn="just"/>
            <a:r>
              <a:rPr lang="cs-CZ" altLang="cs-CZ" sz="2000" dirty="0">
                <a:latin typeface="Arial" charset="0"/>
              </a:rPr>
              <a:t>Plánování generuje výstupy, chybí dlouhodobý přístup a metodické rozpracování plánování schopností. Optimalizace podpůrných IS</a:t>
            </a:r>
          </a:p>
        </p:txBody>
      </p:sp>
    </p:spTree>
    <p:extLst>
      <p:ext uri="{BB962C8B-B14F-4D97-AF65-F5344CB8AC3E}">
        <p14:creationId xmlns:p14="http://schemas.microsoft.com/office/powerpoint/2010/main" val="382477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252278"/>
              </p:ext>
            </p:extLst>
          </p:nvPr>
        </p:nvGraphicFramePr>
        <p:xfrm>
          <a:off x="-36512" y="-27384"/>
          <a:ext cx="9180512" cy="703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437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Demokratizace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Integrace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Reformy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Transformace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Připravenost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414">
                <a:tc>
                  <a:txBody>
                    <a:bodyPr/>
                    <a:lstStyle/>
                    <a:p>
                      <a:r>
                        <a:rPr lang="cs-CZ" sz="1600" dirty="0"/>
                        <a:t>Cíle obranné politiky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Vznik AČR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Vstup do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Zánik vojenské základní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Profesionalizace</a:t>
                      </a:r>
                      <a:r>
                        <a:rPr lang="cs-CZ" sz="1600" baseline="0" dirty="0"/>
                        <a:t> CRO, expediční schopnosti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Plnění závazků  NATO,  obrana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827">
                <a:tc>
                  <a:txBody>
                    <a:bodyPr/>
                    <a:lstStyle/>
                    <a:p>
                      <a:r>
                        <a:rPr lang="cs-CZ" sz="1600" dirty="0"/>
                        <a:t>Vojenská strategie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Obrana státu ze všech směrů proti neznámém nepříteli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Orientace na vojensko-strategické cíle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4xM, kolektivní obrana, operace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Výstavba</a:t>
                      </a:r>
                      <a:r>
                        <a:rPr lang="cs-CZ" sz="1600" baseline="0" dirty="0"/>
                        <a:t> organizačních struktur v souladu s NATO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Vyvážené schopnosti, příprava pro operaci dle čl.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58">
                <a:tc>
                  <a:txBody>
                    <a:bodyPr/>
                    <a:lstStyle/>
                    <a:p>
                      <a:r>
                        <a:rPr lang="cs-CZ" sz="1600" b="1" dirty="0"/>
                        <a:t>Plánování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Krátkodobé</a:t>
                      </a:r>
                      <a:r>
                        <a:rPr lang="cs-CZ" sz="1600" b="1" baseline="0" dirty="0"/>
                        <a:t> (max. střednědobé)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SPPR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Plánování cílů</a:t>
                      </a:r>
                      <a:r>
                        <a:rPr lang="cs-CZ" sz="1600" b="1" baseline="0" dirty="0"/>
                        <a:t> výstavby podle schopností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CBP, cílově orientované plánování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LTP, renesance plánování obrany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910">
                <a:tc>
                  <a:txBody>
                    <a:bodyPr/>
                    <a:lstStyle/>
                    <a:p>
                      <a:r>
                        <a:rPr lang="cs-CZ" sz="1600" dirty="0"/>
                        <a:t>HRM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Odpolitizování</a:t>
                      </a:r>
                      <a:r>
                        <a:rPr lang="cs-CZ" sz="1600" baseline="0" dirty="0"/>
                        <a:t> armády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Příprava personálu pro NATO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Nová legislativa pro službu</a:t>
                      </a:r>
                      <a:r>
                        <a:rPr lang="cs-CZ" sz="1600" baseline="0" dirty="0"/>
                        <a:t> v OS ČR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Odřezání sádla i s částí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dirty="0"/>
                        <a:t>mozku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Pozice-Hodnost-Plat, zavedení KŘ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685">
                <a:tc>
                  <a:txBody>
                    <a:bodyPr/>
                    <a:lstStyle/>
                    <a:p>
                      <a:r>
                        <a:rPr lang="cs-CZ" sz="1600" dirty="0"/>
                        <a:t>Ekonomické 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Ukončení centralizovaného plánování, řízení rozpočtem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Implementace principu tržního hospodaření, 2% HDP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Postupný nesoulad mezi cíli a zdroji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Omezování výdajů, důraz na 3E,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Politická vůle k zvyšování výdajů,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8005">
                <a:tc>
                  <a:txBody>
                    <a:bodyPr/>
                    <a:lstStyle/>
                    <a:p>
                      <a:r>
                        <a:rPr lang="cs-CZ" sz="1600" dirty="0"/>
                        <a:t>Vyzbrojování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Rozpad zbrojního průmyslu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Přechod na normy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Útlum</a:t>
                      </a:r>
                      <a:r>
                        <a:rPr lang="cs-CZ" sz="1600" baseline="0" dirty="0"/>
                        <a:t> vyzbrojování z post sovětského trhu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SMART akvizice jen na papíře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Pomalý akviziční proces, bezpečnost dodávek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</p:spTree>
    <p:extLst>
      <p:ext uri="{BB962C8B-B14F-4D97-AF65-F5344CB8AC3E}">
        <p14:creationId xmlns:p14="http://schemas.microsoft.com/office/powerpoint/2010/main" val="355154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98005"/>
          </a:xfrm>
        </p:spPr>
        <p:txBody>
          <a:bodyPr>
            <a:normAutofit/>
          </a:bodyPr>
          <a:lstStyle/>
          <a:p>
            <a:r>
              <a:rPr lang="cs-CZ" sz="3600" dirty="0"/>
              <a:t>POŽADAVKY NA PLÁNOVÁNÍ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425" y="1916832"/>
            <a:ext cx="8928992" cy="4248472"/>
          </a:xfrm>
        </p:spPr>
        <p:txBody>
          <a:bodyPr>
            <a:noAutofit/>
          </a:bodyPr>
          <a:lstStyle/>
          <a:p>
            <a:pPr lvl="0"/>
            <a:r>
              <a:rPr lang="cs-CZ" sz="2800" dirty="0"/>
              <a:t>Orientace na výstupy – dosahování očekávaných cílů a efektů (měřítka výkonnosti, hodnocení realizace)</a:t>
            </a:r>
          </a:p>
          <a:p>
            <a:pPr lvl="0"/>
            <a:r>
              <a:rPr lang="cs-CZ" sz="2800" dirty="0"/>
              <a:t>Provázání věcného a finančního plánování </a:t>
            </a:r>
          </a:p>
          <a:p>
            <a:pPr lvl="0"/>
            <a:r>
              <a:rPr lang="cs-CZ" sz="2800" dirty="0"/>
              <a:t>Plánování zdola nahoru (</a:t>
            </a:r>
            <a:r>
              <a:rPr lang="cs-CZ" sz="2800" dirty="0" err="1"/>
              <a:t>bottom</a:t>
            </a:r>
            <a:r>
              <a:rPr lang="cs-CZ" sz="2800" dirty="0"/>
              <a:t> – up)</a:t>
            </a:r>
          </a:p>
          <a:p>
            <a:pPr lvl="0"/>
            <a:r>
              <a:rPr lang="cs-CZ" sz="2800" dirty="0"/>
              <a:t>Plánování shora dolů (top – </a:t>
            </a:r>
            <a:r>
              <a:rPr lang="cs-CZ" sz="2800" dirty="0" err="1"/>
              <a:t>down</a:t>
            </a:r>
            <a:r>
              <a:rPr lang="cs-CZ" sz="2800" dirty="0"/>
              <a:t>)</a:t>
            </a:r>
          </a:p>
          <a:p>
            <a:pPr lvl="0"/>
            <a:r>
              <a:rPr lang="cs-CZ" sz="2800" dirty="0"/>
              <a:t>Pružnost (řízení rizik a prioritizace).</a:t>
            </a:r>
          </a:p>
          <a:p>
            <a:pPr lvl="0"/>
            <a:r>
              <a:rPr lang="cs-CZ" sz="2800" dirty="0"/>
              <a:t>Efektivnost (optimální řešení z pohledu  nákladů a předpokládaných přínosů, variantní řešení)</a:t>
            </a:r>
          </a:p>
          <a:p>
            <a:pPr lvl="0"/>
            <a:r>
              <a:rPr lang="cs-CZ" sz="2800" dirty="0"/>
              <a:t>Proveditelnost (technologická, časová a zdrojová)</a:t>
            </a:r>
          </a:p>
        </p:txBody>
      </p:sp>
    </p:spTree>
    <p:extLst>
      <p:ext uri="{BB962C8B-B14F-4D97-AF65-F5344CB8AC3E}">
        <p14:creationId xmlns:p14="http://schemas.microsoft.com/office/powerpoint/2010/main" val="3302159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POŽADAVKY NA PLÁNOVÁNÍ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Dlouhodobost a stabilita (cílů a úkolů, zdrojová stabilita).</a:t>
            </a:r>
          </a:p>
          <a:p>
            <a:pPr lvl="0"/>
            <a:r>
              <a:rPr lang="cs-CZ" dirty="0"/>
              <a:t>Provázaní s plánovacími procesy mezinárodních organizací (NATO, EU)</a:t>
            </a:r>
          </a:p>
          <a:p>
            <a:pPr lvl="0"/>
            <a:r>
              <a:rPr lang="cs-CZ" dirty="0"/>
              <a:t>Jasné vymezení odpovědností  </a:t>
            </a:r>
          </a:p>
          <a:p>
            <a:pPr lvl="0"/>
            <a:r>
              <a:rPr lang="cs-CZ" dirty="0"/>
              <a:t>Transparentnost (věcná i zdrojová, objektivní nezkreslená zpětná vazba)</a:t>
            </a:r>
          </a:p>
          <a:p>
            <a:pPr lvl="0"/>
            <a:r>
              <a:rPr lang="cs-CZ" dirty="0"/>
              <a:t>Cykličnost, krátkodobý, střednědobý a dlouhodobý plánovací horizont </a:t>
            </a:r>
          </a:p>
          <a:p>
            <a:pPr lvl="0"/>
            <a:r>
              <a:rPr lang="cs-CZ" dirty="0"/>
              <a:t>Exaktnost (informační a analytická podpora, metody) </a:t>
            </a:r>
          </a:p>
          <a:p>
            <a:pPr lvl="0"/>
            <a:r>
              <a:rPr lang="cs-CZ" dirty="0"/>
              <a:t>Přidaná hodnota v procesu řízení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817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49289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OBRANNÉ PLÁNOVÁNÍ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prstClr val="black"/>
                </a:solidFill>
              </a:rPr>
              <a:t>NATO A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ČR</a:t>
            </a:r>
          </a:p>
        </p:txBody>
      </p:sp>
    </p:spTree>
    <p:extLst>
      <p:ext uri="{BB962C8B-B14F-4D97-AF65-F5344CB8AC3E}">
        <p14:creationId xmlns:p14="http://schemas.microsoft.com/office/powerpoint/2010/main" val="22106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délník 83"/>
          <p:cNvSpPr/>
          <p:nvPr/>
        </p:nvSpPr>
        <p:spPr>
          <a:xfrm>
            <a:off x="0" y="-19573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6008" y="0"/>
            <a:ext cx="8980488" cy="6741368"/>
            <a:chOff x="68" y="104"/>
            <a:chExt cx="5657" cy="409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060" y="337"/>
              <a:ext cx="978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altLang="cs-CZ" sz="1200"/>
                <a:t>PG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558" y="371"/>
              <a:ext cx="39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LoA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13" y="337"/>
              <a:ext cx="311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INT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748" y="337"/>
              <a:ext cx="1096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Pol – Mil Analysis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3" y="870"/>
              <a:ext cx="311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PS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027" y="681"/>
              <a:ext cx="66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Operations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750" y="1015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Lessons Learned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750" y="685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Future Trends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856" y="825"/>
              <a:ext cx="1386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Minimum Capabilities </a:t>
              </a:r>
            </a:p>
            <a:p>
              <a:pPr algn="ctr"/>
              <a:r>
                <a:rPr lang="en-GB" altLang="cs-CZ" sz="1200"/>
                <a:t>Requirements</a:t>
              </a:r>
              <a:r>
                <a:rPr lang="cs-CZ" altLang="cs-CZ" sz="1200"/>
                <a:t> (MCR)</a:t>
              </a:r>
              <a:endParaRPr lang="en-GB" altLang="cs-CZ" sz="120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855" y="1432"/>
              <a:ext cx="1388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Compare</a:t>
              </a:r>
            </a:p>
            <a:p>
              <a:pPr algn="ctr"/>
              <a:r>
                <a:rPr lang="en-GB" altLang="cs-CZ" sz="1200"/>
                <a:t>Fulfilment Exercise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750" y="1302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Surplus Capability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856" y="1876"/>
              <a:ext cx="1385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Capabilities to be Maintained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50" y="1622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Capability Shortfalls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027" y="1570"/>
              <a:ext cx="66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RISK</a:t>
              </a:r>
            </a:p>
            <a:p>
              <a:pPr algn="ctr"/>
              <a:r>
                <a:rPr lang="en-GB" altLang="cs-CZ" sz="1200"/>
                <a:t>Analysis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750" y="1906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cs-CZ" sz="1200"/>
                <a:t>Priority Shortfall Areas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42" y="2160"/>
              <a:ext cx="1110" cy="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altLang="cs-CZ" sz="1200"/>
                <a:t>Note Synopsis of MCR including PSA</a:t>
              </a:r>
              <a:endParaRPr lang="en-GB" altLang="cs-CZ" sz="120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752" y="2489"/>
              <a:ext cx="110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Determine Capability </a:t>
              </a:r>
            </a:p>
            <a:p>
              <a:pPr algn="ctr"/>
              <a:r>
                <a:rPr lang="en-GB" altLang="cs-CZ" sz="1200"/>
                <a:t>Shortfall Solutions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122" y="2489"/>
              <a:ext cx="85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Develop Targets </a:t>
              </a:r>
            </a:p>
            <a:p>
              <a:pPr algn="ctr"/>
              <a:r>
                <a:rPr lang="en-GB" altLang="cs-CZ" sz="1200"/>
                <a:t>– apportion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13" y="2195"/>
              <a:ext cx="109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 dirty="0"/>
                <a:t>National Targets</a:t>
              </a:r>
              <a:endParaRPr lang="en-GB" altLang="cs-CZ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13" y="2568"/>
              <a:ext cx="1090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Multi-National Targets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14" y="2914"/>
              <a:ext cx="109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Targets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752" y="3121"/>
              <a:ext cx="1100" cy="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 dirty="0"/>
                <a:t>Fair Burden sharing</a:t>
              </a:r>
            </a:p>
            <a:p>
              <a:pPr algn="ctr"/>
              <a:r>
                <a:rPr lang="en-GB" altLang="cs-CZ" sz="1200" dirty="0"/>
                <a:t>Reasonable Challenge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12" y="3163"/>
              <a:ext cx="1095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Associated Risk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358" y="3521"/>
              <a:ext cx="1105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National / Multi-National </a:t>
              </a:r>
            </a:p>
            <a:p>
              <a:pPr algn="ctr"/>
              <a:r>
                <a:rPr lang="en-GB" altLang="cs-CZ" sz="1200"/>
                <a:t>Implementation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813" y="3521"/>
              <a:ext cx="939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</a:t>
              </a:r>
            </a:p>
            <a:p>
              <a:pPr algn="ctr"/>
              <a:r>
                <a:rPr lang="en-GB" altLang="cs-CZ" sz="1200"/>
                <a:t>Implementation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513" y="3521"/>
              <a:ext cx="686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Monitor / </a:t>
              </a:r>
            </a:p>
            <a:p>
              <a:pPr algn="ctr"/>
              <a:r>
                <a:rPr lang="en-GB" altLang="cs-CZ" sz="1200"/>
                <a:t>Facilitate</a:t>
              </a: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103" y="3522"/>
              <a:ext cx="740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Support</a:t>
              </a: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358" y="3983"/>
              <a:ext cx="1093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Capability Survey</a:t>
              </a: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810" y="3983"/>
              <a:ext cx="942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altLang="cs-CZ" sz="1200"/>
                <a:t>Capability</a:t>
              </a:r>
              <a:r>
                <a:rPr lang="en-GB" altLang="cs-CZ" sz="1200"/>
                <a:t> Report</a:t>
              </a: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100" y="3983"/>
              <a:ext cx="1304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Annual Capabilities Report 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cxnSp>
          <p:nvCxnSpPr>
            <p:cNvPr id="37" name="AutoShape 32"/>
            <p:cNvCxnSpPr>
              <a:cxnSpLocks noChangeShapeType="1"/>
              <a:stCxn id="70" idx="3"/>
              <a:endCxn id="16" idx="1"/>
            </p:cNvCxnSpPr>
            <p:nvPr/>
          </p:nvCxnSpPr>
          <p:spPr bwMode="auto">
            <a:xfrm flipV="1">
              <a:off x="1318" y="1574"/>
              <a:ext cx="53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8" name="AutoShape 33"/>
            <p:cNvCxnSpPr>
              <a:cxnSpLocks noChangeShapeType="1"/>
            </p:cNvCxnSpPr>
            <p:nvPr/>
          </p:nvCxnSpPr>
          <p:spPr bwMode="auto">
            <a:xfrm>
              <a:off x="827" y="404"/>
              <a:ext cx="123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4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669" y="542"/>
              <a:ext cx="0" cy="3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35"/>
            <p:cNvCxnSpPr>
              <a:cxnSpLocks noChangeShapeType="1"/>
            </p:cNvCxnSpPr>
            <p:nvPr/>
          </p:nvCxnSpPr>
          <p:spPr bwMode="auto">
            <a:xfrm>
              <a:off x="824" y="458"/>
              <a:ext cx="1032" cy="53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" name="AutoShape 36"/>
            <p:cNvCxnSpPr>
              <a:cxnSpLocks noChangeShapeType="1"/>
            </p:cNvCxnSpPr>
            <p:nvPr/>
          </p:nvCxnSpPr>
          <p:spPr bwMode="auto">
            <a:xfrm>
              <a:off x="830" y="1045"/>
              <a:ext cx="1032" cy="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37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2549" y="542"/>
              <a:ext cx="0" cy="2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38"/>
            <p:cNvCxnSpPr>
              <a:cxnSpLocks noChangeShapeType="1"/>
            </p:cNvCxnSpPr>
            <p:nvPr/>
          </p:nvCxnSpPr>
          <p:spPr bwMode="auto">
            <a:xfrm flipH="1">
              <a:off x="3038" y="418"/>
              <a:ext cx="71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39"/>
            <p:cNvCxnSpPr>
              <a:cxnSpLocks noChangeShapeType="1"/>
              <a:stCxn id="12" idx="2"/>
              <a:endCxn id="13" idx="3"/>
            </p:cNvCxnSpPr>
            <p:nvPr/>
          </p:nvCxnSpPr>
          <p:spPr bwMode="auto">
            <a:xfrm rot="5400000">
              <a:off x="5041" y="800"/>
              <a:ext cx="130" cy="506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5" name="AutoShape 40"/>
            <p:cNvCxnSpPr>
              <a:cxnSpLocks noChangeShapeType="1"/>
            </p:cNvCxnSpPr>
            <p:nvPr/>
          </p:nvCxnSpPr>
          <p:spPr bwMode="auto">
            <a:xfrm rot="10800000" flipV="1">
              <a:off x="3234" y="740"/>
              <a:ext cx="508" cy="19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6" name="AutoShape 41"/>
            <p:cNvCxnSpPr>
              <a:cxnSpLocks noChangeShapeType="1"/>
              <a:stCxn id="13" idx="1"/>
              <a:endCxn id="15" idx="3"/>
            </p:cNvCxnSpPr>
            <p:nvPr/>
          </p:nvCxnSpPr>
          <p:spPr bwMode="auto">
            <a:xfrm rot="10800000">
              <a:off x="3242" y="979"/>
              <a:ext cx="508" cy="13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7" name="AutoShape 42"/>
            <p:cNvCxnSpPr>
              <a:cxnSpLocks noChangeShapeType="1"/>
              <a:stCxn id="16" idx="3"/>
              <a:endCxn id="17" idx="1"/>
            </p:cNvCxnSpPr>
            <p:nvPr/>
          </p:nvCxnSpPr>
          <p:spPr bwMode="auto">
            <a:xfrm flipV="1">
              <a:off x="3243" y="1405"/>
              <a:ext cx="507" cy="169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8" name="AutoShape 43"/>
            <p:cNvCxnSpPr>
              <a:cxnSpLocks noChangeShapeType="1"/>
            </p:cNvCxnSpPr>
            <p:nvPr/>
          </p:nvCxnSpPr>
          <p:spPr bwMode="auto">
            <a:xfrm>
              <a:off x="3247" y="1626"/>
              <a:ext cx="507" cy="151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9" name="AutoShape 44"/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>
              <a:off x="2549" y="1715"/>
              <a:ext cx="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45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>
              <a:off x="4302" y="1827"/>
              <a:ext cx="0" cy="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46"/>
            <p:cNvCxnSpPr>
              <a:cxnSpLocks noChangeShapeType="1"/>
              <a:stCxn id="20" idx="1"/>
              <a:endCxn id="19" idx="3"/>
            </p:cNvCxnSpPr>
            <p:nvPr/>
          </p:nvCxnSpPr>
          <p:spPr bwMode="auto">
            <a:xfrm flipH="1">
              <a:off x="4853" y="1724"/>
              <a:ext cx="174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7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 flipH="1">
              <a:off x="4297" y="2111"/>
              <a:ext cx="5" cy="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48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>
              <a:off x="4297" y="2410"/>
              <a:ext cx="7" cy="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49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>
              <a:off x="2549" y="1132"/>
              <a:ext cx="0" cy="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50"/>
            <p:cNvCxnSpPr>
              <a:cxnSpLocks noChangeShapeType="1"/>
              <a:endCxn id="25" idx="3"/>
            </p:cNvCxnSpPr>
            <p:nvPr/>
          </p:nvCxnSpPr>
          <p:spPr bwMode="auto">
            <a:xfrm rot="10800000">
              <a:off x="1606" y="2298"/>
              <a:ext cx="512" cy="27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6" name="AutoShape 51"/>
            <p:cNvCxnSpPr>
              <a:cxnSpLocks noChangeShapeType="1"/>
            </p:cNvCxnSpPr>
            <p:nvPr/>
          </p:nvCxnSpPr>
          <p:spPr bwMode="auto">
            <a:xfrm rot="10800000" flipV="1">
              <a:off x="1612" y="2705"/>
              <a:ext cx="515" cy="325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7" name="AutoShape 52"/>
            <p:cNvCxnSpPr>
              <a:cxnSpLocks noChangeShapeType="1"/>
              <a:stCxn id="23" idx="1"/>
              <a:endCxn id="24" idx="3"/>
            </p:cNvCxnSpPr>
            <p:nvPr/>
          </p:nvCxnSpPr>
          <p:spPr bwMode="auto">
            <a:xfrm flipH="1">
              <a:off x="2975" y="2643"/>
              <a:ext cx="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" name="AutoShape 53"/>
            <p:cNvCxnSpPr>
              <a:cxnSpLocks noChangeShapeType="1"/>
              <a:stCxn id="32" idx="3"/>
              <a:endCxn id="30" idx="1"/>
            </p:cNvCxnSpPr>
            <p:nvPr/>
          </p:nvCxnSpPr>
          <p:spPr bwMode="auto">
            <a:xfrm>
              <a:off x="1199" y="3675"/>
              <a:ext cx="15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9" name="AutoShape 54"/>
            <p:cNvCxnSpPr>
              <a:cxnSpLocks noChangeShapeType="1"/>
              <a:stCxn id="33" idx="1"/>
              <a:endCxn id="31" idx="3"/>
            </p:cNvCxnSpPr>
            <p:nvPr/>
          </p:nvCxnSpPr>
          <p:spPr bwMode="auto">
            <a:xfrm flipH="1">
              <a:off x="3752" y="3675"/>
              <a:ext cx="35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60" name="AutoShape 55"/>
            <p:cNvCxnSpPr>
              <a:cxnSpLocks noChangeShapeType="1"/>
              <a:stCxn id="24" idx="2"/>
              <a:endCxn id="80" idx="0"/>
            </p:cNvCxnSpPr>
            <p:nvPr/>
          </p:nvCxnSpPr>
          <p:spPr bwMode="auto">
            <a:xfrm>
              <a:off x="2549" y="2796"/>
              <a:ext cx="0" cy="3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56"/>
            <p:cNvCxnSpPr>
              <a:cxnSpLocks noChangeShapeType="1"/>
              <a:stCxn id="18" idx="2"/>
              <a:endCxn id="24" idx="0"/>
            </p:cNvCxnSpPr>
            <p:nvPr/>
          </p:nvCxnSpPr>
          <p:spPr bwMode="auto">
            <a:xfrm>
              <a:off x="2549" y="2081"/>
              <a:ext cx="0" cy="4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57"/>
            <p:cNvCxnSpPr>
              <a:cxnSpLocks noChangeShapeType="1"/>
              <a:stCxn id="29" idx="3"/>
              <a:endCxn id="80" idx="1"/>
            </p:cNvCxnSpPr>
            <p:nvPr/>
          </p:nvCxnSpPr>
          <p:spPr bwMode="auto">
            <a:xfrm>
              <a:off x="1607" y="3249"/>
              <a:ext cx="505" cy="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63" name="AutoShape 58"/>
            <p:cNvCxnSpPr>
              <a:cxnSpLocks noChangeShapeType="1"/>
              <a:stCxn id="30" idx="3"/>
              <a:endCxn id="31" idx="1"/>
            </p:cNvCxnSpPr>
            <p:nvPr/>
          </p:nvCxnSpPr>
          <p:spPr bwMode="auto">
            <a:xfrm>
              <a:off x="2463" y="3675"/>
              <a:ext cx="3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64" name="AutoShape 59"/>
            <p:cNvCxnSpPr>
              <a:cxnSpLocks noChangeShapeType="1"/>
              <a:stCxn id="80" idx="2"/>
              <a:endCxn id="30" idx="0"/>
            </p:cNvCxnSpPr>
            <p:nvPr/>
          </p:nvCxnSpPr>
          <p:spPr bwMode="auto">
            <a:xfrm rot="5400000">
              <a:off x="2138" y="3110"/>
              <a:ext cx="184" cy="63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5" name="AutoShape 60"/>
            <p:cNvCxnSpPr>
              <a:cxnSpLocks noChangeShapeType="1"/>
            </p:cNvCxnSpPr>
            <p:nvPr/>
          </p:nvCxnSpPr>
          <p:spPr bwMode="auto">
            <a:xfrm rot="16200000" flipH="1">
              <a:off x="2869" y="3040"/>
              <a:ext cx="225" cy="734"/>
            </a:xfrm>
            <a:prstGeom prst="bentConnector3">
              <a:avLst>
                <a:gd name="adj1" fmla="val 5999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6" name="AutoShape 61"/>
            <p:cNvCxnSpPr>
              <a:cxnSpLocks noChangeShapeType="1"/>
              <a:stCxn id="31" idx="2"/>
              <a:endCxn id="35" idx="0"/>
            </p:cNvCxnSpPr>
            <p:nvPr/>
          </p:nvCxnSpPr>
          <p:spPr bwMode="auto">
            <a:xfrm flipH="1">
              <a:off x="3281" y="3828"/>
              <a:ext cx="2" cy="1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62"/>
            <p:cNvCxnSpPr>
              <a:cxnSpLocks noChangeShapeType="1"/>
              <a:stCxn id="35" idx="3"/>
              <a:endCxn id="36" idx="1"/>
            </p:cNvCxnSpPr>
            <p:nvPr/>
          </p:nvCxnSpPr>
          <p:spPr bwMode="auto">
            <a:xfrm>
              <a:off x="3752" y="4086"/>
              <a:ext cx="3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63"/>
            <p:cNvCxnSpPr>
              <a:cxnSpLocks noChangeShapeType="1"/>
              <a:stCxn id="34" idx="3"/>
              <a:endCxn id="35" idx="1"/>
            </p:cNvCxnSpPr>
            <p:nvPr/>
          </p:nvCxnSpPr>
          <p:spPr bwMode="auto">
            <a:xfrm flipV="1">
              <a:off x="2451" y="4086"/>
              <a:ext cx="359" cy="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64"/>
            <p:cNvCxnSpPr>
              <a:cxnSpLocks noChangeShapeType="1"/>
              <a:stCxn id="30" idx="2"/>
              <a:endCxn id="34" idx="0"/>
            </p:cNvCxnSpPr>
            <p:nvPr/>
          </p:nvCxnSpPr>
          <p:spPr bwMode="auto">
            <a:xfrm flipH="1">
              <a:off x="1905" y="3828"/>
              <a:ext cx="6" cy="1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513" y="1311"/>
              <a:ext cx="805" cy="5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and </a:t>
              </a:r>
            </a:p>
            <a:p>
              <a:pPr algn="ctr"/>
              <a:r>
                <a:rPr lang="en-GB" altLang="cs-CZ" sz="1200"/>
                <a:t>National Existing</a:t>
              </a:r>
            </a:p>
            <a:p>
              <a:pPr algn="ctr"/>
              <a:r>
                <a:rPr lang="en-GB" altLang="cs-CZ" sz="1200"/>
                <a:t>and Planned </a:t>
              </a:r>
            </a:p>
            <a:p>
              <a:pPr algn="ctr"/>
              <a:r>
                <a:rPr lang="en-GB" altLang="cs-CZ" sz="1200"/>
                <a:t>Capabilities</a:t>
              </a: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129" y="104"/>
              <a:ext cx="4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altLang="cs-CZ" sz="2400" b="1"/>
                <a:t>Krok:</a:t>
              </a:r>
              <a:endParaRPr lang="en-US" altLang="cs-CZ" sz="2400" b="1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68" y="300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1</a:t>
              </a:r>
              <a:endParaRPr lang="en-US" altLang="cs-CZ" sz="2800" b="1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139" y="2478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3</a:t>
              </a:r>
              <a:endParaRPr lang="en-US" altLang="cs-CZ" sz="2800" b="1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39" y="3497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4</a:t>
              </a:r>
              <a:endParaRPr lang="en-US" altLang="cs-CZ" sz="2800" b="1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53" y="3862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5</a:t>
              </a:r>
              <a:endParaRPr lang="en-US" altLang="cs-CZ" sz="2800" b="1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139" y="618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>
              <a:off x="115" y="2140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Line 75"/>
            <p:cNvSpPr>
              <a:spLocks noChangeShapeType="1"/>
            </p:cNvSpPr>
            <p:nvPr/>
          </p:nvSpPr>
          <p:spPr bwMode="auto">
            <a:xfrm>
              <a:off x="129" y="3400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Line 76"/>
            <p:cNvSpPr>
              <a:spLocks noChangeShapeType="1"/>
            </p:cNvSpPr>
            <p:nvPr/>
          </p:nvSpPr>
          <p:spPr bwMode="auto">
            <a:xfrm>
              <a:off x="139" y="3891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112" y="3166"/>
              <a:ext cx="874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Agree Targets </a:t>
              </a: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975" y="2402"/>
              <a:ext cx="0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82" name="AutoShape 79"/>
            <p:cNvCxnSpPr>
              <a:cxnSpLocks noChangeShapeType="1"/>
            </p:cNvCxnSpPr>
            <p:nvPr/>
          </p:nvCxnSpPr>
          <p:spPr bwMode="auto">
            <a:xfrm flipH="1">
              <a:off x="2977" y="3249"/>
              <a:ext cx="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68" y="1207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2</a:t>
              </a:r>
              <a:endParaRPr lang="en-US" altLang="cs-CZ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69348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C683D-B1EB-44F0-8EEE-2EBA78073BA5}" type="slidenum">
              <a:rPr lang="cs-CZ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cs-CZ" altLang="cs-CZ" b="1" dirty="0"/>
              <a:t>PLÁNOVÁNÍ OBRANY ČR</a:t>
            </a:r>
            <a:br>
              <a:rPr lang="cs-CZ" altLang="cs-CZ" b="1" dirty="0"/>
            </a:br>
            <a:r>
              <a:rPr lang="cs-CZ" altLang="cs-CZ" b="1" dirty="0"/>
              <a:t>Zákon 222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Nástroj realizace obranné politiky státu</a:t>
            </a:r>
          </a:p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Gestor: MO ČR;</a:t>
            </a:r>
          </a:p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Výstup: Ústřední plán obrany ČR.</a:t>
            </a:r>
            <a:endParaRPr lang="cs-CZ" altLang="cs-CZ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1116013" y="2852936"/>
            <a:ext cx="6842125" cy="3888978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5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3403600" y="2981325"/>
            <a:ext cx="2266950" cy="12029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operací</a:t>
            </a:r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1331912" y="3665950"/>
            <a:ext cx="2447999" cy="133308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Obranné plánování</a:t>
            </a:r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5004048" y="3844508"/>
            <a:ext cx="2730137" cy="10749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Mobilizační plánování</a:t>
            </a:r>
          </a:p>
        </p:txBody>
      </p:sp>
      <p:sp>
        <p:nvSpPr>
          <p:cNvPr id="6153" name="Oval 12"/>
          <p:cNvSpPr>
            <a:spLocks noChangeArrowheads="1"/>
          </p:cNvSpPr>
          <p:nvPr/>
        </p:nvSpPr>
        <p:spPr bwMode="auto">
          <a:xfrm>
            <a:off x="2195513" y="4997252"/>
            <a:ext cx="2266950" cy="143488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připravenosti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obranného systému</a:t>
            </a:r>
          </a:p>
        </p:txBody>
      </p:sp>
      <p:sp>
        <p:nvSpPr>
          <p:cNvPr id="6154" name="Oval 13"/>
          <p:cNvSpPr>
            <a:spLocks noChangeArrowheads="1"/>
          </p:cNvSpPr>
          <p:nvPr/>
        </p:nvSpPr>
        <p:spPr bwMode="auto">
          <a:xfrm>
            <a:off x="4606925" y="4999038"/>
            <a:ext cx="2266950" cy="143309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příprav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záchranným a humanit.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úkolům</a:t>
            </a:r>
          </a:p>
        </p:txBody>
      </p:sp>
    </p:spTree>
    <p:extLst>
      <p:ext uri="{BB962C8B-B14F-4D97-AF65-F5344CB8AC3E}">
        <p14:creationId xmlns:p14="http://schemas.microsoft.com/office/powerpoint/2010/main" val="27526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3689"/>
            <a:ext cx="4447406" cy="458862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Objasnění SŘO</a:t>
            </a:r>
          </a:p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Funkce SŘO v podmínkách </a:t>
            </a:r>
            <a:r>
              <a:rPr lang="cs-CZ" sz="20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</a:t>
            </a:r>
            <a:endParaRPr lang="cs-CZ" sz="20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Ekonomické řízení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Vyzbrojování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Řízení lidských zdrojů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Výzkum a vývoj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</a:t>
            </a:r>
          </a:p>
          <a:p>
            <a:pPr lvl="1"/>
            <a:endParaRPr lang="cs-CZ" sz="1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Dostupné z: </a:t>
            </a:r>
            <a:r>
              <a:rPr lang="cs-CZ" sz="2000" dirty="0">
                <a:hlinkClick r:id="rId3"/>
              </a:rPr>
              <a:t>Strategicke-rizeni-obrany.pdf (unob.cz)</a:t>
            </a: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D278C6-5683-4978-BB70-40B5B81D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983135"/>
            <a:ext cx="3784947" cy="51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8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ipka dolů 7"/>
          <p:cNvSpPr/>
          <p:nvPr/>
        </p:nvSpPr>
        <p:spPr>
          <a:xfrm rot="13098645">
            <a:off x="2022737" y="2924532"/>
            <a:ext cx="795051" cy="3079798"/>
          </a:xfrm>
          <a:prstGeom prst="downArrow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1" name="Přímá spojnice 10"/>
          <p:cNvCxnSpPr>
            <a:endCxn id="4" idx="5"/>
          </p:cNvCxnSpPr>
          <p:nvPr/>
        </p:nvCxnSpPr>
        <p:spPr>
          <a:xfrm flipV="1">
            <a:off x="2978059" y="4459880"/>
            <a:ext cx="2627454" cy="40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Skupina 40"/>
          <p:cNvGrpSpPr/>
          <p:nvPr/>
        </p:nvGrpSpPr>
        <p:grpSpPr>
          <a:xfrm>
            <a:off x="54422" y="1365866"/>
            <a:ext cx="9390300" cy="4877961"/>
            <a:chOff x="42201" y="2503341"/>
            <a:chExt cx="7442403" cy="6503948"/>
          </a:xfrm>
        </p:grpSpPr>
        <p:grpSp>
          <p:nvGrpSpPr>
            <p:cNvPr id="33" name="Skupina 32"/>
            <p:cNvGrpSpPr/>
            <p:nvPr/>
          </p:nvGrpSpPr>
          <p:grpSpPr>
            <a:xfrm>
              <a:off x="67784" y="4292896"/>
              <a:ext cx="7416820" cy="4714393"/>
              <a:chOff x="67784" y="3572816"/>
              <a:chExt cx="7416820" cy="4714393"/>
            </a:xfrm>
          </p:grpSpPr>
          <p:sp>
            <p:nvSpPr>
              <p:cNvPr id="3" name="TextovéPole 2"/>
              <p:cNvSpPr txBox="1"/>
              <p:nvPr/>
            </p:nvSpPr>
            <p:spPr>
              <a:xfrm>
                <a:off x="67784" y="5357644"/>
                <a:ext cx="231241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Specifické cíle </a:t>
                </a:r>
                <a:endParaRPr lang="en-US" sz="1600" b="1" dirty="0"/>
              </a:p>
              <a:p>
                <a:r>
                  <a:rPr lang="cs-CZ" sz="1600" i="1" dirty="0"/>
                  <a:t>Soustava cílů</a:t>
                </a:r>
                <a:endParaRPr lang="en-US" sz="1600" i="1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101727" y="4333304"/>
                <a:ext cx="1325061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Strategic</a:t>
                </a:r>
                <a:r>
                  <a:rPr lang="cs-CZ" sz="1600" b="1" dirty="0" err="1"/>
                  <a:t>ké</a:t>
                </a:r>
                <a:r>
                  <a:rPr lang="cs-CZ" sz="1600" b="1" dirty="0"/>
                  <a:t> cíle </a:t>
                </a:r>
                <a:endParaRPr lang="en-US" sz="1600" b="1" dirty="0"/>
              </a:p>
              <a:p>
                <a:r>
                  <a:rPr lang="cs-CZ" sz="1600" i="1" dirty="0"/>
                  <a:t>Směrnice ministra</a:t>
                </a:r>
                <a:endParaRPr lang="en-US" sz="1600" i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743620" y="5716197"/>
                <a:ext cx="2014985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Střednědobé plánování </a:t>
                </a:r>
                <a:endParaRPr lang="en-US" sz="1600" b="1" dirty="0"/>
              </a:p>
              <a:p>
                <a:r>
                  <a:rPr lang="cs-CZ" sz="1600" i="1" dirty="0"/>
                  <a:t>Střednědobý plán </a:t>
                </a:r>
                <a:endParaRPr lang="en-US" sz="1600" i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13541" y="6693651"/>
                <a:ext cx="2146431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Krátkodobé plánování</a:t>
                </a:r>
                <a:endParaRPr lang="en-US" sz="1600" b="1" dirty="0"/>
              </a:p>
              <a:p>
                <a:r>
                  <a:rPr lang="cs-CZ" sz="1600" i="1" dirty="0"/>
                  <a:t>Roční plán</a:t>
                </a:r>
                <a:endParaRPr lang="en-US" sz="1600" i="1" dirty="0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1221625" y="3572816"/>
                <a:ext cx="4313079" cy="4671593"/>
                <a:chOff x="1140616" y="3158167"/>
                <a:chExt cx="4313079" cy="4671593"/>
              </a:xfrm>
            </p:grpSpPr>
            <p:grpSp>
              <p:nvGrpSpPr>
                <p:cNvPr id="23" name="Skupina 22"/>
                <p:cNvGrpSpPr/>
                <p:nvPr/>
              </p:nvGrpSpPr>
              <p:grpSpPr>
                <a:xfrm>
                  <a:off x="1140616" y="3158167"/>
                  <a:ext cx="4313079" cy="4671593"/>
                  <a:chOff x="906764" y="2092857"/>
                  <a:chExt cx="4918423" cy="4999424"/>
                </a:xfrm>
              </p:grpSpPr>
              <p:grpSp>
                <p:nvGrpSpPr>
                  <p:cNvPr id="15" name="Skupina 14"/>
                  <p:cNvGrpSpPr/>
                  <p:nvPr/>
                </p:nvGrpSpPr>
                <p:grpSpPr>
                  <a:xfrm>
                    <a:off x="906764" y="2092857"/>
                    <a:ext cx="4918423" cy="4999424"/>
                    <a:chOff x="546724" y="1876833"/>
                    <a:chExt cx="4918423" cy="4999424"/>
                  </a:xfrm>
                </p:grpSpPr>
                <p:sp>
                  <p:nvSpPr>
                    <p:cNvPr id="4" name="Rovnoramenný trojúhelník 3"/>
                    <p:cNvSpPr/>
                    <p:nvPr/>
                  </p:nvSpPr>
                  <p:spPr>
                    <a:xfrm>
                      <a:off x="546724" y="1876833"/>
                      <a:ext cx="4918423" cy="4999424"/>
                    </a:xfrm>
                    <a:prstGeom prst="triangle">
                      <a:avLst>
                        <a:gd name="adj" fmla="val 49321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dirty="0"/>
                    </a:p>
                  </p:txBody>
                </p:sp>
                <p:sp>
                  <p:nvSpPr>
                    <p:cNvPr id="5" name="TextovéPole 4"/>
                    <p:cNvSpPr txBox="1"/>
                    <p:nvPr/>
                  </p:nvSpPr>
                  <p:spPr>
                    <a:xfrm>
                      <a:off x="2491738" y="2798425"/>
                      <a:ext cx="967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1. úroveň</a:t>
                      </a:r>
                    </a:p>
                  </p:txBody>
                </p:sp>
                <p:sp>
                  <p:nvSpPr>
                    <p:cNvPr id="6" name="TextovéPole 5"/>
                    <p:cNvSpPr txBox="1"/>
                    <p:nvPr/>
                  </p:nvSpPr>
                  <p:spPr>
                    <a:xfrm>
                      <a:off x="2484718" y="3330732"/>
                      <a:ext cx="967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2. úroveň</a:t>
                      </a:r>
                    </a:p>
                  </p:txBody>
                </p:sp>
                <p:sp>
                  <p:nvSpPr>
                    <p:cNvPr id="7" name="TextovéPole 6"/>
                    <p:cNvSpPr txBox="1"/>
                    <p:nvPr/>
                  </p:nvSpPr>
                  <p:spPr>
                    <a:xfrm>
                      <a:off x="2465604" y="3961487"/>
                      <a:ext cx="1015373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3. úroveň </a:t>
                      </a:r>
                    </a:p>
                  </p:txBody>
                </p:sp>
                <p:cxnSp>
                  <p:nvCxnSpPr>
                    <p:cNvPr id="13" name="Přímá spojnice 12"/>
                    <p:cNvCxnSpPr/>
                    <p:nvPr/>
                  </p:nvCxnSpPr>
                  <p:spPr>
                    <a:xfrm>
                      <a:off x="1706052" y="4580761"/>
                      <a:ext cx="263185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" name="TextovéPole 13"/>
                    <p:cNvSpPr txBox="1"/>
                    <p:nvPr/>
                  </p:nvSpPr>
                  <p:spPr>
                    <a:xfrm>
                      <a:off x="1620319" y="4808414"/>
                      <a:ext cx="2770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dirty="0"/>
                        <a:t>Opatření a úkoly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6" name="TextovéPole 15"/>
                  <p:cNvSpPr txBox="1"/>
                  <p:nvPr/>
                </p:nvSpPr>
                <p:spPr>
                  <a:xfrm>
                    <a:off x="1556082" y="5865802"/>
                    <a:ext cx="3589504" cy="527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dirty="0"/>
                      <a:t> Činnosti</a:t>
                    </a:r>
                    <a:r>
                      <a:rPr lang="en-US" dirty="0"/>
                      <a:t> </a:t>
                    </a:r>
                  </a:p>
                </p:txBody>
              </p:sp>
              <p:cxnSp>
                <p:nvCxnSpPr>
                  <p:cNvPr id="17" name="Přímá spojnice 16"/>
                  <p:cNvCxnSpPr/>
                  <p:nvPr/>
                </p:nvCxnSpPr>
                <p:spPr>
                  <a:xfrm>
                    <a:off x="1609364" y="5724127"/>
                    <a:ext cx="353622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Přímá spojnice 20"/>
                  <p:cNvCxnSpPr/>
                  <p:nvPr/>
                </p:nvCxnSpPr>
                <p:spPr>
                  <a:xfrm>
                    <a:off x="1279011" y="6444208"/>
                    <a:ext cx="423055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TextovéPole 24"/>
                <p:cNvSpPr txBox="1"/>
                <p:nvPr/>
              </p:nvSpPr>
              <p:spPr>
                <a:xfrm>
                  <a:off x="1801857" y="7299012"/>
                  <a:ext cx="2778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Program</a:t>
                  </a:r>
                  <a:r>
                    <a:rPr lang="cs-CZ" dirty="0"/>
                    <a:t>y</a:t>
                  </a:r>
                  <a:r>
                    <a:rPr lang="en-US" dirty="0"/>
                    <a:t> a </a:t>
                  </a:r>
                  <a:r>
                    <a:rPr lang="cs-CZ" dirty="0"/>
                    <a:t>p</a:t>
                  </a:r>
                  <a:r>
                    <a:rPr lang="en-US" dirty="0" err="1"/>
                    <a:t>roje</a:t>
                  </a:r>
                  <a:r>
                    <a:rPr lang="cs-CZ" dirty="0" err="1"/>
                    <a:t>kty</a:t>
                  </a:r>
                  <a:endParaRPr lang="en-US" dirty="0"/>
                </a:p>
              </p:txBody>
            </p:sp>
          </p:grpSp>
          <p:sp>
            <p:nvSpPr>
              <p:cNvPr id="26" name="TextovéPole 25"/>
              <p:cNvSpPr txBox="1"/>
              <p:nvPr/>
            </p:nvSpPr>
            <p:spPr>
              <a:xfrm>
                <a:off x="5859908" y="7507509"/>
                <a:ext cx="162469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Realizace</a:t>
                </a:r>
                <a:endParaRPr lang="en-US" sz="1600" b="1" dirty="0"/>
              </a:p>
              <a:p>
                <a:r>
                  <a:rPr lang="cs-CZ" sz="1600" i="1" dirty="0"/>
                  <a:t>Realizační plány</a:t>
                </a:r>
                <a:endParaRPr lang="en-US" sz="1600" i="1" dirty="0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42201" y="3501583"/>
              <a:ext cx="5547039" cy="610971"/>
              <a:chOff x="-29807" y="2781503"/>
              <a:chExt cx="5547039" cy="610971"/>
            </a:xfrm>
          </p:grpSpPr>
          <p:sp>
            <p:nvSpPr>
              <p:cNvPr id="27" name="TextovéPole 26"/>
              <p:cNvSpPr txBox="1"/>
              <p:nvPr/>
            </p:nvSpPr>
            <p:spPr>
              <a:xfrm>
                <a:off x="2113835" y="2781503"/>
                <a:ext cx="3092503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i="1" dirty="0"/>
                  <a:t>Dlouhodobý výhled, Koncepce výstavby AČR </a:t>
                </a:r>
                <a:endParaRPr lang="cs-CZ" i="1" dirty="0"/>
              </a:p>
            </p:txBody>
          </p:sp>
          <p:cxnSp>
            <p:nvCxnSpPr>
              <p:cNvPr id="31" name="Přímá spojnice 30"/>
              <p:cNvCxnSpPr/>
              <p:nvPr/>
            </p:nvCxnSpPr>
            <p:spPr>
              <a:xfrm>
                <a:off x="1128824" y="3392474"/>
                <a:ext cx="43884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ovéPole 31"/>
              <p:cNvSpPr txBox="1"/>
              <p:nvPr/>
            </p:nvSpPr>
            <p:spPr>
              <a:xfrm>
                <a:off x="-29807" y="2843808"/>
                <a:ext cx="2038113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 err="1"/>
                  <a:t>Politicko</a:t>
                </a:r>
                <a:r>
                  <a:rPr lang="cs-CZ" sz="1600" b="1" dirty="0"/>
                  <a:t> – vojenská úroveň </a:t>
                </a:r>
              </a:p>
            </p:txBody>
          </p:sp>
        </p:grpSp>
        <p:sp>
          <p:nvSpPr>
            <p:cNvPr id="35" name="TextovéPole 34"/>
            <p:cNvSpPr txBox="1"/>
            <p:nvPr/>
          </p:nvSpPr>
          <p:spPr>
            <a:xfrm>
              <a:off x="44624" y="2517882"/>
              <a:ext cx="285158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Politická úroveň</a:t>
              </a:r>
            </a:p>
          </p:txBody>
        </p:sp>
        <p:cxnSp>
          <p:nvCxnSpPr>
            <p:cNvPr id="37" name="Přímá spojnice 36"/>
            <p:cNvCxnSpPr/>
            <p:nvPr/>
          </p:nvCxnSpPr>
          <p:spPr>
            <a:xfrm>
              <a:off x="1124744" y="3294826"/>
              <a:ext cx="45365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2153794" y="2503341"/>
              <a:ext cx="431257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/>
                <a:t>Zákony, bezpečnostní a obranné strategie, mezinárodní závazky</a:t>
              </a:r>
            </a:p>
          </p:txBody>
        </p:sp>
      </p:grpSp>
      <p:cxnSp>
        <p:nvCxnSpPr>
          <p:cNvPr id="42" name="Přímá spojnice 41"/>
          <p:cNvCxnSpPr/>
          <p:nvPr/>
        </p:nvCxnSpPr>
        <p:spPr>
          <a:xfrm>
            <a:off x="3143478" y="4153103"/>
            <a:ext cx="2190522" cy="15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 rot="18496944">
            <a:off x="1365890" y="4252649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Hodnocení - </a:t>
            </a:r>
            <a:r>
              <a:rPr lang="cs-CZ" i="1" dirty="0"/>
              <a:t>Zprávy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59832" y="404664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RMO 66/2012</a:t>
            </a:r>
          </a:p>
        </p:txBody>
      </p:sp>
    </p:spTree>
    <p:extLst>
      <p:ext uri="{BB962C8B-B14F-4D97-AF65-F5344CB8AC3E}">
        <p14:creationId xmlns:p14="http://schemas.microsoft.com/office/powerpoint/2010/main" val="1906314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80598" cy="1079500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Syst</a:t>
            </a:r>
            <a:r>
              <a:rPr lang="cs-CZ" altLang="cs-CZ" sz="2800" b="1" dirty="0">
                <a:latin typeface="Arial"/>
              </a:rPr>
              <a:t>é</a:t>
            </a:r>
            <a:r>
              <a:rPr lang="cs-CZ" altLang="cs-CZ" sz="2800" b="1" dirty="0"/>
              <a:t>mov</a:t>
            </a:r>
            <a:r>
              <a:rPr lang="cs-CZ" altLang="cs-CZ" sz="2800" b="1" dirty="0">
                <a:latin typeface="Arial"/>
              </a:rPr>
              <a:t>é</a:t>
            </a:r>
            <a:r>
              <a:rPr lang="cs-CZ" altLang="cs-CZ" sz="2800" b="1" dirty="0"/>
              <a:t> nastaven</a:t>
            </a:r>
            <a:r>
              <a:rPr lang="cs-CZ" altLang="cs-CZ" sz="2800" b="1" dirty="0">
                <a:latin typeface="Arial"/>
              </a:rPr>
              <a:t>í</a:t>
            </a:r>
            <a:r>
              <a:rPr lang="cs-CZ" altLang="cs-CZ" sz="2800" b="1" dirty="0"/>
              <a:t> pl</a:t>
            </a:r>
            <a:r>
              <a:rPr lang="cs-CZ" altLang="cs-CZ" sz="2800" b="1" dirty="0">
                <a:latin typeface="Arial"/>
              </a:rPr>
              <a:t>á</a:t>
            </a:r>
            <a:r>
              <a:rPr lang="cs-CZ" altLang="cs-CZ" sz="2800" b="1" dirty="0"/>
              <a:t>nov</a:t>
            </a:r>
            <a:r>
              <a:rPr lang="cs-CZ" altLang="cs-CZ" sz="2800" b="1" dirty="0">
                <a:latin typeface="Arial"/>
              </a:rPr>
              <a:t>á</a:t>
            </a:r>
            <a:r>
              <a:rPr lang="cs-CZ" altLang="cs-CZ" sz="2800" b="1" dirty="0"/>
              <a:t>n</a:t>
            </a:r>
            <a:r>
              <a:rPr lang="cs-CZ" altLang="cs-CZ" sz="2800" b="1" dirty="0">
                <a:latin typeface="Arial"/>
              </a:rPr>
              <a:t>í</a:t>
            </a:r>
            <a:r>
              <a:rPr lang="cs-CZ" altLang="cs-CZ" sz="2800" b="1" dirty="0"/>
              <a:t> činnosti a rozvoje rezortu obrany (RMO 66/2012)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68760"/>
            <a:ext cx="902176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124818A3-A5B8-4F8E-9023-96AEB20D2D6D}" type="slidenum">
              <a:rPr lang="cs-CZ" altLang="cs-CZ">
                <a:solidFill>
                  <a:schemeClr val="bg1"/>
                </a:solidFill>
              </a:rPr>
              <a:pPr eaLnBrk="1" hangingPunct="1"/>
              <a:t>31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566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9144000" cy="6858000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3207" y="1828204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35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35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35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2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0"/>
              <a:ext cx="2227263" cy="1077714"/>
              <a:chOff x="4812250" y="2515167"/>
              <a:chExt cx="2226734" cy="1472453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72453"/>
                <a:chOff x="4817533" y="2489768"/>
                <a:chExt cx="2226734" cy="1472453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2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42050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9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308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314126"/>
              <a:chOff x="2285629" y="2948046"/>
              <a:chExt cx="1664604" cy="314112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307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sz="1050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5"/>
              <a:ext cx="2233612" cy="307775"/>
              <a:chOff x="1935679" y="2939338"/>
              <a:chExt cx="2234154" cy="362516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625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1"/>
              <a:ext cx="2233612" cy="307775"/>
              <a:chOff x="1935679" y="2873497"/>
              <a:chExt cx="2234191" cy="301597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3015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2"/>
              <a:ext cx="2235200" cy="307776"/>
              <a:chOff x="1935679" y="2939338"/>
              <a:chExt cx="2234154" cy="29987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99876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307776"/>
              <a:chOff x="1935679" y="2712756"/>
              <a:chExt cx="2220879" cy="417166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7"/>
              <a:ext cx="3079750" cy="317301"/>
              <a:chOff x="1935680" y="2955642"/>
              <a:chExt cx="2484014" cy="3172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307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57"/>
              <a:ext cx="2365375" cy="307776"/>
              <a:chOff x="1935679" y="2712756"/>
              <a:chExt cx="2356532" cy="414784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4147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2"/>
              <a:ext cx="2228850" cy="307776"/>
              <a:chOff x="1935679" y="2712756"/>
              <a:chExt cx="2220879" cy="414783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307776"/>
              <a:chOff x="1935679" y="2712756"/>
              <a:chExt cx="2307745" cy="417166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3"/>
              <a:ext cx="2228850" cy="307776"/>
              <a:chOff x="1935679" y="2712756"/>
              <a:chExt cx="2220879" cy="414782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307776"/>
              <a:chOff x="1935679" y="2712757"/>
              <a:chExt cx="2220879" cy="417166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3"/>
              <a:ext cx="2228850" cy="307776"/>
              <a:chOff x="1935679" y="2712756"/>
              <a:chExt cx="2220879" cy="414782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77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85218"/>
              <a:ext cx="644527" cy="28206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52299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05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307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RIZIKA ÚSPĚŠNÉHO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6184"/>
            <a:ext cx="8892480" cy="537321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800" dirty="0"/>
              <a:t>Neschopnost stanovit realistické potřeby po výstupech organizace.</a:t>
            </a:r>
          </a:p>
          <a:p>
            <a:pPr lvl="0"/>
            <a:r>
              <a:rPr lang="cs-CZ" sz="3800" dirty="0"/>
              <a:t>Neadekvátní reflexe vývoje vnějšího prostředí, jeho příležitostí a hrozeb pro dlouhodobý rozvoj organizace.</a:t>
            </a:r>
          </a:p>
          <a:p>
            <a:pPr lvl="0"/>
            <a:r>
              <a:rPr lang="cs-CZ" sz="3800" dirty="0"/>
              <a:t>Přecenění či nedocenění vlastních schopností a dostupných zdrojů (lidé, materiál, infrastruktura, finance, informace). </a:t>
            </a:r>
          </a:p>
          <a:p>
            <a:pPr lvl="0"/>
            <a:r>
              <a:rPr lang="cs-CZ" sz="3800" dirty="0"/>
              <a:t>Neschopnost zabezpečit přípravu a rozvoj lidských zdrojů.</a:t>
            </a:r>
          </a:p>
          <a:p>
            <a:pPr lvl="0"/>
            <a:r>
              <a:rPr lang="cs-CZ" sz="3800" dirty="0"/>
              <a:t>Neschopnost účelného, hospodárného a efektivního řízení a tvůrčí implementace strategie.</a:t>
            </a:r>
          </a:p>
          <a:p>
            <a:pPr lvl="0"/>
            <a:r>
              <a:rPr lang="cs-CZ" sz="3800" dirty="0"/>
              <a:t>Neschopnost koordinovat aktivity (nepružná organizační struktura).</a:t>
            </a:r>
          </a:p>
          <a:p>
            <a:pPr lvl="0"/>
            <a:r>
              <a:rPr lang="cs-CZ" sz="3800" dirty="0"/>
              <a:t>Nedostatečná motivace manažerů a zaměstnanců plány realizovat. </a:t>
            </a:r>
          </a:p>
          <a:p>
            <a:pPr lvl="0"/>
            <a:r>
              <a:rPr lang="cs-CZ" sz="3800" dirty="0"/>
              <a:t>Omezené možnosti komunikace uvnitř organizace (byrokratické překážky). </a:t>
            </a:r>
          </a:p>
          <a:p>
            <a:pPr lvl="0"/>
            <a:r>
              <a:rPr lang="cs-CZ" sz="3800" dirty="0"/>
              <a:t>Podcenění časových nároků na implementaci plánů. </a:t>
            </a:r>
          </a:p>
          <a:p>
            <a:pPr lvl="0"/>
            <a:r>
              <a:rPr lang="cs-CZ" sz="3800" dirty="0"/>
              <a:t>Neschopnost monitorovat plnění plánů v čase (chybějící zpětnovazební mechanismy a kritéria).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936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90872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ZÁVĚR</a:t>
            </a:r>
          </a:p>
          <a:p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CE0E34-CB5D-4291-B179-9909D382DB45}"/>
              </a:ext>
            </a:extLst>
          </p:cNvPr>
          <p:cNvSpPr txBox="1"/>
          <p:nvPr/>
        </p:nvSpPr>
        <p:spPr>
          <a:xfrm>
            <a:off x="-108520" y="2132856"/>
            <a:ext cx="9001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Plánování: adaptace systému obrany státu a OS na výzvy prostředí – kontext!!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Systém a procesy obranného plánování – mezinárodní, národní a rezortní úroveň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Udržení vojenské relevantnosti a dlouhodobé zdrojové udržitelnosti OS.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Komplexní přístup k zajišťování obrany zahrnující vojenské i nevojenské nástroje.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Rovnováha mezi úkoly, způsoby jejich dosažení a zdroji.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60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22432"/>
            <a:ext cx="7886700" cy="132556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5"/>
            <a:ext cx="2736304" cy="4588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Dostupné z:</a:t>
            </a:r>
            <a:endParaRPr lang="cs-CZ" sz="2000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cs-CZ" sz="1400" dirty="0">
              <a:hlinkClick r:id="rId3"/>
            </a:endParaRPr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23-obranna-politika-ceskoslovenske-a-ceske-republiky-1989_2009.pdf (army.cz)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22-vojenska-strategie.pdf (army.cz)</a:t>
            </a: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015992-C303-4904-A999-50EBA8527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249" y="1052736"/>
            <a:ext cx="517903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22432"/>
            <a:ext cx="7886700" cy="132556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5"/>
            <a:ext cx="4536504" cy="4121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BAXA, Fabian, MELICHAR, Josef, PETRÁŠ, Zdeněk, PROCHÁZKA, Josef, PROCHÁZKA, Dalibor, MIČÁNEK, František. 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Obranné plánování - plánování za nejistoty. </a:t>
            </a:r>
            <a:r>
              <a:rPr lang="cs-CZ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Praha: Ministerstvo obrany ČR, 2018. 139 s. ISBN 978-80-7278-710-4.</a:t>
            </a:r>
          </a:p>
          <a:p>
            <a:pPr marL="0" indent="0">
              <a:buNone/>
            </a:pPr>
            <a:endParaRPr lang="cs-CZ" sz="2400" b="1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830B30-9FAA-49DD-87D8-BD1B95B9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1052736"/>
            <a:ext cx="3867020" cy="52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1448780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ÚVOD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Proč plánujeme?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Proč je obtížné plánovat?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Jaký je účel obranného plánování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Jaký je účel operačního plánování?</a:t>
            </a:r>
          </a:p>
        </p:txBody>
      </p:sp>
    </p:spTree>
    <p:extLst>
      <p:ext uri="{BB962C8B-B14F-4D97-AF65-F5344CB8AC3E}">
        <p14:creationId xmlns:p14="http://schemas.microsoft.com/office/powerpoint/2010/main" val="324298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Ing. Josef Procházka,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" y="1340768"/>
            <a:ext cx="3905250" cy="46555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139952" y="2060848"/>
            <a:ext cx="4793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cs typeface="Arial" panose="020B0604020202020204" pitchFamily="34" charset="0"/>
              </a:rPr>
              <a:t>„Plánování je důležité, ale plány jsou nepotřebné.“ </a:t>
            </a:r>
          </a:p>
          <a:p>
            <a:endParaRPr lang="cs-CZ" sz="2400" b="1" dirty="0">
              <a:cs typeface="Arial" panose="020B0604020202020204" pitchFamily="34" charset="0"/>
            </a:endParaRPr>
          </a:p>
          <a:p>
            <a:r>
              <a:rPr lang="cs-CZ" sz="2400" b="1" i="1" dirty="0">
                <a:cs typeface="Arial" panose="020B0604020202020204" pitchFamily="34" charset="0"/>
              </a:rPr>
              <a:t>„</a:t>
            </a:r>
            <a:r>
              <a:rPr lang="cs-CZ" sz="2400" b="1" i="1" dirty="0" err="1">
                <a:cs typeface="Arial" panose="020B0604020202020204" pitchFamily="34" charset="0"/>
              </a:rPr>
              <a:t>Planning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is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everything</a:t>
            </a:r>
            <a:r>
              <a:rPr lang="cs-CZ" sz="2400" b="1" i="1" dirty="0">
                <a:cs typeface="Arial" panose="020B0604020202020204" pitchFamily="34" charset="0"/>
              </a:rPr>
              <a:t>, </a:t>
            </a:r>
            <a:r>
              <a:rPr lang="cs-CZ" sz="2400" b="1" i="1" dirty="0" err="1">
                <a:cs typeface="Arial" panose="020B0604020202020204" pitchFamily="34" charset="0"/>
              </a:rPr>
              <a:t>plan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is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worthless</a:t>
            </a:r>
            <a:r>
              <a:rPr lang="cs-CZ" sz="2400" b="1" i="1" dirty="0">
                <a:cs typeface="Arial" panose="020B0604020202020204" pitchFamily="34" charset="0"/>
              </a:rPr>
              <a:t>.“</a:t>
            </a:r>
            <a:endParaRPr lang="en-US" sz="2400" b="1" i="1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Dwight </a:t>
            </a:r>
            <a:r>
              <a:rPr lang="cs-CZ" sz="2400" dirty="0">
                <a:cs typeface="Arial" panose="020B0604020202020204" pitchFamily="34" charset="0"/>
              </a:rPr>
              <a:t>David </a:t>
            </a:r>
            <a:r>
              <a:rPr lang="en-US" sz="2400" dirty="0">
                <a:cs typeface="Arial" panose="020B0604020202020204" pitchFamily="34" charset="0"/>
              </a:rPr>
              <a:t>Eisenhower</a:t>
            </a:r>
            <a:endParaRPr lang="cs-CZ" sz="2400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10" name="Zástupný symbol pro datum 3"/>
          <p:cNvSpPr txBox="1">
            <a:spLocks/>
          </p:cNvSpPr>
          <p:nvPr/>
        </p:nvSpPr>
        <p:spPr>
          <a:xfrm>
            <a:off x="687625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7315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" y="0"/>
            <a:ext cx="4545371" cy="68809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355976" y="0"/>
            <a:ext cx="478802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Smysl plánování: vypořádání se     s nejistou budoucností.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Přiznání limitů lidského poznání: </a:t>
            </a:r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mlha nad budoucností se nerozplyne.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Plánování: věčné, všudypřítomné v lidském činění.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Plánování vyžaduje kontext.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Efektivní plánování: </a:t>
            </a:r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strategie, politika, historie, analýza.</a:t>
            </a:r>
          </a:p>
        </p:txBody>
      </p:sp>
    </p:spTree>
    <p:extLst>
      <p:ext uri="{BB962C8B-B14F-4D97-AF65-F5344CB8AC3E}">
        <p14:creationId xmlns:p14="http://schemas.microsoft.com/office/powerpoint/2010/main" val="227690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1198" y="6356351"/>
            <a:ext cx="4399033" cy="365125"/>
          </a:xfrm>
        </p:spPr>
        <p:txBody>
          <a:bodyPr/>
          <a:lstStyle/>
          <a:p>
            <a:r>
              <a:rPr lang="en-US" dirty="0"/>
              <a:t>Lindgren</a:t>
            </a:r>
            <a:r>
              <a:rPr lang="cs-CZ" dirty="0"/>
              <a:t> M., </a:t>
            </a:r>
            <a:r>
              <a:rPr lang="en-US" dirty="0" err="1"/>
              <a:t>Bandhold</a:t>
            </a:r>
            <a:r>
              <a:rPr lang="cs-CZ" dirty="0"/>
              <a:t> H.,</a:t>
            </a:r>
          </a:p>
          <a:p>
            <a:r>
              <a:rPr lang="en-US" dirty="0"/>
              <a:t>Scenario Planning</a:t>
            </a:r>
            <a:r>
              <a:rPr lang="cs-CZ" dirty="0"/>
              <a:t>, </a:t>
            </a:r>
            <a:r>
              <a:rPr lang="en-US" dirty="0"/>
              <a:t>The link between future and </a:t>
            </a:r>
            <a:r>
              <a:rPr lang="en-US" dirty="0" err="1"/>
              <a:t>strat</a:t>
            </a:r>
            <a:r>
              <a:rPr lang="cs-CZ" dirty="0"/>
              <a:t>e</a:t>
            </a:r>
            <a:r>
              <a:rPr lang="en-US" dirty="0" err="1"/>
              <a:t>gy</a:t>
            </a:r>
            <a:r>
              <a:rPr lang="cs-CZ" dirty="0"/>
              <a:t>.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56171" y="1052736"/>
            <a:ext cx="8431657" cy="5223713"/>
            <a:chOff x="100783" y="1024282"/>
            <a:chExt cx="8431657" cy="5223713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321066" y="3446131"/>
              <a:ext cx="521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836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-CBVSS_CJ.pptx" id="{87420809-3538-4C58-8000-B08AC51CC1CF}" vid="{721228F8-D133-4B6B-94DA-0A225F1F8DA6}"/>
    </a:ext>
  </a:extLst>
</a:theme>
</file>

<file path=ppt/theme/theme2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2702</Words>
  <Application>Microsoft Office PowerPoint</Application>
  <PresentationFormat>Předvádění na obrazovce (4:3)</PresentationFormat>
  <Paragraphs>617</Paragraphs>
  <Slides>34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Aharoni</vt:lpstr>
      <vt:lpstr>Arial</vt:lpstr>
      <vt:lpstr>Arial Narrow</vt:lpstr>
      <vt:lpstr>Arial Unicode MS</vt:lpstr>
      <vt:lpstr>Calibri</vt:lpstr>
      <vt:lpstr>Cambria</vt:lpstr>
      <vt:lpstr>Times New Roman</vt:lpstr>
      <vt:lpstr>Motiv Office</vt:lpstr>
      <vt:lpstr>4_Motiv systému Office</vt:lpstr>
      <vt:lpstr>Microsoft PowerPoint 97-2003 Slide</vt:lpstr>
      <vt:lpstr>Prezentace aplikace PowerPoint</vt:lpstr>
      <vt:lpstr>Prezentace aplikace PowerPoint</vt:lpstr>
      <vt:lpstr>LITERATURA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OBRANYSCHOPNOST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Prezentace aplikace PowerPoint</vt:lpstr>
      <vt:lpstr>VÝVOJ PŘÍSTUPŮ K PLÁNOVÁNÍ </vt:lpstr>
      <vt:lpstr>Prezentace aplikace PowerPoint</vt:lpstr>
      <vt:lpstr>POŽADAVKY NA PLÁNOVÁNÍ (1)</vt:lpstr>
      <vt:lpstr>POŽADAVKY NA PLÁNOVÁNÍ (2)</vt:lpstr>
      <vt:lpstr>Prezentace aplikace PowerPoint</vt:lpstr>
      <vt:lpstr>Prezentace aplikace PowerPoint</vt:lpstr>
      <vt:lpstr>PLÁNOVÁNÍ OBRANY ČR Zákon 222</vt:lpstr>
      <vt:lpstr>Prezentace aplikace PowerPoint</vt:lpstr>
      <vt:lpstr>Systémové nastavení plánování činnosti a rozvoje rezortu obrany (RMO 66/2012)</vt:lpstr>
      <vt:lpstr>Prezentace aplikace PowerPoint</vt:lpstr>
      <vt:lpstr>RIZIKA ÚSPĚŠNÉHO PLÁNOVÁNÍ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Procházka Josef</dc:creator>
  <cp:lastModifiedBy>josef</cp:lastModifiedBy>
  <cp:revision>47</cp:revision>
  <dcterms:created xsi:type="dcterms:W3CDTF">2016-09-07T08:11:20Z</dcterms:created>
  <dcterms:modified xsi:type="dcterms:W3CDTF">2022-10-10T19:36:24Z</dcterms:modified>
</cp:coreProperties>
</file>