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90" r:id="rId6"/>
    <p:sldId id="291" r:id="rId7"/>
    <p:sldId id="262" r:id="rId8"/>
    <p:sldId id="292" r:id="rId9"/>
    <p:sldId id="265" r:id="rId10"/>
    <p:sldId id="264" r:id="rId11"/>
    <p:sldId id="293" r:id="rId12"/>
    <p:sldId id="289" r:id="rId13"/>
    <p:sldId id="294" r:id="rId14"/>
    <p:sldId id="271" r:id="rId15"/>
    <p:sldId id="272" r:id="rId16"/>
    <p:sldId id="273" r:id="rId17"/>
    <p:sldId id="286" r:id="rId18"/>
    <p:sldId id="278" r:id="rId19"/>
    <p:sldId id="280" r:id="rId20"/>
    <p:sldId id="261" r:id="rId21"/>
    <p:sldId id="274" r:id="rId22"/>
    <p:sldId id="268" r:id="rId23"/>
    <p:sldId id="281" r:id="rId24"/>
    <p:sldId id="282" r:id="rId25"/>
    <p:sldId id="279" r:id="rId26"/>
    <p:sldId id="296" r:id="rId27"/>
    <p:sldId id="297" r:id="rId28"/>
    <p:sldId id="275" r:id="rId29"/>
    <p:sldId id="266" r:id="rId30"/>
    <p:sldId id="277" r:id="rId31"/>
    <p:sldId id="276" r:id="rId32"/>
    <p:sldId id="295" r:id="rId33"/>
    <p:sldId id="298" r:id="rId34"/>
    <p:sldId id="270" r:id="rId35"/>
    <p:sldId id="269" r:id="rId36"/>
    <p:sldId id="287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C20ACBB-39B2-4888-B1AF-C0ED9CF3EB1F}">
          <p14:sldIdLst>
            <p14:sldId id="256"/>
            <p14:sldId id="257"/>
            <p14:sldId id="258"/>
            <p14:sldId id="259"/>
          </p14:sldIdLst>
        </p14:section>
        <p14:section name="Oddíl bez názvu" id="{C051B838-E4E0-4443-ADED-8C08A32F9019}">
          <p14:sldIdLst>
            <p14:sldId id="290"/>
            <p14:sldId id="291"/>
            <p14:sldId id="262"/>
            <p14:sldId id="292"/>
            <p14:sldId id="265"/>
            <p14:sldId id="264"/>
            <p14:sldId id="293"/>
            <p14:sldId id="289"/>
            <p14:sldId id="294"/>
            <p14:sldId id="271"/>
            <p14:sldId id="272"/>
            <p14:sldId id="273"/>
            <p14:sldId id="286"/>
            <p14:sldId id="278"/>
            <p14:sldId id="280"/>
            <p14:sldId id="261"/>
            <p14:sldId id="274"/>
            <p14:sldId id="268"/>
            <p14:sldId id="281"/>
            <p14:sldId id="282"/>
            <p14:sldId id="279"/>
            <p14:sldId id="296"/>
            <p14:sldId id="297"/>
            <p14:sldId id="275"/>
            <p14:sldId id="266"/>
            <p14:sldId id="277"/>
            <p14:sldId id="276"/>
            <p14:sldId id="295"/>
            <p14:sldId id="298"/>
            <p14:sldId id="270"/>
            <p14:sldId id="269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95" autoAdjust="0"/>
  </p:normalViewPr>
  <p:slideViewPr>
    <p:cSldViewPr snapToGrid="0">
      <p:cViewPr varScale="1">
        <p:scale>
          <a:sx n="104" d="100"/>
          <a:sy n="104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13ED6-108B-47DF-902D-E1BC42DDA1C8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7CF97-F27D-45D1-BF5E-E590221F07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16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Jaxa</a:t>
            </a:r>
            <a:r>
              <a:rPr lang="cs-CZ" dirty="0"/>
              <a:t> – </a:t>
            </a:r>
            <a:r>
              <a:rPr lang="cs-CZ" dirty="0" err="1"/>
              <a:t>worms</a:t>
            </a:r>
            <a:r>
              <a:rPr lang="cs-CZ" dirty="0"/>
              <a:t> - </a:t>
            </a:r>
            <a:r>
              <a:rPr lang="en-GB" dirty="0"/>
              <a:t>examine how microgravity affects the nervous system</a:t>
            </a:r>
            <a:endParaRPr lang="cs-CZ" dirty="0"/>
          </a:p>
          <a:p>
            <a:r>
              <a:rPr lang="en-GB" dirty="0"/>
              <a:t>The Cardinal Heart investigation conducted aboard the space station showed that four weeks of microgravity exposure can cause significant changes in heart cell function and gene expression</a:t>
            </a:r>
            <a:endParaRPr lang="cs-CZ" dirty="0"/>
          </a:p>
          <a:p>
            <a:r>
              <a:rPr lang="en-GB" dirty="0" err="1"/>
              <a:t>BioFabrication</a:t>
            </a:r>
            <a:r>
              <a:rPr lang="en-GB" dirty="0"/>
              <a:t> Facility </a:t>
            </a:r>
            <a:r>
              <a:rPr lang="cs-CZ" dirty="0"/>
              <a:t>-</a:t>
            </a:r>
            <a:r>
              <a:rPr lang="en-GB" dirty="0"/>
              <a:t> biological 3D printer</a:t>
            </a:r>
            <a:r>
              <a:rPr lang="cs-CZ" dirty="0"/>
              <a:t>, </a:t>
            </a:r>
            <a:r>
              <a:rPr lang="en-GB" dirty="0"/>
              <a:t>designed to print organ-like tissues in microgravity, acting as a steppingstone in a long-term plan to manufacture human organs in space</a:t>
            </a:r>
            <a:r>
              <a:rPr lang="cs-CZ" dirty="0"/>
              <a:t>.</a:t>
            </a:r>
          </a:p>
          <a:p>
            <a:r>
              <a:rPr lang="en-GB" dirty="0"/>
              <a:t>NASA’s Plant Habitat-03 investigation seeks to examine if these additions space-grown plants experience can be transmitted through seeds to the next generation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6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Crew</a:t>
            </a:r>
            <a:r>
              <a:rPr lang="cs-CZ" dirty="0"/>
              <a:t> 5 </a:t>
            </a:r>
            <a:r>
              <a:rPr lang="cs-CZ" dirty="0" err="1"/>
              <a:t>arrived</a:t>
            </a:r>
            <a:r>
              <a:rPr lang="cs-CZ" dirty="0"/>
              <a:t> on </a:t>
            </a:r>
            <a:r>
              <a:rPr lang="cs-CZ" dirty="0" err="1"/>
              <a:t>Oct</a:t>
            </a:r>
            <a:r>
              <a:rPr lang="cs-CZ" dirty="0"/>
              <a:t> 5th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99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Jamming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Typically, this is achieved by bombarding a satellite and/or its receivers with noise on the same radio frequency as its intended transmissions. </a:t>
            </a:r>
            <a:endParaRPr lang="cs-CZ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Eutelsat is among the world's largest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satellite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operators and broadcasts thousands of television and radio stations throughout Europe, the Middle East, Africa and Asia.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37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8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2019 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Mission Shakti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2021 </a:t>
            </a:r>
            <a:r>
              <a:rPr lang="en-GB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Russia conducted a direct-ascent anti-satellite (DA-ASAT) test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09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bing.com/videos/search?q=iridium+cosmos+collision+video&amp;&amp;view=detail&amp;mid=E44D5496242627422D66E44D5496242627422D66&amp;&amp;FORM=VRDGAR&amp;ru=%2Fvideos%2Fsearch%3Fq%3Diridium%2Bcosmos%2Bcollision%2Bvideo%26FORM%3DHDRSC4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f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a.gov/press-release/nasa-s-dart-mission-hits-asteroid-in-first-ever-planetary-defense-tes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7" Type="http://schemas.openxmlformats.org/officeDocument/2006/relationships/hyperlink" Target="https://www.satcen.europa.eu/key_documents/EU%20SatCen%20Annual%20Report%2020175af3f893f9d71b08a8d92b9d.pdf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817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 Technologies and Conflicts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8421" y="2858610"/>
            <a:ext cx="4015665" cy="3999390"/>
          </a:xfrm>
        </p:spPr>
        <p:txBody>
          <a:bodyPr>
            <a:normAutofit fontScale="92500" lnSpcReduction="20000"/>
          </a:bodyPr>
          <a:lstStyle/>
          <a:p>
            <a:r>
              <a:rPr lang="en-GB" sz="6000" i="1" dirty="0">
                <a:latin typeface="Arial" panose="020B0604020202020204" pitchFamily="34" charset="0"/>
                <a:cs typeface="Arial" panose="020B0604020202020204" pitchFamily="34" charset="0"/>
              </a:rPr>
              <a:t>Space Security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19.10.20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8CE811-7B1B-4B97-900A-3DBF27667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290" y="138315"/>
            <a:ext cx="6960456" cy="310474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7FF8F-373C-4D86-952E-3182E8962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5887F-E0D0-4D57-BDD2-B5D8F3701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89" y="3136529"/>
            <a:ext cx="2776258" cy="37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1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2CB622-C579-4C35-B699-AE729731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3"/>
          <a:stretch/>
        </p:blipFill>
        <p:spPr>
          <a:xfrm>
            <a:off x="5042263" y="96953"/>
            <a:ext cx="7149737" cy="310038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3E3374D-4815-4685-BBB0-E04607F4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6707" y="3115361"/>
            <a:ext cx="3200847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8CB7D-4A84-37AE-DA8A-7464241B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089963-577A-8940-5E2B-8CB051A8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2" t="3033" r="27776"/>
          <a:stretch/>
        </p:blipFill>
        <p:spPr>
          <a:xfrm>
            <a:off x="7833137" y="0"/>
            <a:ext cx="3520663" cy="3100387"/>
          </a:xfrm>
          <a:prstGeom prst="rect">
            <a:avLst/>
          </a:prstGeom>
        </p:spPr>
      </p:pic>
      <p:pic>
        <p:nvPicPr>
          <p:cNvPr id="5" name="Zástupný obsah 8">
            <a:extLst>
              <a:ext uri="{FF2B5EF4-FFF2-40B4-BE49-F238E27FC236}">
                <a16:creationId xmlns:a16="http://schemas.microsoft.com/office/drawing/2014/main" id="{67B1ED5E-54B7-3E3B-B387-74E4EE496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953" y="3008830"/>
            <a:ext cx="3200847" cy="349616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051452F-B6CA-24B0-4937-510867296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16"/>
            <a:ext cx="6960456" cy="310474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9B3C305-10CF-E2CB-B679-502340460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603" y="3008830"/>
            <a:ext cx="2776258" cy="3721471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94C13851-1D93-A976-5725-D8B279B9F2FF}"/>
              </a:ext>
            </a:extLst>
          </p:cNvPr>
          <p:cNvSpPr/>
          <p:nvPr/>
        </p:nvSpPr>
        <p:spPr>
          <a:xfrm>
            <a:off x="3431177" y="3866606"/>
            <a:ext cx="339634" cy="322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D4D2150-C6AF-172F-C54B-5857B9D2C8F5}"/>
              </a:ext>
            </a:extLst>
          </p:cNvPr>
          <p:cNvSpPr/>
          <p:nvPr/>
        </p:nvSpPr>
        <p:spPr>
          <a:xfrm>
            <a:off x="2817223" y="4708456"/>
            <a:ext cx="339634" cy="322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762E35F-EF1D-4289-D23C-B3EC174648E8}"/>
              </a:ext>
            </a:extLst>
          </p:cNvPr>
          <p:cNvSpPr/>
          <p:nvPr/>
        </p:nvSpPr>
        <p:spPr>
          <a:xfrm>
            <a:off x="9288668" y="3857897"/>
            <a:ext cx="339634" cy="322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349B63F6-574E-86E6-FA00-48AC0BB66E28}"/>
              </a:ext>
            </a:extLst>
          </p:cNvPr>
          <p:cNvSpPr/>
          <p:nvPr/>
        </p:nvSpPr>
        <p:spPr>
          <a:xfrm>
            <a:off x="8665028" y="4595802"/>
            <a:ext cx="339634" cy="322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6C6776D5-A9E7-38A7-5EC3-D2E2E7EAB438}"/>
              </a:ext>
            </a:extLst>
          </p:cNvPr>
          <p:cNvSpPr/>
          <p:nvPr/>
        </p:nvSpPr>
        <p:spPr>
          <a:xfrm>
            <a:off x="3418114" y="5952017"/>
            <a:ext cx="339634" cy="322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83A69E7-FE37-9DE1-153A-B42DE89CE7C6}"/>
              </a:ext>
            </a:extLst>
          </p:cNvPr>
          <p:cNvSpPr/>
          <p:nvPr/>
        </p:nvSpPr>
        <p:spPr>
          <a:xfrm>
            <a:off x="9253834" y="5797585"/>
            <a:ext cx="339634" cy="322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99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68BC63-07ED-4174-AEBB-959C51D2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" y="1258253"/>
            <a:ext cx="6660954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244500" y="365125"/>
            <a:ext cx="7703000" cy="6279173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3A300-A876-4497-B139-556DC20C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77" y="294104"/>
            <a:ext cx="3248478" cy="1362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1BE2D-D303-4467-B833-A2375BEA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DCC8D-EF7E-42E7-9574-839A72E2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400"/>
          <a:stretch/>
        </p:blipFill>
        <p:spPr>
          <a:xfrm>
            <a:off x="4907784" y="2055864"/>
            <a:ext cx="720113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C8549-224E-47C0-A361-FDDE6815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93" y="185124"/>
            <a:ext cx="3743847" cy="3391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5A5AF-5EF8-487F-AF35-203C85705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2" y="3647518"/>
            <a:ext cx="5052416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8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C68B8-9035-40D8-A307-3DB008A2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E224B-67E5-411C-A3E6-59D5AD5ED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5672830"/>
            <a:ext cx="3959441" cy="10053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https://www.youtube.com/watch?v=MGJss4lDaBo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00620-0FE0-45D8-B1E3-5BEA1762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516"/>
            <a:ext cx="5108739" cy="5055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6DE389-EA1B-4286-89E0-501900170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1548583"/>
            <a:ext cx="5761608" cy="34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E8255-F8AC-4713-A45F-AC108DE1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9E9BF9-87B4-41A6-9D75-F292E865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 to EU External Actions (implemented in partnership with the European Union Satellite Centre and the Emergency Management Service);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en-US" dirty="0"/>
              <a:t>Maritime surveillance (implemented in partnership with the European Maritime Safety Agency, EMSA);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/>
              <a:t>Border surveillance (implemented in partnership with FRONTEX).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1A30FC-292F-4EA0-B797-CC803D6E2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1" y="570642"/>
            <a:ext cx="649695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Security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err="1"/>
              <a:t>Clay</a:t>
            </a:r>
            <a:r>
              <a:rPr lang="cs-CZ" u="sng" dirty="0"/>
              <a:t> </a:t>
            </a:r>
            <a:r>
              <a:rPr lang="cs-CZ" u="sng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en-US" dirty="0"/>
              <a:t>the ability to place and operate assets outside the Earth’s atmosphere without external interference, damage, or destruction</a:t>
            </a: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by </a:t>
            </a:r>
            <a:r>
              <a:rPr lang="cs-CZ" u="sng" dirty="0"/>
              <a:t>Jean-</a:t>
            </a:r>
            <a:r>
              <a:rPr lang="cs-CZ" u="sng" dirty="0" err="1"/>
              <a:t>François</a:t>
            </a:r>
            <a:r>
              <a:rPr lang="cs-CZ" u="sng" dirty="0"/>
              <a:t> </a:t>
            </a:r>
            <a:r>
              <a:rPr lang="cs-CZ" u="sng" dirty="0" err="1"/>
              <a:t>Mayence</a:t>
            </a:r>
            <a:r>
              <a:rPr lang="cs-CZ" u="sng" dirty="0"/>
              <a:t>: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219029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Secure and sustainable access to space and its use, as well as freedom from threats emanating from space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1967)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pace should remain freely sustainable for all to peaceful use now and in the future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interrelated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I) O</a:t>
            </a:r>
            <a:r>
              <a:rPr lang="en-US" b="1" dirty="0" err="1"/>
              <a:t>uter</a:t>
            </a:r>
            <a:r>
              <a:rPr lang="en-US" b="1" dirty="0"/>
              <a:t> space for security</a:t>
            </a:r>
            <a:r>
              <a:rPr lang="cs-CZ" b="1" dirty="0"/>
              <a:t>: </a:t>
            </a:r>
          </a:p>
          <a:p>
            <a:pPr marL="0" indent="0">
              <a:buNone/>
            </a:pPr>
            <a:r>
              <a:rPr lang="cs-CZ" dirty="0" err="1"/>
              <a:t>Satellite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contributing</a:t>
            </a:r>
            <a:r>
              <a:rPr lang="cs-CZ" dirty="0"/>
              <a:t> to </a:t>
            </a:r>
            <a:r>
              <a:rPr lang="cs-CZ" dirty="0" err="1"/>
              <a:t>security</a:t>
            </a:r>
            <a:r>
              <a:rPr lang="cs-CZ" dirty="0"/>
              <a:t> and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initiatives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b="1" dirty="0"/>
              <a:t>II) Security in </a:t>
            </a:r>
            <a:r>
              <a:rPr lang="cs-CZ" b="1" dirty="0" err="1"/>
              <a:t>outer</a:t>
            </a:r>
            <a:r>
              <a:rPr lang="cs-CZ" b="1" dirty="0"/>
              <a:t> </a:t>
            </a:r>
            <a:r>
              <a:rPr lang="cs-CZ" b="1" dirty="0" err="1"/>
              <a:t>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en-US" dirty="0"/>
              <a:t>Keeping space assets and infrastructure intact against natural and human risks. Maintaining sustainable development</a:t>
            </a:r>
            <a:br>
              <a:rPr lang="cs-CZ" dirty="0"/>
            </a:br>
            <a:endParaRPr lang="cs-CZ" dirty="0"/>
          </a:p>
          <a:p>
            <a:pPr marL="0" lvl="0" indent="0">
              <a:buNone/>
            </a:pPr>
            <a:r>
              <a:rPr lang="cs-CZ" b="1" dirty="0"/>
              <a:t>III) S</a:t>
            </a:r>
            <a:r>
              <a:rPr lang="en-US" b="1" dirty="0" err="1"/>
              <a:t>ecurity</a:t>
            </a:r>
            <a:r>
              <a:rPr lang="en-US" b="1" dirty="0"/>
              <a:t> from outer 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cs-CZ" dirty="0" err="1"/>
              <a:t>Protecting</a:t>
            </a:r>
            <a:r>
              <a:rPr lang="cs-CZ" dirty="0"/>
              <a:t> humanity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natural </a:t>
            </a:r>
            <a:r>
              <a:rPr lang="cs-CZ" dirty="0" err="1"/>
              <a:t>threats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originating</a:t>
            </a:r>
            <a:r>
              <a:rPr lang="cs-CZ" dirty="0"/>
              <a:t>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Anti-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radiofrequency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laser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Jamming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Cyber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non-kinetic capabilities are actively being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in current military operations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F04833-B09F-4D5F-9639-E4BE12B3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4" y="852256"/>
            <a:ext cx="7816576" cy="45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radars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telescopes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Conjunction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Collision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(CA)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ephemeris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catalog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Sentinel 1A 2016)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Cosmos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2251 Iridium 33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collision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2009 Iridium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Cosmos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Collision Bing video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9FF90-2269-D8B1-8420-599C0148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99" y="3254361"/>
            <a:ext cx="10071002" cy="34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10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7E0B2-CC0C-D8C3-2284-DBB7050D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584A6-256C-3D95-1A4B-751B28ECD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Objects are detected and tracked/monitored by a range of radars and telescopes, military, civilian, commercial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5A8C0C-B9AB-2071-5F5A-AB08A24D0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38" y="2759530"/>
            <a:ext cx="9151924" cy="36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8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missile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Privati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commercionali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21" y="461638"/>
            <a:ext cx="6102819" cy="4058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100233"/>
            <a:ext cx="5465145" cy="307414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08854"/>
            <a:ext cx="3710856" cy="2904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33" y="94955"/>
            <a:ext cx="5598838" cy="28764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26" y="3100233"/>
            <a:ext cx="5117052" cy="287640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DC3B1-88A4-BDB1-FFA3-4B16D76021B3}"/>
              </a:ext>
            </a:extLst>
          </p:cNvPr>
          <p:cNvSpPr txBox="1"/>
          <p:nvPr/>
        </p:nvSpPr>
        <p:spPr>
          <a:xfrm>
            <a:off x="572655" y="6308436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Rosetta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-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detailed study of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comet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6F3A7F-57DC-EDB6-C96C-34F78608CF81}"/>
              </a:ext>
            </a:extLst>
          </p:cNvPr>
          <p:cNvSpPr txBox="1"/>
          <p:nvPr/>
        </p:nvSpPr>
        <p:spPr>
          <a:xfrm>
            <a:off x="7075055" y="6077527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Hayabusa2 – asteroid sample return </a:t>
            </a:r>
            <a:r>
              <a:rPr lang="cs-CZ" dirty="0" err="1"/>
              <a:t>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B53E4-5F6C-DB88-2FCA-2EFEEEC3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DART -  Double Asteroid </a:t>
            </a:r>
            <a:r>
              <a:rPr lang="cs-CZ" dirty="0" err="1"/>
              <a:t>Redirection</a:t>
            </a:r>
            <a:r>
              <a:rPr lang="cs-CZ" dirty="0"/>
              <a:t>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1E00C-AE7F-1918-D5E8-CD16AC224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255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hlinkClick r:id="rId2"/>
              </a:rPr>
              <a:t>https://www.nasa.gov/press-release/nasa-s-dart-mission-hits-asteroid-in-first-ever-planetary-defense-test</a:t>
            </a:r>
            <a:br>
              <a:rPr lang="cs-CZ" dirty="0"/>
            </a:br>
            <a:endParaRPr lang="cs-CZ" dirty="0"/>
          </a:p>
          <a:p>
            <a:pPr lvl="1"/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10 months flying in space</a:t>
            </a:r>
            <a:br>
              <a:rPr lang="cs-CZ" b="0" i="0" dirty="0">
                <a:solidFill>
                  <a:srgbClr val="000000"/>
                </a:solidFill>
                <a:effectLst/>
                <a:latin typeface="Helvetica Neue"/>
              </a:rPr>
            </a:br>
            <a:endParaRPr lang="cs-CZ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lvl="1"/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Sept. 26</a:t>
            </a:r>
            <a:r>
              <a:rPr lang="cs-CZ" b="0" i="0" dirty="0">
                <a:solidFill>
                  <a:srgbClr val="000000"/>
                </a:solidFill>
                <a:effectLst/>
                <a:latin typeface="Helvetica Neue"/>
              </a:rPr>
              <a:t> - 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targeted the asteroid moonlet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Dimorphos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, a small body just 160 meters in diameter. </a:t>
            </a:r>
            <a:endParaRPr lang="cs-CZ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lvl="2"/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It orbits a larger, 780-meter asteroid called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Didymos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. Neither asteroid poses a threat to Earth.</a:t>
            </a:r>
            <a:endParaRPr lang="cs-CZ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marL="914400" lvl="2" indent="0">
              <a:buNone/>
            </a:pPr>
            <a:endParaRPr lang="cs-CZ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lvl="2"/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Prior to DART’s impact, it took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Dimorphos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 11 hours and 55 minutes to orbit its larger parent asteroid,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Didymos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. Since DART’s intentional collision with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Dimorphos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 on Sept. 26, astronomers have been using telescopes on Earth to measure how much that time has changed. Now, the investigation team has confirmed the spacecraft’s impact altered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Dimorphos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’ orbit around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 Neue"/>
              </a:rPr>
              <a:t>Didymos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 Neue"/>
              </a:rPr>
              <a:t> by 32 minutes, shortening the 11 hour and 55-minute orbit to 11 hours and 23 minutes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1783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179B3-C80D-15AA-0ADE-B85D386A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E0EA3C6-D63E-8123-34FD-FF5D4DD94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123" y="1508793"/>
            <a:ext cx="6771746" cy="400373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8EE746-9A01-DCA8-3E57-1CAB2A363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3" y="2339971"/>
            <a:ext cx="5087060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76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Cheape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development, production and operation of satellites and launchers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Various industrial sectors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such as IT companies, investment and media companies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New approaches, emphasis on innovation, lowering the overall price due to competition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roducts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are not perfect but sufficient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Priority is given to a lower price before a perfect performance, reliability and endurance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ore efficient and simpler manufacturing processes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Cheaper components, 3D printing, open source software, adaptable production model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Miniaturization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microsatellites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Antisatellites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Fifth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NATO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0" y="440709"/>
            <a:ext cx="11369829" cy="6171758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</a:t>
            </a:r>
            <a:r>
              <a:rPr lang="cs-CZ" dirty="0">
                <a:hlinkClick r:id="rId7"/>
              </a:rPr>
              <a:t>https://www.satcen.europa.eu/key_documents/EU%20SatCen%20Annual%20Report%2020175af3f893f9d71b08a8d92b9d.pdf</a:t>
            </a:r>
            <a:endParaRPr lang="cs-CZ" dirty="0"/>
          </a:p>
          <a:p>
            <a:r>
              <a:rPr lang="cs-CZ" dirty="0"/>
              <a:t>https://www.nasa.gov/press-release/nasa-confirms-dart-mission-impact-changed-asteroid-s-motion-in-space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910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Buzz Aldrin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Pete Conrad, Alan Bean,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Alan Shepard, Edgar Mitchell,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David Scott, James Irwin,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John Young, Charles Duke,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Eugene Cernan, Harrison Schmitt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37C6C-F1C2-4600-0AE3-15BB4F82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9A7BBC-DC56-4553-A514-7508864C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603237" cy="2388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D81367-6EFB-49D2-A879-3A70ACBED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799" y="620951"/>
            <a:ext cx="3241201" cy="5012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254A9-BC0D-44D3-A0B5-523B9E2B2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0" y="2388093"/>
            <a:ext cx="8863535" cy="44699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511C2C-8EF0-0057-53A4-E9274B4E1A99}"/>
              </a:ext>
            </a:extLst>
          </p:cNvPr>
          <p:cNvSpPr txBox="1"/>
          <p:nvPr/>
        </p:nvSpPr>
        <p:spPr>
          <a:xfrm>
            <a:off x="5738948" y="419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https://www.nasa.gov/sites/default/files/atoms/files/exp-68-summary.pdf</a:t>
            </a:r>
          </a:p>
        </p:txBody>
      </p:sp>
    </p:spTree>
    <p:extLst>
      <p:ext uri="{BB962C8B-B14F-4D97-AF65-F5344CB8AC3E}">
        <p14:creationId xmlns:p14="http://schemas.microsoft.com/office/powerpoint/2010/main" val="297395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FC6A-E617-49AA-8C2C-E42CDEBA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967693-D2D8-4F84-9A3E-10851F3A4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7239" y="636181"/>
            <a:ext cx="9117521" cy="5585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52CF3-C332-491B-B97F-3EBD459B7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346" y="0"/>
            <a:ext cx="848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3"/>
            <a:ext cx="6543056" cy="407825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91" y="27742"/>
            <a:ext cx="6495808" cy="132556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72" y="1133167"/>
            <a:ext cx="6315901" cy="56308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10C59E-C675-4EBD-BEE5-C28CF577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15" y="4653995"/>
            <a:ext cx="7138785" cy="2204005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B2C4EB1-0F42-4284-A08C-A6E9EE840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8" y="2160190"/>
            <a:ext cx="6634010" cy="3257869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E2474B-87BD-4EC9-8D01-09718F4D9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4" y="4476091"/>
            <a:ext cx="9116697" cy="2038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D27B7-C436-4B48-8EAB-FA1965DE3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6" y="0"/>
            <a:ext cx="6140408" cy="6858000"/>
          </a:xfrm>
          <a:prstGeom prst="rect">
            <a:avLst/>
          </a:prstGeom>
        </p:spPr>
      </p:pic>
      <p:pic>
        <p:nvPicPr>
          <p:cNvPr id="12" name="Obrázek 3">
            <a:extLst>
              <a:ext uri="{FF2B5EF4-FFF2-40B4-BE49-F238E27FC236}">
                <a16:creationId xmlns:a16="http://schemas.microsoft.com/office/drawing/2014/main" id="{7FB310B7-2B78-4207-8B7B-8E255B4A8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265189" y="805998"/>
            <a:ext cx="6280140" cy="52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9BB5AF-59DE-4C6D-BB6D-DAF1CCFD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98" y="4001051"/>
            <a:ext cx="4811602" cy="28142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A49835-1A4E-180C-EBE0-19967A60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31D829-1B10-450E-9AF0-56A397E5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868" y="94578"/>
            <a:ext cx="4942272" cy="2572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E41FE-9987-4B30-BC53-E5B9801F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21" y="643244"/>
            <a:ext cx="6097064" cy="209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0F541-8F19-47E0-B14B-A4A7EEC35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694374"/>
            <a:ext cx="5039969" cy="3839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E4306-CCB4-4B0D-B6E1-7266FAC81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8" y="2722493"/>
            <a:ext cx="1817464" cy="347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DF85F-EE85-4A07-8723-03BB611FB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4" y="3037920"/>
            <a:ext cx="4631387" cy="53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ACF90-9192-4B58-9D29-841A99C46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60" y="3575052"/>
            <a:ext cx="4566961" cy="425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0A3F4-5055-4EB2-8479-9E27A3F29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8718" y="1617067"/>
            <a:ext cx="6028252" cy="50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62144"/>
            <a:ext cx="5459767" cy="6702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uter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Kármán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pPr>
              <a:buFontTx/>
              <a:buChar char="-"/>
            </a:pPr>
            <a:r>
              <a:rPr lang="en-US" dirty="0"/>
              <a:t>the atmospheric boundary at the altitude of 100 km (62 miles)the highest achievable point for ordinary aviation: Aeronautics</a:t>
            </a:r>
            <a:br>
              <a:rPr lang="cs-CZ" dirty="0"/>
            </a:br>
            <a:endParaRPr lang="cs-CZ" dirty="0"/>
          </a:p>
          <a:p>
            <a:pPr>
              <a:buFontTx/>
              <a:buChar char="-"/>
            </a:pPr>
            <a:r>
              <a:rPr lang="en-US" dirty="0"/>
              <a:t>the highest achievable point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ordinary</a:t>
            </a:r>
            <a:r>
              <a:rPr lang="cs-CZ" dirty="0"/>
              <a:t> </a:t>
            </a:r>
            <a:r>
              <a:rPr lang="cs-CZ" dirty="0" err="1"/>
              <a:t>aviation</a:t>
            </a:r>
            <a:r>
              <a:rPr lang="en-US" dirty="0"/>
              <a:t>: Aeronautic</a:t>
            </a:r>
            <a:r>
              <a:rPr lang="cs-CZ" dirty="0"/>
              <a:t>s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en-US" dirty="0"/>
              <a:t>the lowest point under which the atmosphere is too dense for a spacecraft to remain on a stable orbit without a continuous pull of its drive</a:t>
            </a:r>
            <a:r>
              <a:rPr lang="cs-CZ" dirty="0"/>
              <a:t>: </a:t>
            </a:r>
            <a:r>
              <a:rPr lang="cs-CZ" dirty="0" err="1"/>
              <a:t>Astronautics</a:t>
            </a:r>
            <a:endParaRPr lang="cs-CZ" dirty="0"/>
          </a:p>
          <a:p>
            <a:pPr>
              <a:buFontTx/>
              <a:buChar char="-"/>
            </a:pP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i="1" dirty="0"/>
              <a:t>(</a:t>
            </a:r>
            <a:r>
              <a:rPr lang="en-US" i="1" dirty="0"/>
              <a:t>altitude where the speed necessary to aerodynamically support the airplane's full weight equals orbital velocity (assuming wing loading of a typical airplane). In practice, supporting full weight wouldn't be necessary to maintain altitude because the curvature of the Earth adds centrifugal lift as the airplane reaches orbital speed</a:t>
            </a:r>
            <a:r>
              <a:rPr lang="cs-CZ" i="1" dirty="0"/>
              <a:t>)</a:t>
            </a:r>
            <a:r>
              <a:rPr lang="en-US" dirty="0"/>
              <a:t> 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– 1942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1979</TotalTime>
  <Words>1538</Words>
  <Application>Microsoft Office PowerPoint</Application>
  <PresentationFormat>Širokoúhlá obrazovka</PresentationFormat>
  <Paragraphs>142</Paragraphs>
  <Slides>36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Arial</vt:lpstr>
      <vt:lpstr>Calibri</vt:lpstr>
      <vt:lpstr>Calibri Light</vt:lpstr>
      <vt:lpstr>Georgia</vt:lpstr>
      <vt:lpstr>Helvetica Neue</vt:lpstr>
      <vt:lpstr>Open Sans</vt:lpstr>
      <vt:lpstr>Motiv Office</vt:lpstr>
      <vt:lpstr>Modern Technologies and Conflicts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Satellites</vt:lpstr>
      <vt:lpstr>Satellites</vt:lpstr>
      <vt:lpstr>Satellites</vt:lpstr>
      <vt:lpstr>Prezentace aplikace PowerPoint</vt:lpstr>
      <vt:lpstr>GeoInt</vt:lpstr>
      <vt:lpstr>Prezentace aplikace PowerPoint</vt:lpstr>
      <vt:lpstr>Prezentace aplikace PowerPoint</vt:lpstr>
      <vt:lpstr>Prezentace aplikace PowerPoint</vt:lpstr>
      <vt:lpstr>Copernicus</vt:lpstr>
      <vt:lpstr>Prezentace aplikace PowerPoint</vt:lpstr>
      <vt:lpstr>Space Security Definition:</vt:lpstr>
      <vt:lpstr>Three dimensions - interrelated areas</vt:lpstr>
      <vt:lpstr>Risks and threats </vt:lpstr>
      <vt:lpstr>Prezentace aplikace PowerPoint</vt:lpstr>
      <vt:lpstr>Prezentace aplikace PowerPoint</vt:lpstr>
      <vt:lpstr>Prezentace aplikace PowerPoint</vt:lpstr>
      <vt:lpstr>Space Debris </vt:lpstr>
      <vt:lpstr>Space Surveillance &amp; Tracking / Space Situational Awareness </vt:lpstr>
      <vt:lpstr>Starfish Prime    SM-3 missile    Fengyun-1C 1962     2008     2007</vt:lpstr>
      <vt:lpstr>Current trends </vt:lpstr>
      <vt:lpstr>Prezentace aplikace PowerPoint</vt:lpstr>
      <vt:lpstr>Prezentace aplikace PowerPoint</vt:lpstr>
      <vt:lpstr>DART -  Double Asteroid Redirection Test</vt:lpstr>
      <vt:lpstr>Prezentace aplikace PowerPoint</vt:lpstr>
      <vt:lpstr>Prezentace aplikace PowerPoint</vt:lpstr>
      <vt:lpstr>What topics to follow?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Marek Dvořáček</cp:lastModifiedBy>
  <cp:revision>89</cp:revision>
  <dcterms:created xsi:type="dcterms:W3CDTF">2018-09-30T12:59:17Z</dcterms:created>
  <dcterms:modified xsi:type="dcterms:W3CDTF">2022-10-19T07:33:40Z</dcterms:modified>
</cp:coreProperties>
</file>