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65" r:id="rId11"/>
    <p:sldId id="266" r:id="rId12"/>
    <p:sldId id="267" r:id="rId13"/>
    <p:sldId id="268" r:id="rId14"/>
    <p:sldId id="272" r:id="rId15"/>
    <p:sldId id="271" r:id="rId16"/>
    <p:sldId id="274" r:id="rId17"/>
    <p:sldId id="275" r:id="rId18"/>
    <p:sldId id="276" r:id="rId19"/>
    <p:sldId id="277" r:id="rId20"/>
    <p:sldId id="279" r:id="rId21"/>
    <p:sldId id="278" r:id="rId22"/>
    <p:sldId id="280" r:id="rId23"/>
    <p:sldId id="273" r:id="rId2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Old Standard TT" panose="020B0604020202020204" charset="-18"/>
      <p:regular r:id="rId32"/>
      <p:bold r:id="rId33"/>
      <p:italic r:id="rId3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71810" initials="1" lastIdx="1" clrIdx="0">
    <p:extLst>
      <p:ext uri="{19B8F6BF-5375-455C-9EA6-DF929625EA0E}">
        <p15:presenceInfo xmlns:p15="http://schemas.microsoft.com/office/powerpoint/2012/main" userId="17181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20" y="4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26-Oct-22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65502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26-Oct-22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254515292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26-Oct-22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171226698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53224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26-Oct-22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62912547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26-Oct-22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772532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26-Oct-22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26140242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26-Oct-22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109162091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26-Oct-22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72335907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26-Oct-22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177464129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26-Oct-22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264554414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26-Oct-22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301813739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26-Oct-22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98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lVk4NVIUh8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Biological weapons and biotechnology</a:t>
            </a:r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1259632" y="4083918"/>
            <a:ext cx="7543800" cy="8572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dirty="0"/>
              <a:t>Jakub Drmola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8625" y="0"/>
            <a:ext cx="64867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hape 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562" y="0"/>
            <a:ext cx="813288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4812" y="0"/>
            <a:ext cx="375437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4631"/>
            <a:ext cx="9144000" cy="4734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iraq bio weap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0"/>
            <a:ext cx="7399418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Current situation</a:t>
            </a:r>
          </a:p>
        </p:txBody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313214" y="1292362"/>
            <a:ext cx="3770400" cy="367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development relatively cheap, but difficult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deployment very difficult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growing bacterial resistance</a:t>
            </a:r>
          </a:p>
          <a:p>
            <a:pPr marL="914400" lvl="1" indent="-2794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000" u="sng" dirty="0">
                <a:solidFill>
                  <a:schemeClr val="hlink"/>
                </a:solidFill>
                <a:hlinkClick r:id="rId3"/>
              </a:rPr>
              <a:t>https://www.youtube.com/watch?v=plVk4NVIUh8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can be directly gentically modified now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chimeras, deimunization, genetic targeting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can accidentally leak or be acquired by terrorists</a:t>
            </a:r>
          </a:p>
          <a:p>
            <a:pPr marL="457200" lvl="0" indent="-22860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engineered anti-material bioweapons possible</a:t>
            </a:r>
          </a:p>
        </p:txBody>
      </p:sp>
      <p:pic>
        <p:nvPicPr>
          <p:cNvPr id="158" name="Shape 158"/>
          <p:cNvPicPr preferRelativeResize="0"/>
          <p:nvPr/>
        </p:nvPicPr>
        <p:blipFill rotWithShape="1">
          <a:blip r:embed="rId4">
            <a:alphaModFix/>
          </a:blip>
          <a:srcRect l="16177"/>
          <a:stretch/>
        </p:blipFill>
        <p:spPr>
          <a:xfrm>
            <a:off x="4082150" y="1114425"/>
            <a:ext cx="5061849" cy="402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444B8-5034-4AF5-9A7F-2842A3D54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BE1884-066F-41DD-936A-75FAA4E6D0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E716F8F-7D74-4A10-B2FE-D3ADE44B0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32040" y="915566"/>
            <a:ext cx="3571875" cy="3571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9A43EB-127A-4207-B208-F3FEF8484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19781"/>
            <a:ext cx="4545760" cy="450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51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116EE-DDF1-4905-8661-A14CCACB5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96A01-CA72-4E0A-B647-9996BF9A6B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4BE843-61A1-4F1C-8250-7886E5EE2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99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CB9E5-CB4A-4028-A03A-C91A71AD5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E2E23-EBB7-481E-8C6C-B2CAC4B513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F663FA-653F-4844-B7DF-8D5E28FD0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24" y="0"/>
            <a:ext cx="7740352" cy="515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9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80A09-3550-427A-9957-94B40B475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93F37-D306-46A7-A64D-0AA12C672A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F98D1A-D731-4EF9-B9A8-50BF9377D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90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611560" y="699542"/>
            <a:ext cx="5124396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Types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95536" y="1312742"/>
            <a:ext cx="5544616" cy="327523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bacteria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anthrax, cholera, salmonela, tetanus, tularemia, yersinia pestis, ricketsia, typhus, Q fever, glanders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viruses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encephalitis, smallpox, marburg virus, ebola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fungis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toxins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botulotoxin, ricin, enterotoxin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endParaRPr lang="en" sz="18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-US" sz="1800" dirty="0"/>
              <a:t>in some cases, animals can also be considered as biological weapons </a:t>
            </a:r>
            <a:r>
              <a:rPr lang="cs-CZ" sz="1800" dirty="0"/>
              <a:t>(</a:t>
            </a:r>
            <a:r>
              <a:rPr lang="en-US" sz="1800" dirty="0"/>
              <a:t>dogs</a:t>
            </a:r>
            <a:r>
              <a:rPr lang="en" sz="1800" dirty="0"/>
              <a:t>, dolphins, snakes, bees, …</a:t>
            </a:r>
            <a:r>
              <a:rPr lang="cs-CZ" sz="1800" dirty="0"/>
              <a:t>)</a:t>
            </a:r>
            <a:endParaRPr lang="en" sz="1800" dirty="0"/>
          </a:p>
        </p:txBody>
      </p:sp>
      <p:pic>
        <p:nvPicPr>
          <p:cNvPr id="67" name="Shape 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134162" y="1122737"/>
            <a:ext cx="5132575" cy="288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C5F3A-44D6-4E97-AC4B-B5FD5ACE6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CAF78-6741-4D32-81BB-B4817D5D1A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D22EBB-5791-4313-BCA1-12D555D2B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90"/>
            <a:ext cx="9279200" cy="399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5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6C690-2918-4511-AC20-F8352AAA9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120BA9-E924-48B7-A34B-A6831B028E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B19C9-75FB-4FE9-95D3-B993EF03F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721" y="0"/>
            <a:ext cx="67545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73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B42ED-0001-4554-86AC-5A0AA48AB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3FA4E-86E5-4AAA-9F62-A16B73498D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FDC583-F393-44CA-A430-30D885017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388" y="0"/>
            <a:ext cx="6649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26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controversies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9552" y="1419622"/>
            <a:ext cx="2969101" cy="3149178"/>
          </a:xfrm>
        </p:spPr>
        <p:txBody>
          <a:bodyPr>
            <a:normAutofit/>
          </a:bodyPr>
          <a:lstStyle/>
          <a:p>
            <a:pPr marL="357188" indent="-2714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designer babies</a:t>
            </a:r>
          </a:p>
          <a:p>
            <a:pPr marL="357188" indent="-2714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artificial organs</a:t>
            </a:r>
          </a:p>
          <a:p>
            <a:pPr marL="357188" indent="-2714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synthetic organisms</a:t>
            </a:r>
          </a:p>
          <a:p>
            <a:pPr marL="357188" indent="-2714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gene editing</a:t>
            </a:r>
          </a:p>
          <a:p>
            <a:pPr marL="357188" indent="-2714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gene drives</a:t>
            </a:r>
          </a:p>
          <a:p>
            <a:pPr marL="357188" indent="-27146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" name="Picture 2" descr="http://i.imgur.com/cm7iprw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8653" y="1275606"/>
            <a:ext cx="5635347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2002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755576" y="630363"/>
            <a:ext cx="5268923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Vectors of infection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533587" y="1313731"/>
            <a:ext cx="5490911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endParaRPr lang="en" sz="24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inhalation or consumption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through blood or skin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aerosol dispersal (trucks, planes, drones, missiles)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detonation (problematic)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infiltration (water, food, ventilation)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other organisms (humans, rats, flees, mosquitos, ...)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4499" y="0"/>
            <a:ext cx="3119499" cy="285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 rotWithShape="1">
          <a:blip r:embed="rId4">
            <a:alphaModFix/>
          </a:blip>
          <a:srcRect t="12831" r="25003"/>
          <a:stretch/>
        </p:blipFill>
        <p:spPr>
          <a:xfrm>
            <a:off x="6024500" y="2929950"/>
            <a:ext cx="3119500" cy="2213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827584" y="714517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Targets</a:t>
            </a:r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309170" y="1383708"/>
            <a:ext cx="26235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endParaRPr lang="en" sz="18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people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to kill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to incapacitate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animals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as food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as transport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plants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as food</a:t>
            </a:r>
          </a:p>
          <a:p>
            <a:pPr marL="914400" lvl="1" indent="-22860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against drugs</a:t>
            </a:r>
          </a:p>
        </p:txBody>
      </p:sp>
      <p:pic>
        <p:nvPicPr>
          <p:cNvPr id="82" name="Shape 82"/>
          <p:cNvPicPr preferRelativeResize="0"/>
          <p:nvPr/>
        </p:nvPicPr>
        <p:blipFill rotWithShape="1">
          <a:blip r:embed="rId3">
            <a:alphaModFix/>
          </a:blip>
          <a:srcRect l="7717" r="7190" b="6855"/>
          <a:stretch/>
        </p:blipFill>
        <p:spPr>
          <a:xfrm>
            <a:off x="2935340" y="0"/>
            <a:ext cx="620865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Strategic and tactical aspects</a:t>
            </a:r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5708536" y="1275606"/>
            <a:ext cx="3144600" cy="3957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operational support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demoralize enemy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attack population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annihilation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highly dependent on weather and environmental conditions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quite unpredictable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friendly fire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latent and hard to detect</a:t>
            </a:r>
          </a:p>
        </p:txBody>
      </p:sp>
      <p:pic>
        <p:nvPicPr>
          <p:cNvPr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86197"/>
            <a:ext cx="5958175" cy="3957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755576" y="699542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History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311700" y="1419622"/>
            <a:ext cx="4836900" cy="39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ancient history (poisoned arrows, wells, during sieges, use of snakes and wasps, and even plague?)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native americans decimated by smallpox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vaccination discovered 1796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deployed during WW1 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mostly against animals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deployed during WW2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esp. by Japan in China (2-500 000 dead)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plans to attack USA: “Cherry Blossoms at Night”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other powers quite behind, eager to “learn”</a:t>
            </a:r>
          </a:p>
          <a:p>
            <a:pPr marL="457200" lvl="0" indent="-22860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very active development during Cold War on both sides</a:t>
            </a:r>
          </a:p>
        </p:txBody>
      </p:sp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8600" y="0"/>
            <a:ext cx="39954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3" name="Shape 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112" y="0"/>
            <a:ext cx="833377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hape 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2879" y="0"/>
            <a:ext cx="716112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755576" y="91556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Spanish Flu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07504" y="1419622"/>
            <a:ext cx="18753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en-US" sz="1400" dirty="0"/>
              <a:t>1918-1920</a:t>
            </a:r>
          </a:p>
          <a:p>
            <a:pPr marL="285750" lvl="0" indent="-285750">
              <a:buFontTx/>
              <a:buChar char="-"/>
            </a:pPr>
            <a:r>
              <a:rPr lang="en-US" sz="1400" dirty="0"/>
              <a:t>global population around 1,75 </a:t>
            </a:r>
            <a:r>
              <a:rPr lang="en-US" sz="1400" dirty="0" err="1"/>
              <a:t>bil</a:t>
            </a:r>
            <a:r>
              <a:rPr lang="en-US" sz="1400" dirty="0"/>
              <a:t>.</a:t>
            </a:r>
          </a:p>
          <a:p>
            <a:pPr marL="285750" lvl="0" indent="-285750">
              <a:buFontTx/>
              <a:buChar char="-"/>
            </a:pPr>
            <a:r>
              <a:rPr lang="en-US" sz="1400" dirty="0"/>
              <a:t>WW1 casualties: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15-20 mil.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WW2 casualties: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40-100 mil.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Spanish Flu: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50-100 mil.</a:t>
            </a:r>
          </a:p>
          <a:p>
            <a:pPr marL="742950" lvl="1" indent="-285750">
              <a:buFontTx/>
              <a:buChar char="-"/>
            </a:pPr>
            <a:endParaRPr lang="en-US" sz="1400" dirty="0"/>
          </a:p>
          <a:p>
            <a:pPr marL="742950" lvl="1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/>
              <a:t>Black Death: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75-200 mil.</a:t>
            </a:r>
            <a:endParaRPr lang="cs" sz="1400" dirty="0"/>
          </a:p>
          <a:p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598571" y="731586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Terrorism and assassinations and others</a:t>
            </a:r>
          </a:p>
        </p:txBody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395536" y="1347614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1978, Bulgarian dissident, Georgi Markov killed by ricin pellet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1984, Dalles, Rajneesh and salmonella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751 infected, 45 hospitalized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today known as Osho, still popular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1990-5, Aum Shinrikyo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unsuccessful attempts </a:t>
            </a:r>
            <a:r>
              <a:rPr lang="en"/>
              <a:t>to deploy anthrax, </a:t>
            </a:r>
            <a:r>
              <a:rPr lang="en" dirty="0"/>
              <a:t>botulin and ebola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2001, Bruce Ivins, anthrax letters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22 infected, 5 dead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ended with suicide, still unclear motivation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many unfuliflled threats and plans from a number of organizations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build="p"/>
    </p:bld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268</TotalTime>
  <Words>409</Words>
  <Application>Microsoft Office PowerPoint</Application>
  <PresentationFormat>On-screen Show (16:9)</PresentationFormat>
  <Paragraphs>96</Paragraphs>
  <Slides>23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Calibri Light</vt:lpstr>
      <vt:lpstr>Arial</vt:lpstr>
      <vt:lpstr>Calibri</vt:lpstr>
      <vt:lpstr>Old Standard TT</vt:lpstr>
      <vt:lpstr>Retrospektiva</vt:lpstr>
      <vt:lpstr>Biological weapons and biotechnology</vt:lpstr>
      <vt:lpstr>Types</vt:lpstr>
      <vt:lpstr>Vectors of infection</vt:lpstr>
      <vt:lpstr>Targets</vt:lpstr>
      <vt:lpstr>Strategic and tactical aspects</vt:lpstr>
      <vt:lpstr>History</vt:lpstr>
      <vt:lpstr>PowerPoint Presentation</vt:lpstr>
      <vt:lpstr>PowerPoint Presentation</vt:lpstr>
      <vt:lpstr>Terrorism and assassinations and others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situation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controversies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Proliferace biologických zbraní</dc:title>
  <dc:creator>Jakub Drmola</dc:creator>
  <cp:lastModifiedBy>Jakub Drmola</cp:lastModifiedBy>
  <cp:revision>21</cp:revision>
  <dcterms:modified xsi:type="dcterms:W3CDTF">2022-10-26T10:00:38Z</dcterms:modified>
</cp:coreProperties>
</file>