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728" r:id="rId1"/>
  </p:sldMasterIdLst>
  <p:notesMasterIdLst>
    <p:notesMasterId r:id="rId3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7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84" r:id="rId24"/>
    <p:sldId id="286" r:id="rId25"/>
    <p:sldId id="287" r:id="rId26"/>
    <p:sldId id="288" r:id="rId27"/>
    <p:sldId id="289" r:id="rId28"/>
    <p:sldId id="291" r:id="rId29"/>
    <p:sldId id="279" r:id="rId30"/>
    <p:sldId id="282" r:id="rId31"/>
    <p:sldId id="280" r:id="rId32"/>
    <p:sldId id="281" r:id="rId33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393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EC2A7220-11C6-4AA6-B372-5C0D8ACC951F}">
  <a:tblStyle styleId="{EC2A7220-11C6-4AA6-B372-5C0D8ACC951F}" styleName="Table_0"/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67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114" y="61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60243625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Shape 5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408837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Shape 12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412732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Shape 1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46882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Shape 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67395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Shape 6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6816264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Shape 7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7793863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Shape 8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014906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Shape 8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8708455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Shape 9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0025592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Shape 10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7441956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hape 10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Shape 10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416070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Shape 7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7194575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Shape 11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Shape 11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5114601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Shape 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hape 7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Shape 7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Shape 9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Shape 9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Shape 14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Shape 14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Shape 7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Shape 7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127000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Shape 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823837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9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Shape 9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982329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Shape 9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288707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hape 10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Shape 10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904711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Shape 11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754441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Shape 12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117452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4800600"/>
            <a:ext cx="9141619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4750737"/>
            <a:ext cx="9141619" cy="480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569214"/>
            <a:ext cx="7543800" cy="267462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6000" spc="-38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3341715"/>
            <a:ext cx="7543800" cy="85725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1800" cap="all" spc="150" baseline="0">
                <a:solidFill>
                  <a:schemeClr val="tx2"/>
                </a:solidFill>
                <a:latin typeface="+mj-lt"/>
              </a:defRPr>
            </a:lvl1pPr>
            <a:lvl2pPr marL="342900" indent="0" algn="ctr">
              <a:buNone/>
              <a:defRPr sz="18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t>29-Sep-21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" sz="75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/>
              <a:t>‹#›</a:t>
            </a:fld>
            <a:endParaRPr lang="en" sz="7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325755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2554775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t>29-Sep-21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" sz="75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/>
              <a:t>‹#›</a:t>
            </a:fld>
            <a:endParaRPr lang="en" sz="7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81695173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4800600"/>
            <a:ext cx="9141619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4750737"/>
            <a:ext cx="9141619" cy="480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11084"/>
            <a:ext cx="1971675" cy="4318066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11083"/>
            <a:ext cx="5800725" cy="4318067"/>
          </a:xfrm>
        </p:spPr>
        <p:txBody>
          <a:bodyPr vert="eaVert" lIns="45720" tIns="0" rIns="45720" bIns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t>29-Sep-21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" sz="75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/>
              <a:t>‹#›</a:t>
            </a:fld>
            <a:endParaRPr lang="en" sz="7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89126961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311700" y="1171600"/>
            <a:ext cx="8520600" cy="3397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pPr lvl="0">
                <a:spcBef>
                  <a:spcPts val="0"/>
                </a:spcBef>
                <a:buNone/>
              </a:pPr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2364101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0A7B3-6521-4DCA-87E5-044747A908C1}" type="datetimeFigureOut">
              <a:rPr lang="en-US" smtClean="0"/>
              <a:t>29-Sep-21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" sz="75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/>
              <a:t>‹#›</a:t>
            </a:fld>
            <a:endParaRPr lang="en" sz="7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67814083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4800600"/>
            <a:ext cx="9141619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4750737"/>
            <a:ext cx="9141619" cy="480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69214"/>
            <a:ext cx="7543800" cy="267462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6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3339846"/>
            <a:ext cx="7543800" cy="85725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1800" cap="all" spc="150" baseline="0">
                <a:solidFill>
                  <a:schemeClr val="tx2"/>
                </a:solidFill>
                <a:latin typeface="+mj-lt"/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t>29-Sep-21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" sz="75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/>
              <a:t>‹#›</a:t>
            </a:fld>
            <a:endParaRPr lang="en" sz="7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325755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42321658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14953"/>
            <a:ext cx="7543800" cy="1088068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59" y="1384301"/>
            <a:ext cx="3703320" cy="301752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384301"/>
            <a:ext cx="3703320" cy="301752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t>29-Sep-21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" sz="75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/>
              <a:t>‹#›</a:t>
            </a:fld>
            <a:endParaRPr lang="en" sz="7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29851884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14953"/>
            <a:ext cx="7543800" cy="1088068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384539"/>
            <a:ext cx="3703320" cy="55221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1500" b="0" cap="all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1936751"/>
            <a:ext cx="3703320" cy="253365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384539"/>
            <a:ext cx="3703320" cy="55221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1500" b="0" cap="all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1936751"/>
            <a:ext cx="3703320" cy="253365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t>29-Sep-21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" sz="75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/>
              <a:t>‹#›</a:t>
            </a:fld>
            <a:endParaRPr lang="en" sz="7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00434047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t>29-Sep-21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" sz="75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/>
              <a:t>‹#›</a:t>
            </a:fld>
            <a:endParaRPr lang="en" sz="7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82065424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4800600"/>
            <a:ext cx="9141619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4750737"/>
            <a:ext cx="9141619" cy="480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t>29-Sep-21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" sz="75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/>
              <a:t>‹#›</a:t>
            </a:fld>
            <a:endParaRPr lang="en" sz="7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76250183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445769"/>
            <a:ext cx="2400300" cy="1714500"/>
          </a:xfrm>
        </p:spPr>
        <p:txBody>
          <a:bodyPr anchor="b">
            <a:normAutofit/>
          </a:bodyPr>
          <a:lstStyle>
            <a:lvl1pPr>
              <a:defRPr sz="2700" b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450" y="548640"/>
            <a:ext cx="4869180" cy="394335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194560"/>
            <a:ext cx="2400300" cy="2534343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125">
                <a:solidFill>
                  <a:srgbClr val="FFFFFF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4844839"/>
            <a:ext cx="1963883" cy="273844"/>
          </a:xfrm>
        </p:spPr>
        <p:txBody>
          <a:bodyPr/>
          <a:lstStyle>
            <a:lvl1pPr algn="l">
              <a:defRPr/>
            </a:lvl1pPr>
          </a:lstStyle>
          <a:p>
            <a:fld id="{1160EA64-D806-43AC-9DF2-F8C432F32B4C}" type="datetimeFigureOut">
              <a:rPr lang="en-US" smtClean="0"/>
              <a:t>29-Sep-21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4844839"/>
            <a:ext cx="3486150" cy="273844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algn="r"/>
            <a:fld id="{00000000-1234-1234-1234-123412341234}" type="slidenum">
              <a:rPr lang="en" sz="75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/>
              <a:t>‹#›</a:t>
            </a:fld>
            <a:endParaRPr lang="en" sz="7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40550070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714750"/>
            <a:ext cx="9141619" cy="14287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3686307"/>
            <a:ext cx="9141619" cy="480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3806190"/>
            <a:ext cx="7584948" cy="617220"/>
          </a:xfrm>
        </p:spPr>
        <p:txBody>
          <a:bodyPr lIns="91440" tIns="0" rIns="91440" bIns="0" anchor="b">
            <a:noAutofit/>
          </a:bodyPr>
          <a:lstStyle>
            <a:lvl1pPr>
              <a:defRPr sz="2700" b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3686307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cs-CZ" dirty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60" y="4430267"/>
            <a:ext cx="7584948" cy="44577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450"/>
              </a:spcAft>
              <a:buNone/>
              <a:defRPr sz="1125">
                <a:solidFill>
                  <a:srgbClr val="FFFFFF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t>29-Sep-21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" sz="75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/>
              <a:t>‹#›</a:t>
            </a:fld>
            <a:endParaRPr lang="en" sz="7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30364438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4800600"/>
            <a:ext cx="9144000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4750737"/>
            <a:ext cx="9144001" cy="494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14953"/>
            <a:ext cx="7543800" cy="108806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384301"/>
            <a:ext cx="7543800" cy="301752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4844839"/>
            <a:ext cx="1854203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rgbClr val="FFFFFF"/>
                </a:solidFill>
              </a:defRPr>
            </a:lvl1pPr>
          </a:lstStyle>
          <a:p>
            <a:fld id="{1160EA64-D806-43AC-9DF2-F8C432F32B4C}" type="datetimeFigureOut">
              <a:rPr lang="en-US" smtClean="0"/>
              <a:t>29-Sep-21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4844839"/>
            <a:ext cx="3617103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4844839"/>
            <a:ext cx="984019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>
                <a:solidFill>
                  <a:srgbClr val="FFFFFF"/>
                </a:solidFill>
              </a:defRPr>
            </a:lvl1pPr>
          </a:lstStyle>
          <a:p>
            <a:pPr algn="r"/>
            <a:fld id="{00000000-1234-1234-1234-123412341234}" type="slidenum">
              <a:rPr lang="en" sz="75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/>
              <a:t>‹#›</a:t>
            </a:fld>
            <a:endParaRPr lang="en" sz="7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303384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43035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  <p:sldLayoutId id="2147483740" r:id="rId12"/>
  </p:sldLayoutIdLst>
  <p:hf sldNum="0" hdr="0" ftr="0" dt="0"/>
  <p:txStyles>
    <p:titleStyle>
      <a:lvl1pPr algn="l" defTabSz="685800" rtl="0" eaLnBrk="1" latinLnBrk="0" hangingPunct="1">
        <a:lnSpc>
          <a:spcPct val="85000"/>
        </a:lnSpc>
        <a:spcBef>
          <a:spcPct val="0"/>
        </a:spcBef>
        <a:buNone/>
        <a:defRPr sz="3600" kern="1200" spc="-38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68580" indent="-68580" algn="l" defTabSz="685800" rtl="0" eaLnBrk="1" latinLnBrk="0" hangingPunct="1">
        <a:lnSpc>
          <a:spcPct val="90000"/>
        </a:lnSpc>
        <a:spcBef>
          <a:spcPts val="900"/>
        </a:spcBef>
        <a:spcAft>
          <a:spcPts val="15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15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288036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3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425196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562356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699516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82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97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12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27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tbto.org/nuclear-testing/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.png"/><Relationship Id="rId4" Type="http://schemas.openxmlformats.org/officeDocument/2006/relationships/hyperlink" Target="https://en.wikipedia.org/wiki/Nuclear_proliferation#/media/File:Nuclear_weapon_programs_worldwide_oct2006.png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hyperlink" Target="https://www.youtube.com/watch?v=O2QqOvFMG_A&amp;feature=youtu.be&amp;t=8s" TargetMode="Externa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 txBox="1">
            <a:spLocks noGrp="1"/>
          </p:cNvSpPr>
          <p:nvPr>
            <p:ph type="ctrTitle"/>
          </p:nvPr>
        </p:nvSpPr>
        <p:spPr>
          <a:xfrm>
            <a:off x="1143000" y="642939"/>
            <a:ext cx="6858000" cy="1269225"/>
          </a:xfrm>
          <a:prstGeom prst="rect">
            <a:avLst/>
          </a:prstGeom>
        </p:spPr>
        <p:txBody>
          <a:bodyPr vert="horz" lIns="68569" tIns="68569" rIns="68569" bIns="68569" rtlCol="0" anchor="ctr" anchorCtr="0">
            <a:noAutofit/>
          </a:bodyPr>
          <a:lstStyle/>
          <a:p>
            <a:pPr algn="ctr">
              <a:spcBef>
                <a:spcPts val="0"/>
              </a:spcBef>
            </a:pPr>
            <a:r>
              <a:rPr lang="en-US" sz="3200" dirty="0">
                <a:latin typeface="Arial"/>
                <a:ea typeface="Arial"/>
                <a:cs typeface="Arial"/>
                <a:sym typeface="Arial"/>
              </a:rPr>
              <a:t>Modern</a:t>
            </a:r>
            <a:r>
              <a:rPr lang="cs-CZ" sz="3200" dirty="0">
                <a:latin typeface="Arial"/>
                <a:ea typeface="Arial"/>
                <a:cs typeface="Arial"/>
                <a:sym typeface="Arial"/>
              </a:rPr>
              <a:t> Technologies and </a:t>
            </a:r>
            <a:r>
              <a:rPr lang="en-US" sz="3200" dirty="0">
                <a:latin typeface="Arial"/>
                <a:ea typeface="Arial"/>
                <a:cs typeface="Arial"/>
                <a:sym typeface="Arial"/>
              </a:rPr>
              <a:t>Conflicts</a:t>
            </a:r>
            <a:endParaRPr lang="en-US" sz="32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" name="Shape 60"/>
          <p:cNvSpPr txBox="1">
            <a:spLocks noGrp="1"/>
          </p:cNvSpPr>
          <p:nvPr>
            <p:ph type="subTitle" idx="1"/>
          </p:nvPr>
        </p:nvSpPr>
        <p:spPr>
          <a:xfrm>
            <a:off x="2753550" y="4148484"/>
            <a:ext cx="6390450" cy="594450"/>
          </a:xfrm>
          <a:prstGeom prst="rect">
            <a:avLst/>
          </a:prstGeom>
        </p:spPr>
        <p:txBody>
          <a:bodyPr vert="horz" lIns="68569" tIns="68569" rIns="68569" bIns="68569" rtlCol="0" anchor="b" anchorCtr="0">
            <a:noAutofit/>
          </a:bodyPr>
          <a:lstStyle/>
          <a:p>
            <a:pPr algn="r">
              <a:spcBef>
                <a:spcPts val="0"/>
              </a:spcBef>
            </a:pPr>
            <a:r>
              <a:rPr lang="en" dirty="0">
                <a:latin typeface="Calibri"/>
                <a:ea typeface="Calibri"/>
                <a:cs typeface="Calibri"/>
                <a:sym typeface="Calibri"/>
              </a:rPr>
              <a:t>Jakub Drmola</a:t>
            </a:r>
          </a:p>
        </p:txBody>
      </p:sp>
      <p:sp>
        <p:nvSpPr>
          <p:cNvPr id="61" name="Shape 61"/>
          <p:cNvSpPr txBox="1"/>
          <p:nvPr/>
        </p:nvSpPr>
        <p:spPr>
          <a:xfrm>
            <a:off x="892366" y="2225407"/>
            <a:ext cx="8042314" cy="1123721"/>
          </a:xfrm>
          <a:prstGeom prst="rect">
            <a:avLst/>
          </a:prstGeom>
          <a:noFill/>
          <a:ln>
            <a:noFill/>
          </a:ln>
        </p:spPr>
        <p:txBody>
          <a:bodyPr lIns="68569" tIns="68569" rIns="68569" bIns="68569" anchor="b" anchorCtr="0">
            <a:noAutofit/>
          </a:bodyPr>
          <a:lstStyle/>
          <a:p>
            <a:r>
              <a:rPr lang="en-US" sz="3600" dirty="0">
                <a:latin typeface="Calibri"/>
                <a:ea typeface="Calibri"/>
                <a:cs typeface="Calibri"/>
                <a:sym typeface="Calibri"/>
              </a:rPr>
              <a:t>Weapons of Mass Destruction</a:t>
            </a:r>
            <a:endParaRPr lang="en" sz="36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DDD88AE-194D-40A7-847B-62956327B693}"/>
              </a:ext>
            </a:extLst>
          </p:cNvPr>
          <p:cNvSpPr/>
          <p:nvPr/>
        </p:nvSpPr>
        <p:spPr>
          <a:xfrm>
            <a:off x="4453217" y="238708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 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Shape 122"/>
          <p:cNvSpPr txBox="1">
            <a:spLocks noGrp="1"/>
          </p:cNvSpPr>
          <p:nvPr>
            <p:ph type="title"/>
          </p:nvPr>
        </p:nvSpPr>
        <p:spPr>
          <a:xfrm>
            <a:off x="4143900" y="445025"/>
            <a:ext cx="4688400" cy="613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/>
              <a:t>Current arsenals</a:t>
            </a:r>
          </a:p>
        </p:txBody>
      </p:sp>
      <p:sp>
        <p:nvSpPr>
          <p:cNvPr id="123" name="Shape 123"/>
          <p:cNvSpPr txBox="1">
            <a:spLocks noGrp="1"/>
          </p:cNvSpPr>
          <p:nvPr>
            <p:ph type="body" idx="1"/>
          </p:nvPr>
        </p:nvSpPr>
        <p:spPr>
          <a:xfrm>
            <a:off x="4143750" y="1503250"/>
            <a:ext cx="4688400" cy="364035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600" dirty="0"/>
              <a:t>permanent members of UN SC</a:t>
            </a:r>
          </a:p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600" dirty="0"/>
              <a:t>plus India, Pakistan and Israel</a:t>
            </a:r>
          </a:p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600" dirty="0"/>
              <a:t>ongoing efforts by DPRK and Iran</a:t>
            </a:r>
          </a:p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600" dirty="0"/>
              <a:t>issue of post-soviet countries</a:t>
            </a:r>
          </a:p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600" dirty="0"/>
              <a:t>former programs in Libya, Iraq, Syria, South Africa, Brazil, Taiwan, Sout Korea, Yugoslavia, ...</a:t>
            </a:r>
          </a:p>
          <a:p>
            <a:pPr lvl="0">
              <a:spcBef>
                <a:spcPts val="0"/>
              </a:spcBef>
              <a:spcAft>
                <a:spcPts val="0"/>
              </a:spcAft>
              <a:buNone/>
            </a:pPr>
            <a:endParaRPr sz="1600" dirty="0"/>
          </a:p>
          <a:p>
            <a:pPr marL="457200" lvl="0" indent="-292100"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en" sz="1050" u="sng" dirty="0">
                <a:solidFill>
                  <a:schemeClr val="hlink"/>
                </a:solidFill>
                <a:hlinkClick r:id="rId3"/>
              </a:rPr>
              <a:t>https://www.ctbto.org/nuclear-testing/</a:t>
            </a:r>
          </a:p>
          <a:p>
            <a:pPr marL="457200" lvl="0" indent="-292100" rtl="0"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en" sz="1050" u="sng" dirty="0">
                <a:solidFill>
                  <a:schemeClr val="hlink"/>
                </a:solidFill>
                <a:hlinkClick r:id="rId4"/>
              </a:rPr>
              <a:t>https://en.wikipedia.org/wiki/Nuclear_proliferation#/media/File:Nuclear_weapon_programs_worldwide_oct2006.png</a:t>
            </a:r>
            <a:endParaRPr sz="1050" dirty="0"/>
          </a:p>
        </p:txBody>
      </p:sp>
      <p:pic>
        <p:nvPicPr>
          <p:cNvPr id="124" name="Shape 1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4" y="0"/>
            <a:ext cx="4143756" cy="51434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01008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Shape 12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30" name="Shape 130"/>
          <p:cNvSpPr txBox="1">
            <a:spLocks noGrp="1"/>
          </p:cNvSpPr>
          <p:nvPr>
            <p:ph type="body" idx="1"/>
          </p:nvPr>
        </p:nvSpPr>
        <p:spPr>
          <a:xfrm>
            <a:off x="311700" y="1171600"/>
            <a:ext cx="8520600" cy="3397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pic>
        <p:nvPicPr>
          <p:cNvPr id="131" name="Shape 1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"/>
            <a:ext cx="9144000" cy="47777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399067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/>
              <a:t>Terrorism</a:t>
            </a:r>
          </a:p>
        </p:txBody>
      </p:sp>
      <p:sp>
        <p:nvSpPr>
          <p:cNvPr id="137" name="Shape 137"/>
          <p:cNvSpPr txBox="1">
            <a:spLocks noGrp="1"/>
          </p:cNvSpPr>
          <p:nvPr>
            <p:ph type="body" idx="1"/>
          </p:nvPr>
        </p:nvSpPr>
        <p:spPr>
          <a:xfrm>
            <a:off x="311700" y="1368000"/>
            <a:ext cx="5268300" cy="3530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800" dirty="0"/>
              <a:t>ongoing speculations</a:t>
            </a:r>
          </a:p>
          <a:p>
            <a:pPr marL="914400" lvl="1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600" dirty="0"/>
              <a:t>esp. after collapse of USSR and 9/11</a:t>
            </a:r>
          </a:p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800" dirty="0"/>
              <a:t>regular news about efforts of terrorist groups to procure nuclear weapons or dirty bombs, so far without confirmation or results</a:t>
            </a:r>
          </a:p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800" dirty="0"/>
              <a:t>building a nuclear weapon from scratch impossible</a:t>
            </a:r>
          </a:p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800" dirty="0"/>
              <a:t>might steal it, buy it or attack a nuclear facility</a:t>
            </a:r>
          </a:p>
          <a:p>
            <a:pPr marL="457200" lvl="0" indent="-22860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800" dirty="0"/>
              <a:t>building dirty bomb is trivial, could be used to spread fear</a:t>
            </a:r>
          </a:p>
        </p:txBody>
      </p:sp>
      <p:pic>
        <p:nvPicPr>
          <p:cNvPr id="138" name="Shape 1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19447" y="0"/>
            <a:ext cx="4324552" cy="505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47130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3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7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7600" y="0"/>
            <a:ext cx="6328800" cy="5063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6512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dirty="0"/>
              <a:t>Types of chemical weapons I.</a:t>
            </a:r>
          </a:p>
        </p:txBody>
      </p:sp>
      <p:sp>
        <p:nvSpPr>
          <p:cNvPr id="66" name="Shape 66"/>
          <p:cNvSpPr txBox="1">
            <a:spLocks noGrp="1"/>
          </p:cNvSpPr>
          <p:nvPr>
            <p:ph type="body" idx="1"/>
          </p:nvPr>
        </p:nvSpPr>
        <p:spPr>
          <a:xfrm>
            <a:off x="311700" y="1582000"/>
            <a:ext cx="8520600" cy="3397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800" dirty="0"/>
              <a:t>Nerve agents</a:t>
            </a:r>
          </a:p>
          <a:p>
            <a:pPr marL="914400" lvl="1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600" dirty="0"/>
              <a:t>block nerve signals &gt; convulsions, paralysis of muscles &gt; asphyxiation or heart failure</a:t>
            </a:r>
          </a:p>
          <a:p>
            <a:pPr marL="914400" lvl="1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600" dirty="0"/>
              <a:t>sarin, soman, tabun, VX, novichok </a:t>
            </a:r>
          </a:p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800" dirty="0"/>
              <a:t>Blood agents</a:t>
            </a:r>
          </a:p>
          <a:p>
            <a:pPr marL="914400" lvl="1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600" dirty="0"/>
              <a:t>absorbed into blood by inhalation or consumption &gt; block oxygen</a:t>
            </a:r>
          </a:p>
          <a:p>
            <a:pPr marL="914400" lvl="1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600" dirty="0"/>
              <a:t>cyanide, arsenic, oxygen monoxide</a:t>
            </a:r>
          </a:p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800" dirty="0"/>
              <a:t>Choking agents</a:t>
            </a:r>
          </a:p>
          <a:p>
            <a:pPr marL="914400" lvl="1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600" dirty="0"/>
              <a:t>stings and destroys cells in lungs and membranes &gt; lungs flood with liquid &gt; asphyxiation</a:t>
            </a:r>
          </a:p>
          <a:p>
            <a:pPr marL="914400" lvl="1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600" dirty="0"/>
              <a:t>phosgene, chlorine</a:t>
            </a:r>
          </a:p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endParaRPr lang="en" sz="1800" dirty="0"/>
          </a:p>
        </p:txBody>
      </p:sp>
    </p:spTree>
    <p:extLst>
      <p:ext uri="{BB962C8B-B14F-4D97-AF65-F5344CB8AC3E}">
        <p14:creationId xmlns:p14="http://schemas.microsoft.com/office/powerpoint/2010/main" val="4228287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6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6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6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6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6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/>
            <a:r>
              <a:rPr lang="en" dirty="0"/>
              <a:t>Types of chemical weapons II.</a:t>
            </a:r>
          </a:p>
        </p:txBody>
      </p:sp>
      <p:sp>
        <p:nvSpPr>
          <p:cNvPr id="72" name="Shape 72"/>
          <p:cNvSpPr txBox="1">
            <a:spLocks noGrp="1"/>
          </p:cNvSpPr>
          <p:nvPr>
            <p:ph type="body" idx="1"/>
          </p:nvPr>
        </p:nvSpPr>
        <p:spPr>
          <a:xfrm>
            <a:off x="311700" y="1574800"/>
            <a:ext cx="8520600" cy="3397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800" dirty="0"/>
              <a:t>Blistering agents</a:t>
            </a:r>
          </a:p>
          <a:p>
            <a:pPr marL="914400" lvl="1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600" dirty="0"/>
              <a:t>up to 24 hours after contact, chemical burns for days, extremely painful, necrotic</a:t>
            </a:r>
          </a:p>
          <a:p>
            <a:pPr marL="914400" lvl="1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600" dirty="0"/>
              <a:t>yperite (mustard gas), lewisite</a:t>
            </a:r>
          </a:p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800" dirty="0"/>
              <a:t>Psychoactive</a:t>
            </a:r>
          </a:p>
          <a:p>
            <a:pPr marL="914400" lvl="1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600" dirty="0"/>
              <a:t>temporary loss of consciousness, confusion, hallucinations</a:t>
            </a:r>
          </a:p>
          <a:p>
            <a:pPr marL="914400" lvl="1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600" dirty="0"/>
              <a:t>LSD-25, BZ, Kolokol-1</a:t>
            </a:r>
          </a:p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800" dirty="0"/>
              <a:t>Incapacitating</a:t>
            </a:r>
          </a:p>
          <a:p>
            <a:pPr marL="914400" lvl="1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600" dirty="0"/>
              <a:t>cause vomiting, burning in eyes, coughing, tears</a:t>
            </a:r>
          </a:p>
          <a:p>
            <a:pPr marL="914400" lvl="1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600" dirty="0"/>
              <a:t>chloracetophenon, CS, CR, adamsite</a:t>
            </a:r>
          </a:p>
          <a:p>
            <a:pPr lvl="0">
              <a:spcBef>
                <a:spcPts val="0"/>
              </a:spcBef>
              <a:spcAft>
                <a:spcPts val="0"/>
              </a:spcAft>
              <a:buNone/>
            </a:pPr>
            <a:endParaRPr sz="1800" dirty="0"/>
          </a:p>
        </p:txBody>
      </p:sp>
    </p:spTree>
    <p:extLst>
      <p:ext uri="{BB962C8B-B14F-4D97-AF65-F5344CB8AC3E}">
        <p14:creationId xmlns:p14="http://schemas.microsoft.com/office/powerpoint/2010/main" val="2849726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7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7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7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7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7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hape 7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78" name="Shape 78"/>
          <p:cNvSpPr txBox="1">
            <a:spLocks noGrp="1"/>
          </p:cNvSpPr>
          <p:nvPr>
            <p:ph type="body" idx="1"/>
          </p:nvPr>
        </p:nvSpPr>
        <p:spPr>
          <a:xfrm>
            <a:off x="311700" y="1171600"/>
            <a:ext cx="8520600" cy="3397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pic>
        <p:nvPicPr>
          <p:cNvPr id="79" name="Shape 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637" y="0"/>
            <a:ext cx="8980714" cy="51434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957035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/>
              <a:t>History I.</a:t>
            </a:r>
          </a:p>
        </p:txBody>
      </p:sp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>
            <a:off x="311700" y="1502800"/>
            <a:ext cx="8520600" cy="38553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2000" dirty="0"/>
              <a:t>use of smoke since time immemorial</a:t>
            </a:r>
          </a:p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2000" dirty="0"/>
              <a:t>da Vinci’s proposal for chemical grenade</a:t>
            </a:r>
          </a:p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2000" dirty="0"/>
              <a:t>boom of chemistry since 19th century</a:t>
            </a:r>
          </a:p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2000" dirty="0"/>
              <a:t>largest use in history during First World War</a:t>
            </a:r>
          </a:p>
          <a:p>
            <a:pPr marL="914400" lvl="1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800" dirty="0"/>
              <a:t>1914 – tear gas, first use by France, unsuccessful</a:t>
            </a:r>
          </a:p>
          <a:p>
            <a:pPr marL="914400" lvl="1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800" dirty="0"/>
              <a:t>1915 - chlorine, phosgene</a:t>
            </a:r>
          </a:p>
          <a:p>
            <a:pPr marL="914400" lvl="1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800" dirty="0"/>
              <a:t>1917 - yperite (mustard gas)</a:t>
            </a:r>
          </a:p>
          <a:p>
            <a:pPr marL="914400" lvl="1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800" dirty="0"/>
              <a:t>over 1 million soldiers impacted, 100 thousand killed (primarily by phosgene)</a:t>
            </a:r>
          </a:p>
          <a:p>
            <a:pPr marL="914400" lvl="1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800" dirty="0"/>
              <a:t>all major powers used chemical weapons</a:t>
            </a:r>
          </a:p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2000" dirty="0"/>
              <a:t>nerve gases discovered in Germanny in 1930s</a:t>
            </a:r>
          </a:p>
          <a:p>
            <a:pPr marR="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dirty="0"/>
          </a:p>
        </p:txBody>
      </p:sp>
    </p:spTree>
    <p:extLst>
      <p:ext uri="{BB962C8B-B14F-4D97-AF65-F5344CB8AC3E}">
        <p14:creationId xmlns:p14="http://schemas.microsoft.com/office/powerpoint/2010/main" val="2242428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8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8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8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8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8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8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8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9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91" name="Shape 91"/>
          <p:cNvSpPr txBox="1">
            <a:spLocks noGrp="1"/>
          </p:cNvSpPr>
          <p:nvPr>
            <p:ph type="body" idx="1"/>
          </p:nvPr>
        </p:nvSpPr>
        <p:spPr>
          <a:xfrm>
            <a:off x="311700" y="1171600"/>
            <a:ext cx="8520600" cy="3397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pic>
        <p:nvPicPr>
          <p:cNvPr id="92" name="Shape 9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5423" y="0"/>
            <a:ext cx="8153176" cy="51434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745726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/>
              <a:t>History II.</a:t>
            </a:r>
          </a:p>
        </p:txBody>
      </p:sp>
      <p:sp>
        <p:nvSpPr>
          <p:cNvPr id="98" name="Shape 98"/>
          <p:cNvSpPr txBox="1">
            <a:spLocks noGrp="1"/>
          </p:cNvSpPr>
          <p:nvPr>
            <p:ph type="body" idx="1"/>
          </p:nvPr>
        </p:nvSpPr>
        <p:spPr>
          <a:xfrm>
            <a:off x="311699" y="1538800"/>
            <a:ext cx="4936800" cy="38319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600" dirty="0"/>
              <a:t>very limited combat use during WW2 – why?</a:t>
            </a:r>
          </a:p>
          <a:p>
            <a:pPr marL="914400" lvl="1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400" dirty="0"/>
              <a:t>Germany did not know nobody else discovered nerve gas, worried about escalation</a:t>
            </a:r>
          </a:p>
          <a:p>
            <a:pPr marL="914400" lvl="1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400" dirty="0"/>
              <a:t>used a lot by Japan</a:t>
            </a:r>
          </a:p>
          <a:p>
            <a:pPr marL="914400" lvl="1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400" dirty="0"/>
              <a:t>planned use for defense of Great Britain</a:t>
            </a:r>
          </a:p>
          <a:p>
            <a:pPr marL="914400" lvl="1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400" dirty="0"/>
              <a:t>Zyklon B in extermination camps</a:t>
            </a:r>
          </a:p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600" dirty="0"/>
              <a:t>“gas race” during Cold War</a:t>
            </a:r>
          </a:p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600" dirty="0"/>
              <a:t>used in smaller conflicts in Middle East, Africa, etc.</a:t>
            </a:r>
          </a:p>
          <a:p>
            <a:pPr lvl="0">
              <a:spcBef>
                <a:spcPts val="0"/>
              </a:spcBef>
              <a:spcAft>
                <a:spcPts val="0"/>
              </a:spcAft>
              <a:buNone/>
            </a:pPr>
            <a:endParaRPr sz="1600" dirty="0"/>
          </a:p>
        </p:txBody>
      </p:sp>
      <p:pic>
        <p:nvPicPr>
          <p:cNvPr id="99" name="Shape 99"/>
          <p:cNvPicPr preferRelativeResize="0"/>
          <p:nvPr/>
        </p:nvPicPr>
        <p:blipFill rotWithShape="1">
          <a:blip r:embed="rId3">
            <a:alphaModFix/>
          </a:blip>
          <a:srcRect b="10201"/>
          <a:stretch/>
        </p:blipFill>
        <p:spPr>
          <a:xfrm>
            <a:off x="5248499" y="209362"/>
            <a:ext cx="3895499" cy="472477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04556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9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9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9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Shape 6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635263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hape 104"/>
          <p:cNvSpPr txBox="1">
            <a:spLocks noGrp="1"/>
          </p:cNvSpPr>
          <p:nvPr>
            <p:ph type="title"/>
          </p:nvPr>
        </p:nvSpPr>
        <p:spPr>
          <a:xfrm>
            <a:off x="3888475" y="445025"/>
            <a:ext cx="4943700" cy="613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/>
              <a:t>Technology used</a:t>
            </a:r>
          </a:p>
        </p:txBody>
      </p:sp>
      <p:sp>
        <p:nvSpPr>
          <p:cNvPr id="105" name="Shape 105"/>
          <p:cNvSpPr txBox="1">
            <a:spLocks noGrp="1"/>
          </p:cNvSpPr>
          <p:nvPr>
            <p:ph type="body" idx="1"/>
          </p:nvPr>
        </p:nvSpPr>
        <p:spPr>
          <a:xfrm>
            <a:off x="3888475" y="1596375"/>
            <a:ext cx="4943700" cy="3820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spcBef>
                <a:spcPts val="0"/>
              </a:spcBef>
              <a:buChar char="-"/>
            </a:pPr>
            <a:r>
              <a:rPr lang="en" sz="1600" dirty="0"/>
              <a:t>methods of dispersion</a:t>
            </a:r>
          </a:p>
          <a:p>
            <a:pPr marL="914400" lvl="1" indent="-228600" rtl="0">
              <a:spcBef>
                <a:spcPts val="0"/>
              </a:spcBef>
              <a:buChar char="-"/>
            </a:pPr>
            <a:r>
              <a:rPr lang="en" sz="1400" dirty="0"/>
              <a:t>wind, artillery, air bombs, spraying, binary munitions</a:t>
            </a:r>
          </a:p>
          <a:p>
            <a:pPr marL="457200" lvl="0" indent="-228600" rtl="0">
              <a:spcBef>
                <a:spcPts val="0"/>
              </a:spcBef>
              <a:buChar char="-"/>
            </a:pPr>
            <a:r>
              <a:rPr lang="en" sz="1600" dirty="0"/>
              <a:t>methods of protection</a:t>
            </a:r>
          </a:p>
          <a:p>
            <a:pPr marL="914400" lvl="1" indent="-228600">
              <a:spcBef>
                <a:spcPts val="0"/>
              </a:spcBef>
              <a:buChar char="-"/>
            </a:pPr>
            <a:r>
              <a:rPr lang="en" sz="1400" dirty="0"/>
              <a:t>detection by sight and smells, damp cloth over face</a:t>
            </a:r>
          </a:p>
          <a:p>
            <a:pPr marL="914400" lvl="1" indent="-228600">
              <a:spcBef>
                <a:spcPts val="0"/>
              </a:spcBef>
              <a:buChar char="-"/>
            </a:pPr>
            <a:r>
              <a:rPr lang="en" sz="1400" dirty="0"/>
              <a:t>later gas masks, continually improved, full suits</a:t>
            </a:r>
          </a:p>
          <a:p>
            <a:pPr marL="914400" lvl="1" indent="-228600">
              <a:spcBef>
                <a:spcPts val="0"/>
              </a:spcBef>
              <a:buChar char="-"/>
            </a:pPr>
            <a:r>
              <a:rPr lang="en" sz="1400" dirty="0"/>
              <a:t>neutralizing chemical agents, antidotes, electronic detection</a:t>
            </a:r>
          </a:p>
        </p:txBody>
      </p:sp>
      <p:pic>
        <p:nvPicPr>
          <p:cNvPr id="106" name="Shape 10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3888475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19529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0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0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0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/>
              <a:t>Strategic and tactical aspect</a:t>
            </a:r>
          </a:p>
        </p:txBody>
      </p:sp>
      <p:sp>
        <p:nvSpPr>
          <p:cNvPr id="112" name="Shape 112"/>
          <p:cNvSpPr txBox="1">
            <a:spLocks noGrp="1"/>
          </p:cNvSpPr>
          <p:nvPr>
            <p:ph type="body" idx="1"/>
          </p:nvPr>
        </p:nvSpPr>
        <p:spPr>
          <a:xfrm>
            <a:off x="311700" y="1379387"/>
            <a:ext cx="5461500" cy="3397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Old Standard TT"/>
              <a:buChar char="-"/>
            </a:pPr>
            <a:r>
              <a:rPr lang="en" sz="1800" dirty="0"/>
              <a:t>highly dependent on weather</a:t>
            </a:r>
          </a:p>
          <a:p>
            <a:pPr marL="676656" lvl="1" indent="-342900">
              <a:lnSpc>
                <a:spcPct val="115000"/>
              </a:lnSpc>
              <a:spcAft>
                <a:spcPts val="0"/>
              </a:spcAft>
              <a:buClr>
                <a:schemeClr val="dk1"/>
              </a:buClr>
              <a:buSzPct val="100000"/>
              <a:buFont typeface="Old Standard TT"/>
              <a:buChar char="-"/>
            </a:pPr>
            <a:r>
              <a:rPr lang="en" sz="1600" dirty="0"/>
              <a:t>temperature, wind and humidity can limit the effect or even hit friendly forces</a:t>
            </a:r>
          </a:p>
          <a:p>
            <a:pPr marL="457200" indent="-342900">
              <a:lnSpc>
                <a:spcPct val="115000"/>
              </a:lnSpc>
              <a:spcAft>
                <a:spcPts val="0"/>
              </a:spcAft>
              <a:buClr>
                <a:schemeClr val="dk1"/>
              </a:buClr>
              <a:buFont typeface="Old Standard TT"/>
              <a:buChar char="-"/>
            </a:pPr>
            <a:r>
              <a:rPr lang="en" sz="1800" dirty="0"/>
              <a:t>contamination</a:t>
            </a:r>
          </a:p>
          <a:p>
            <a:pPr marL="457200" indent="-342900">
              <a:lnSpc>
                <a:spcPct val="115000"/>
              </a:lnSpc>
              <a:spcAft>
                <a:spcPts val="0"/>
              </a:spcAft>
              <a:buClr>
                <a:schemeClr val="dk1"/>
              </a:buClr>
              <a:buFont typeface="Old Standard TT"/>
              <a:buChar char="-"/>
            </a:pPr>
            <a:r>
              <a:rPr lang="en" sz="1800" dirty="0"/>
              <a:t>quite cheap and simple to produce</a:t>
            </a:r>
          </a:p>
          <a:p>
            <a:pPr marL="457200" indent="-342900">
              <a:lnSpc>
                <a:spcPct val="115000"/>
              </a:lnSpc>
              <a:spcAft>
                <a:spcPts val="0"/>
              </a:spcAft>
              <a:buClr>
                <a:schemeClr val="dk1"/>
              </a:buClr>
              <a:buFont typeface="Old Standard TT"/>
              <a:buChar char="-"/>
            </a:pPr>
            <a:r>
              <a:rPr lang="en" sz="1800" dirty="0"/>
              <a:t>very bad for PR</a:t>
            </a:r>
          </a:p>
          <a:p>
            <a:pPr marL="457200" indent="-342900">
              <a:lnSpc>
                <a:spcPct val="115000"/>
              </a:lnSpc>
              <a:spcAft>
                <a:spcPts val="0"/>
              </a:spcAft>
              <a:buClr>
                <a:schemeClr val="dk1"/>
              </a:buClr>
              <a:buFont typeface="Old Standard TT"/>
              <a:buChar char="-"/>
            </a:pPr>
            <a:r>
              <a:rPr lang="en" sz="1800" dirty="0"/>
              <a:t>not very effective when the armies are protected</a:t>
            </a:r>
          </a:p>
          <a:p>
            <a:pPr marL="457200" indent="-342900">
              <a:lnSpc>
                <a:spcPct val="115000"/>
              </a:lnSpc>
              <a:spcAft>
                <a:spcPts val="0"/>
              </a:spcAft>
              <a:buClr>
                <a:schemeClr val="dk1"/>
              </a:buClr>
              <a:buFont typeface="Old Standard TT"/>
              <a:buChar char="-"/>
            </a:pPr>
            <a:r>
              <a:rPr lang="en" sz="1800" dirty="0"/>
              <a:t>can escalate quickly</a:t>
            </a:r>
          </a:p>
        </p:txBody>
      </p:sp>
      <p:pic>
        <p:nvPicPr>
          <p:cNvPr id="113" name="Shape 113"/>
          <p:cNvPicPr preferRelativeResize="0"/>
          <p:nvPr/>
        </p:nvPicPr>
        <p:blipFill rotWithShape="1">
          <a:blip r:embed="rId3">
            <a:alphaModFix/>
          </a:blip>
          <a:srcRect l="21368" r="13425"/>
          <a:stretch/>
        </p:blipFill>
        <p:spPr>
          <a:xfrm>
            <a:off x="5773200" y="1624026"/>
            <a:ext cx="3370800" cy="290792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3050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5371154" cy="613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/>
              <a:t>Terrorism etc.</a:t>
            </a:r>
          </a:p>
        </p:txBody>
      </p:sp>
      <p:sp>
        <p:nvSpPr>
          <p:cNvPr id="119" name="Shape 119"/>
          <p:cNvSpPr txBox="1">
            <a:spLocks noGrp="1"/>
          </p:cNvSpPr>
          <p:nvPr>
            <p:ph type="body" idx="1"/>
          </p:nvPr>
        </p:nvSpPr>
        <p:spPr>
          <a:xfrm>
            <a:off x="307327" y="1376390"/>
            <a:ext cx="5379900" cy="364201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800" dirty="0"/>
              <a:t>chemical weapons are relatively easily procurable</a:t>
            </a:r>
          </a:p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800" dirty="0"/>
              <a:t>sometimes used to enhance conventional attacks</a:t>
            </a:r>
          </a:p>
          <a:p>
            <a:pPr marL="676656" lvl="1" indent="-228600">
              <a:spcAft>
                <a:spcPts val="0"/>
              </a:spcAft>
              <a:buChar char="-"/>
            </a:pPr>
            <a:r>
              <a:rPr lang="en" sz="1600" dirty="0"/>
              <a:t>not effective</a:t>
            </a:r>
          </a:p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800" dirty="0"/>
              <a:t>Aum Shinrikyo</a:t>
            </a:r>
          </a:p>
          <a:p>
            <a:pPr marL="914400" lvl="1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600" dirty="0"/>
              <a:t>1990-5: 10 attempts for chemical attack </a:t>
            </a:r>
          </a:p>
          <a:p>
            <a:pPr marL="1051560" lvl="2" indent="-228600">
              <a:spcAft>
                <a:spcPts val="0"/>
              </a:spcAft>
              <a:buChar char="-"/>
            </a:pPr>
            <a:r>
              <a:rPr lang="en" sz="1200" dirty="0"/>
              <a:t>(4x sarin, 4x VX, 1x phosgene and cyanide)</a:t>
            </a:r>
          </a:p>
          <a:p>
            <a:pPr marL="914400" lvl="1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600" dirty="0"/>
              <a:t>2x successful, 14 killed, 4000 injured</a:t>
            </a:r>
          </a:p>
          <a:p>
            <a:pPr marL="457200" lvl="0" indent="-228600">
              <a:spcAft>
                <a:spcPts val="0"/>
              </a:spcAft>
              <a:buChar char="-"/>
            </a:pPr>
            <a:r>
              <a:rPr lang="en" sz="1800" dirty="0"/>
              <a:t>Moscow theater siege, kolokol-1 used by police, 2002</a:t>
            </a:r>
          </a:p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800" dirty="0"/>
              <a:t>attacks on chlorine tanks in Iraq, 2007</a:t>
            </a:r>
          </a:p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800" dirty="0"/>
              <a:t>use in Syria since 2012, multiple sides </a:t>
            </a:r>
          </a:p>
          <a:p>
            <a:pPr marL="676656" lvl="1" indent="-228600">
              <a:spcAft>
                <a:spcPts val="0"/>
              </a:spcAft>
              <a:buChar char="-"/>
            </a:pPr>
            <a:r>
              <a:rPr lang="en" sz="1600" dirty="0"/>
              <a:t>(chlorine, sarin, yperite, tear gas)</a:t>
            </a:r>
          </a:p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800" dirty="0"/>
              <a:t>assassination of Kim Jong Nam, 13/2/2017, VX</a:t>
            </a:r>
          </a:p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800" dirty="0"/>
              <a:t>Sainsbury attack on Skripals, 04/04/2018, novichok</a:t>
            </a:r>
          </a:p>
        </p:txBody>
      </p:sp>
      <p:pic>
        <p:nvPicPr>
          <p:cNvPr id="120" name="Shape 1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82854" y="0"/>
            <a:ext cx="3461146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6383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11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11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11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/>
              <a:t>Typ</a:t>
            </a:r>
            <a:r>
              <a:rPr lang="cs-CZ" dirty="0"/>
              <a:t>e</a:t>
            </a:r>
            <a:r>
              <a:rPr lang="en-US" dirty="0"/>
              <a:t>s of biological weapons</a:t>
            </a:r>
            <a:endParaRPr lang="en" dirty="0"/>
          </a:p>
        </p:txBody>
      </p:sp>
      <p:sp>
        <p:nvSpPr>
          <p:cNvPr id="66" name="Shape 66"/>
          <p:cNvSpPr txBox="1">
            <a:spLocks noGrp="1"/>
          </p:cNvSpPr>
          <p:nvPr>
            <p:ph type="body" idx="1"/>
          </p:nvPr>
        </p:nvSpPr>
        <p:spPr>
          <a:xfrm>
            <a:off x="311700" y="1390650"/>
            <a:ext cx="5945100" cy="3413348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dirty="0"/>
              <a:t>bacterial</a:t>
            </a:r>
          </a:p>
          <a:p>
            <a:pPr marL="914400" lvl="1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dirty="0"/>
              <a:t>anthrax, cholera, salmonella, tetanus, tularemia, yersinia pestis, glander, ricketsia</a:t>
            </a:r>
          </a:p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dirty="0"/>
              <a:t>viral</a:t>
            </a:r>
          </a:p>
          <a:p>
            <a:pPr marL="914400" lvl="1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dirty="0"/>
              <a:t>encefalitis, smallpox, marburg virus, ebola</a:t>
            </a:r>
          </a:p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dirty="0"/>
              <a:t>fungal</a:t>
            </a:r>
          </a:p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dirty="0"/>
              <a:t>toxins</a:t>
            </a:r>
          </a:p>
          <a:p>
            <a:pPr marL="914400" lvl="1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-GB" dirty="0"/>
              <a:t>sometimes</a:t>
            </a:r>
            <a:r>
              <a:rPr lang="en" dirty="0"/>
              <a:t> classed under chemical weapons instead</a:t>
            </a:r>
          </a:p>
          <a:p>
            <a:pPr marL="914400" lvl="1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dirty="0"/>
              <a:t>botulotoxin, ricin</a:t>
            </a:r>
          </a:p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endParaRPr lang="en" dirty="0"/>
          </a:p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-US" dirty="0"/>
              <a:t>animals?</a:t>
            </a:r>
            <a:endParaRPr lang="en" dirty="0"/>
          </a:p>
        </p:txBody>
      </p:sp>
      <p:pic>
        <p:nvPicPr>
          <p:cNvPr id="67" name="Shape 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5134162" y="1122737"/>
            <a:ext cx="5132575" cy="2887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6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6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6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6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6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hape 8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cs-CZ" dirty="0"/>
              <a:t>T</a:t>
            </a:r>
            <a:r>
              <a:rPr lang="en-US" dirty="0" err="1"/>
              <a:t>argets</a:t>
            </a:r>
            <a:endParaRPr lang="en" dirty="0"/>
          </a:p>
        </p:txBody>
      </p:sp>
      <p:sp>
        <p:nvSpPr>
          <p:cNvPr id="81" name="Shape 81"/>
          <p:cNvSpPr txBox="1">
            <a:spLocks noGrp="1"/>
          </p:cNvSpPr>
          <p:nvPr>
            <p:ph type="body" idx="1"/>
          </p:nvPr>
        </p:nvSpPr>
        <p:spPr>
          <a:xfrm>
            <a:off x="311700" y="1301275"/>
            <a:ext cx="2623500" cy="3397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dirty="0"/>
              <a:t>humans</a:t>
            </a:r>
          </a:p>
          <a:p>
            <a:pPr marL="914400" lvl="1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dirty="0"/>
              <a:t>to kill or incapacitate</a:t>
            </a:r>
          </a:p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dirty="0"/>
              <a:t>animals</a:t>
            </a:r>
          </a:p>
          <a:p>
            <a:pPr marL="914400" lvl="1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dirty="0"/>
              <a:t>meat and transport</a:t>
            </a:r>
          </a:p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dirty="0"/>
              <a:t>plants</a:t>
            </a:r>
          </a:p>
          <a:p>
            <a:pPr marL="914400" lvl="1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dirty="0"/>
              <a:t>crops and drugs</a:t>
            </a:r>
          </a:p>
        </p:txBody>
      </p:sp>
      <p:pic>
        <p:nvPicPr>
          <p:cNvPr id="82" name="Shape 82"/>
          <p:cNvPicPr preferRelativeResize="0"/>
          <p:nvPr/>
        </p:nvPicPr>
        <p:blipFill rotWithShape="1">
          <a:blip r:embed="rId3">
            <a:alphaModFix/>
          </a:blip>
          <a:srcRect l="7717" r="7190" b="6855"/>
          <a:stretch/>
        </p:blipFill>
        <p:spPr>
          <a:xfrm>
            <a:off x="2935340" y="0"/>
            <a:ext cx="6208658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8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8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8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8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cs-CZ" dirty="0"/>
              <a:t>S</a:t>
            </a:r>
            <a:r>
              <a:rPr lang="en-US" dirty="0" err="1"/>
              <a:t>trategic</a:t>
            </a:r>
            <a:r>
              <a:rPr lang="en-US" dirty="0"/>
              <a:t> and tactical aspects</a:t>
            </a:r>
            <a:endParaRPr lang="en" dirty="0"/>
          </a:p>
        </p:txBody>
      </p:sp>
      <p:sp>
        <p:nvSpPr>
          <p:cNvPr id="88" name="Shape 88"/>
          <p:cNvSpPr txBox="1">
            <a:spLocks noGrp="1"/>
          </p:cNvSpPr>
          <p:nvPr>
            <p:ph type="body" idx="1"/>
          </p:nvPr>
        </p:nvSpPr>
        <p:spPr>
          <a:xfrm>
            <a:off x="5999400" y="1372550"/>
            <a:ext cx="3144600" cy="39573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dirty="0"/>
              <a:t>to demoralize, paralyze or kill population (and production)</a:t>
            </a:r>
          </a:p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dirty="0"/>
              <a:t>extremely unpredictable and dependent on environemnt and weather</a:t>
            </a:r>
          </a:p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dirty="0"/>
              <a:t>possible to infect own forces</a:t>
            </a:r>
          </a:p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dirty="0"/>
              <a:t>hard to detect</a:t>
            </a:r>
          </a:p>
        </p:txBody>
      </p:sp>
      <p:pic>
        <p:nvPicPr>
          <p:cNvPr id="89" name="Shape 8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058224"/>
            <a:ext cx="5958175" cy="39573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8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8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 txBox="1">
            <a:spLocks noGrp="1"/>
          </p:cNvSpPr>
          <p:nvPr>
            <p:ph type="title"/>
          </p:nvPr>
        </p:nvSpPr>
        <p:spPr>
          <a:xfrm>
            <a:off x="311700" y="1935"/>
            <a:ext cx="8520600" cy="613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/>
              <a:t>History</a:t>
            </a:r>
          </a:p>
        </p:txBody>
      </p:sp>
      <p:sp>
        <p:nvSpPr>
          <p:cNvPr id="95" name="Shape 95"/>
          <p:cNvSpPr txBox="1">
            <a:spLocks noGrp="1"/>
          </p:cNvSpPr>
          <p:nvPr>
            <p:ph type="body" idx="1"/>
          </p:nvPr>
        </p:nvSpPr>
        <p:spPr>
          <a:xfrm>
            <a:off x="311700" y="1262834"/>
            <a:ext cx="4836900" cy="4188863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dirty="0"/>
              <a:t>ancient!</a:t>
            </a:r>
          </a:p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endParaRPr lang="en" dirty="0"/>
          </a:p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dirty="0"/>
              <a:t>eradication of native amricans</a:t>
            </a:r>
          </a:p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dirty="0"/>
              <a:t>modern research since 19</a:t>
            </a:r>
            <a:r>
              <a:rPr lang="en" baseline="30000" dirty="0"/>
              <a:t>th</a:t>
            </a:r>
            <a:r>
              <a:rPr lang="en" dirty="0"/>
              <a:t> century </a:t>
            </a:r>
          </a:p>
          <a:p>
            <a:pPr marL="676656" lvl="1" indent="-228600">
              <a:spcAft>
                <a:spcPts val="0"/>
              </a:spcAft>
              <a:buChar char="-"/>
            </a:pPr>
            <a:r>
              <a:rPr lang="en" dirty="0"/>
              <a:t>vaccines since 1796</a:t>
            </a:r>
          </a:p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dirty="0"/>
              <a:t>deployed during WW1</a:t>
            </a:r>
          </a:p>
          <a:p>
            <a:pPr marL="914400" lvl="1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dirty="0"/>
              <a:t>primarily glanders and anthrax against animals</a:t>
            </a:r>
          </a:p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dirty="0"/>
              <a:t>deployed during WW2</a:t>
            </a:r>
          </a:p>
          <a:p>
            <a:pPr marL="914400" lvl="1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dirty="0"/>
              <a:t>japanese unit 731 experimented on humans</a:t>
            </a:r>
          </a:p>
          <a:p>
            <a:pPr marL="914400" lvl="1" indent="-228600">
              <a:spcAft>
                <a:spcPts val="0"/>
              </a:spcAft>
              <a:buFont typeface="Old Standard TT"/>
              <a:buChar char="-"/>
            </a:pPr>
            <a:r>
              <a:rPr lang="en" dirty="0"/>
              <a:t>plague and typhus used in China</a:t>
            </a:r>
          </a:p>
          <a:p>
            <a:pPr marL="914400" lvl="1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-GB" dirty="0"/>
              <a:t>Cherry</a:t>
            </a:r>
            <a:r>
              <a:rPr lang="cs-CZ" dirty="0"/>
              <a:t> </a:t>
            </a:r>
            <a:r>
              <a:rPr lang="cs-CZ" dirty="0" err="1"/>
              <a:t>Blossoms</a:t>
            </a:r>
            <a:r>
              <a:rPr lang="cs-CZ" dirty="0"/>
              <a:t> </a:t>
            </a:r>
            <a:r>
              <a:rPr lang="cs-CZ" dirty="0" err="1"/>
              <a:t>at</a:t>
            </a:r>
            <a:r>
              <a:rPr lang="cs-CZ" dirty="0"/>
              <a:t> Night, Op</a:t>
            </a:r>
            <a:r>
              <a:rPr lang="en-US" dirty="0" err="1"/>
              <a:t>eration</a:t>
            </a:r>
            <a:r>
              <a:rPr lang="cs-CZ" dirty="0"/>
              <a:t> </a:t>
            </a:r>
            <a:r>
              <a:rPr lang="cs-CZ" dirty="0" err="1"/>
              <a:t>Vegetarian</a:t>
            </a:r>
            <a:endParaRPr lang="en" dirty="0"/>
          </a:p>
          <a:p>
            <a:pPr marL="457200" lvl="0" indent="-22860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dirty="0"/>
              <a:t>intense research during Cold War</a:t>
            </a:r>
          </a:p>
        </p:txBody>
      </p:sp>
      <p:pic>
        <p:nvPicPr>
          <p:cNvPr id="96" name="Shape 9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48600" y="0"/>
            <a:ext cx="3995400" cy="50574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9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9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9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9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9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9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9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9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9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9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9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02" name="Shape 102"/>
          <p:cNvSpPr txBox="1">
            <a:spLocks noGrp="1"/>
          </p:cNvSpPr>
          <p:nvPr>
            <p:ph type="body" idx="1"/>
          </p:nvPr>
        </p:nvSpPr>
        <p:spPr>
          <a:xfrm>
            <a:off x="311700" y="1171600"/>
            <a:ext cx="8520600" cy="3397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103" name="Shape 10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5112" y="0"/>
            <a:ext cx="8333771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Shape 14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cs-CZ" dirty="0"/>
              <a:t>N</a:t>
            </a:r>
            <a:r>
              <a:rPr lang="en-US" dirty="0"/>
              <a:t>on-military use</a:t>
            </a:r>
            <a:endParaRPr lang="en" dirty="0"/>
          </a:p>
        </p:txBody>
      </p:sp>
      <p:sp>
        <p:nvSpPr>
          <p:cNvPr id="144" name="Shape 144"/>
          <p:cNvSpPr txBox="1">
            <a:spLocks noGrp="1"/>
          </p:cNvSpPr>
          <p:nvPr>
            <p:ph type="body" idx="1"/>
          </p:nvPr>
        </p:nvSpPr>
        <p:spPr>
          <a:xfrm>
            <a:off x="311700" y="1371600"/>
            <a:ext cx="8520600" cy="3197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dirty="0"/>
              <a:t>1978, </a:t>
            </a:r>
            <a:r>
              <a:rPr lang="cs-CZ" dirty="0"/>
              <a:t>B</a:t>
            </a:r>
            <a:r>
              <a:rPr lang="en-US" dirty="0" err="1"/>
              <a:t>ulgarian</a:t>
            </a:r>
            <a:r>
              <a:rPr lang="en-US" dirty="0"/>
              <a:t> dissident </a:t>
            </a:r>
            <a:r>
              <a:rPr lang="en" dirty="0"/>
              <a:t>Georgi Markov </a:t>
            </a:r>
            <a:r>
              <a:rPr lang="cs-CZ" dirty="0"/>
              <a:t>p</a:t>
            </a:r>
            <a:r>
              <a:rPr lang="en-US" dirty="0" err="1"/>
              <a:t>oisoned</a:t>
            </a:r>
            <a:r>
              <a:rPr lang="en-US" dirty="0"/>
              <a:t> by</a:t>
            </a:r>
            <a:r>
              <a:rPr lang="en" dirty="0"/>
              <a:t> ricin</a:t>
            </a:r>
          </a:p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dirty="0"/>
              <a:t>1984, </a:t>
            </a:r>
            <a:r>
              <a:rPr lang="cs-CZ" dirty="0"/>
              <a:t>R</a:t>
            </a:r>
            <a:r>
              <a:rPr lang="en-US" dirty="0" err="1"/>
              <a:t>ajneeshi</a:t>
            </a:r>
            <a:r>
              <a:rPr lang="en-US" dirty="0"/>
              <a:t> cult poisonings in </a:t>
            </a:r>
            <a:r>
              <a:rPr lang="en-US" dirty="0" err="1"/>
              <a:t>Dalles</a:t>
            </a:r>
            <a:endParaRPr lang="en-US" dirty="0"/>
          </a:p>
          <a:p>
            <a:pPr marL="676656" lvl="1" indent="-228600">
              <a:spcAft>
                <a:spcPts val="0"/>
              </a:spcAft>
              <a:buChar char="-"/>
            </a:pPr>
            <a:r>
              <a:rPr lang="en" dirty="0"/>
              <a:t>751 </a:t>
            </a:r>
            <a:r>
              <a:rPr lang="cs-CZ" dirty="0"/>
              <a:t>i</a:t>
            </a:r>
            <a:r>
              <a:rPr lang="en-US" dirty="0" err="1"/>
              <a:t>nfected</a:t>
            </a:r>
            <a:endParaRPr lang="en" dirty="0"/>
          </a:p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dirty="0"/>
              <a:t>1990-5, </a:t>
            </a:r>
            <a:r>
              <a:rPr lang="cs-CZ" dirty="0"/>
              <a:t>A</a:t>
            </a:r>
            <a:r>
              <a:rPr lang="en-US" dirty="0"/>
              <a:t>um-Shinrikyo attempts to use anthrax, botulism and </a:t>
            </a:r>
            <a:r>
              <a:rPr lang="en-US" dirty="0" err="1"/>
              <a:t>ebola</a:t>
            </a:r>
            <a:endParaRPr lang="en" dirty="0"/>
          </a:p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dirty="0"/>
              <a:t>2001, Bruce Ivins, ant</a:t>
            </a:r>
            <a:r>
              <a:rPr lang="cs-CZ" dirty="0"/>
              <a:t>h</a:t>
            </a:r>
            <a:r>
              <a:rPr lang="en" dirty="0"/>
              <a:t>rax </a:t>
            </a:r>
            <a:r>
              <a:rPr lang="cs-CZ" dirty="0"/>
              <a:t>l</a:t>
            </a:r>
            <a:r>
              <a:rPr lang="en-US" dirty="0" err="1"/>
              <a:t>etters</a:t>
            </a:r>
            <a:endParaRPr lang="en" dirty="0"/>
          </a:p>
          <a:p>
            <a:pPr marL="676656" lvl="1" indent="-228600">
              <a:spcAft>
                <a:spcPts val="0"/>
              </a:spcAft>
              <a:buChar char="-"/>
            </a:pPr>
            <a:r>
              <a:rPr lang="en" dirty="0"/>
              <a:t>22 </a:t>
            </a:r>
            <a:r>
              <a:rPr lang="cs-CZ" dirty="0"/>
              <a:t>i</a:t>
            </a:r>
            <a:r>
              <a:rPr lang="en-US" dirty="0" err="1"/>
              <a:t>nfected</a:t>
            </a:r>
            <a:r>
              <a:rPr lang="en" dirty="0"/>
              <a:t>, 5 </a:t>
            </a:r>
            <a:r>
              <a:rPr lang="cs-CZ" dirty="0"/>
              <a:t>d</a:t>
            </a:r>
            <a:r>
              <a:rPr lang="en-US" dirty="0" err="1"/>
              <a:t>ead</a:t>
            </a:r>
            <a:endParaRPr lang="en" dirty="0"/>
          </a:p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endParaRPr lang="en" dirty="0"/>
          </a:p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cs-CZ" dirty="0"/>
              <a:t>m</a:t>
            </a:r>
            <a:r>
              <a:rPr lang="en-US" dirty="0"/>
              <a:t>any threats over the years</a:t>
            </a:r>
            <a:endParaRPr lang="en" dirty="0"/>
          </a:p>
          <a:p>
            <a:pPr marL="914400" lvl="1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dirty="0"/>
              <a:t>RAF, RISE, GIA, Hamas, AQ, IS, ...</a:t>
            </a:r>
          </a:p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99592" y="627534"/>
            <a:ext cx="8520600" cy="613200"/>
          </a:xfrm>
        </p:spPr>
        <p:txBody>
          <a:bodyPr>
            <a:normAutofit fontScale="90000"/>
          </a:bodyPr>
          <a:lstStyle/>
          <a:p>
            <a:r>
              <a:rPr lang="en-US" dirty="0"/>
              <a:t>Some notable weapon systems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251520" y="1347614"/>
            <a:ext cx="2016224" cy="3077170"/>
          </a:xfrm>
        </p:spPr>
        <p:txBody>
          <a:bodyPr>
            <a:normAutofit/>
          </a:bodyPr>
          <a:lstStyle/>
          <a:p>
            <a:r>
              <a:rPr lang="en-US" sz="1600" dirty="0"/>
              <a:t>- SLAM (1955-1964)</a:t>
            </a:r>
          </a:p>
          <a:p>
            <a:r>
              <a:rPr lang="en-US" sz="1600" dirty="0"/>
              <a:t>doomsday weapon</a:t>
            </a:r>
            <a:endParaRPr lang="cs-CZ" sz="1600" dirty="0"/>
          </a:p>
        </p:txBody>
      </p:sp>
      <p:pic>
        <p:nvPicPr>
          <p:cNvPr id="1026" name="Picture 2" descr="Image result for slam missi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337950"/>
            <a:ext cx="7014840" cy="3805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58084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/>
              <a:t>Basic fission</a:t>
            </a:r>
          </a:p>
        </p:txBody>
      </p:sp>
      <p:sp>
        <p:nvSpPr>
          <p:cNvPr id="73" name="Shape 73"/>
          <p:cNvSpPr txBox="1">
            <a:spLocks noGrp="1"/>
          </p:cNvSpPr>
          <p:nvPr>
            <p:ph type="body" idx="1"/>
          </p:nvPr>
        </p:nvSpPr>
        <p:spPr>
          <a:xfrm>
            <a:off x="311700" y="1171600"/>
            <a:ext cx="8520600" cy="3397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pic>
        <p:nvPicPr>
          <p:cNvPr id="74" name="Shape 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099672"/>
            <a:ext cx="9144001" cy="39274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5838851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253777-C443-4D3E-B651-8EFD3B9015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cs-C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DFA1D7-90C7-4511-ACE1-87B738D3D68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6" name="Picture 2" descr="https://www.armytimes.com/resizer/AU4Z4LlPuwezjvCtSxaOjsyZAhc=/1200x0/filters:quality(100)/arc-anglerfish-arc2-prod-mco.s3.amazonaws.com/public/WSXCBIK6OBHCNFRP2YYSX33SHQ.png">
            <a:extLst>
              <a:ext uri="{FF2B5EF4-FFF2-40B4-BE49-F238E27FC236}">
                <a16:creationId xmlns:a16="http://schemas.microsoft.com/office/drawing/2014/main" id="{61096000-9E5D-4342-B6A4-AD0EFC25FD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863" y="0"/>
            <a:ext cx="7278687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890698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99592" y="627534"/>
            <a:ext cx="8520600" cy="613200"/>
          </a:xfrm>
        </p:spPr>
        <p:txBody>
          <a:bodyPr>
            <a:normAutofit fontScale="90000"/>
          </a:bodyPr>
          <a:lstStyle/>
          <a:p>
            <a:r>
              <a:rPr lang="en-US" dirty="0"/>
              <a:t>Some notable weapon systems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251520" y="1347614"/>
            <a:ext cx="2880320" cy="3384376"/>
          </a:xfrm>
        </p:spPr>
        <p:txBody>
          <a:bodyPr>
            <a:normAutofit/>
          </a:bodyPr>
          <a:lstStyle/>
          <a:p>
            <a:r>
              <a:rPr lang="en-US" sz="1800" dirty="0"/>
              <a:t>- scramjet</a:t>
            </a:r>
          </a:p>
          <a:p>
            <a:r>
              <a:rPr lang="en-US" sz="1800" dirty="0"/>
              <a:t>- goal is fastest possible reaction when ballistic missiles cannot be used and cruise missiles are too slow</a:t>
            </a:r>
          </a:p>
          <a:p>
            <a:r>
              <a:rPr lang="en-US" sz="1800" dirty="0"/>
              <a:t>- hypersonic (mach5+)</a:t>
            </a:r>
          </a:p>
          <a:p>
            <a:r>
              <a:rPr lang="en-US" sz="1800" dirty="0"/>
              <a:t>- flight across pacific in 1-2h</a:t>
            </a:r>
          </a:p>
          <a:p>
            <a:r>
              <a:rPr lang="en-US" sz="1800" dirty="0"/>
              <a:t>- theoretical basics known since WW2</a:t>
            </a:r>
          </a:p>
          <a:p>
            <a:r>
              <a:rPr lang="en-US" sz="1800" dirty="0"/>
              <a:t>- mixed success in tests</a:t>
            </a:r>
          </a:p>
          <a:p>
            <a:endParaRPr lang="en-US" sz="1800" dirty="0"/>
          </a:p>
          <a:p>
            <a:endParaRPr lang="en-US" sz="1800" dirty="0"/>
          </a:p>
        </p:txBody>
      </p:sp>
      <p:pic>
        <p:nvPicPr>
          <p:cNvPr id="3074" name="Picture 2" descr="Image result for scramje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0731" y="1203598"/>
            <a:ext cx="5953269" cy="3939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390513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99592" y="627534"/>
            <a:ext cx="8520600" cy="613200"/>
          </a:xfrm>
        </p:spPr>
        <p:txBody>
          <a:bodyPr>
            <a:normAutofit fontScale="90000"/>
          </a:bodyPr>
          <a:lstStyle/>
          <a:p>
            <a:r>
              <a:rPr lang="en-US" dirty="0"/>
              <a:t>Some notable weapon systems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86879" y="1240734"/>
            <a:ext cx="3096344" cy="3591768"/>
          </a:xfrm>
        </p:spPr>
        <p:txBody>
          <a:bodyPr>
            <a:noAutofit/>
          </a:bodyPr>
          <a:lstStyle/>
          <a:p>
            <a:r>
              <a:rPr lang="en-US" sz="1600" dirty="0"/>
              <a:t>- </a:t>
            </a:r>
            <a:r>
              <a:rPr lang="cs-CZ" sz="1600" dirty="0"/>
              <a:t>Mach7+, </a:t>
            </a:r>
            <a:r>
              <a:rPr lang="en-US" sz="1600" dirty="0"/>
              <a:t>range up to</a:t>
            </a:r>
            <a:r>
              <a:rPr lang="cs-CZ" sz="1600" dirty="0"/>
              <a:t> 200 km</a:t>
            </a:r>
          </a:p>
          <a:p>
            <a:r>
              <a:rPr lang="cs-CZ" sz="1600" dirty="0"/>
              <a:t>- </a:t>
            </a:r>
            <a:r>
              <a:rPr lang="en-US" sz="1600" dirty="0"/>
              <a:t>electromagnetic force instead of chemical combustion</a:t>
            </a:r>
            <a:endParaRPr lang="cs-CZ" sz="1600" dirty="0"/>
          </a:p>
          <a:p>
            <a:r>
              <a:rPr lang="pt-BR" sz="1600" dirty="0"/>
              <a:t>- small “cheap” munition, less risky to store</a:t>
            </a:r>
          </a:p>
          <a:p>
            <a:r>
              <a:rPr lang="cs-CZ" sz="1600" dirty="0"/>
              <a:t>- </a:t>
            </a:r>
            <a:r>
              <a:rPr lang="en-US" sz="1600" dirty="0"/>
              <a:t>purely kinetic energy kill</a:t>
            </a:r>
            <a:endParaRPr lang="cs-CZ" sz="1600" dirty="0"/>
          </a:p>
          <a:p>
            <a:r>
              <a:rPr lang="de-DE" sz="1600" dirty="0"/>
              <a:t>- 11 </a:t>
            </a:r>
            <a:r>
              <a:rPr lang="de-DE" sz="1600" dirty="0" err="1"/>
              <a:t>kilograms</a:t>
            </a:r>
            <a:r>
              <a:rPr lang="de-DE" sz="1600" dirty="0"/>
              <a:t> @ Mach7 ≈ 87t @ 100 km/h (</a:t>
            </a:r>
            <a:r>
              <a:rPr lang="de-DE" sz="1600" dirty="0" err="1"/>
              <a:t>locomotive</a:t>
            </a:r>
            <a:r>
              <a:rPr lang="de-DE" sz="1600" dirty="0"/>
              <a:t>)</a:t>
            </a:r>
          </a:p>
          <a:p>
            <a:r>
              <a:rPr lang="pl-PL" sz="1600" dirty="0"/>
              <a:t>- </a:t>
            </a:r>
            <a:r>
              <a:rPr lang="en-US" sz="1600" dirty="0"/>
              <a:t>targets at land, sea and air</a:t>
            </a:r>
            <a:endParaRPr lang="pl-PL" sz="1600" dirty="0"/>
          </a:p>
          <a:p>
            <a:r>
              <a:rPr lang="cs-CZ" sz="1600" dirty="0"/>
              <a:t>- </a:t>
            </a:r>
            <a:r>
              <a:rPr lang="en-US" sz="1600" dirty="0"/>
              <a:t>first deployments “soon”</a:t>
            </a:r>
          </a:p>
          <a:p>
            <a:r>
              <a:rPr lang="cs-CZ" sz="700" dirty="0">
                <a:hlinkClick r:id="rId2"/>
              </a:rPr>
              <a:t>https://www.youtube.com/watch?v=O2QqOvFMG_A&amp;feature=youtu.be&amp;t=8s</a:t>
            </a:r>
            <a:endParaRPr lang="en-US" sz="700" dirty="0"/>
          </a:p>
          <a:p>
            <a:endParaRPr lang="cs-CZ" sz="1600" dirty="0"/>
          </a:p>
          <a:p>
            <a:r>
              <a:rPr lang="cs-CZ" sz="1600" dirty="0"/>
              <a:t>- </a:t>
            </a:r>
            <a:r>
              <a:rPr lang="en-US" sz="1600" dirty="0"/>
              <a:t>problems:</a:t>
            </a:r>
          </a:p>
          <a:p>
            <a:pPr lvl="1"/>
            <a:r>
              <a:rPr lang="en-US" sz="1400" dirty="0"/>
              <a:t>gun wear and durability</a:t>
            </a:r>
          </a:p>
          <a:p>
            <a:pPr lvl="1"/>
            <a:r>
              <a:rPr lang="en-US" sz="1400" dirty="0"/>
              <a:t>power demands</a:t>
            </a:r>
          </a:p>
        </p:txBody>
      </p:sp>
      <p:pic>
        <p:nvPicPr>
          <p:cNvPr id="2050" name="Picture 2" descr="Image result for railgu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1284238"/>
            <a:ext cx="5796136" cy="3859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47210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4865100" cy="613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/>
              <a:t>Types</a:t>
            </a:r>
          </a:p>
        </p:txBody>
      </p:sp>
      <p:sp>
        <p:nvSpPr>
          <p:cNvPr id="80" name="Shape 80"/>
          <p:cNvSpPr txBox="1">
            <a:spLocks noGrp="1"/>
          </p:cNvSpPr>
          <p:nvPr>
            <p:ph type="body" idx="1"/>
          </p:nvPr>
        </p:nvSpPr>
        <p:spPr>
          <a:xfrm>
            <a:off x="311700" y="1265200"/>
            <a:ext cx="4412100" cy="377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Old Standard TT"/>
              <a:buChar char="-"/>
            </a:pPr>
            <a:r>
              <a:rPr lang="en" dirty="0"/>
              <a:t>gun-type</a:t>
            </a:r>
          </a:p>
          <a:p>
            <a:pPr marL="914400" marR="0" lvl="1" indent="-228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dirty="0"/>
              <a:t>first, less efficient and simpler design</a:t>
            </a:r>
          </a:p>
          <a:p>
            <a:pPr marL="914400" marR="0" lvl="1" indent="-228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dirty="0"/>
              <a:t>assembly of 2 subcritical parts</a:t>
            </a:r>
          </a:p>
          <a:p>
            <a:pPr marL="914400" marR="0" lvl="1" indent="-228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dirty="0"/>
              <a:t>Little Boy (Nagasaki, 6.8. 1945)</a:t>
            </a:r>
          </a:p>
          <a:p>
            <a:pPr marR="0" lvl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4572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Old Standard TT"/>
              <a:buChar char="-"/>
            </a:pPr>
            <a:r>
              <a:rPr lang="en" dirty="0"/>
              <a:t>implosion</a:t>
            </a:r>
          </a:p>
          <a:p>
            <a:pPr marL="914400" marR="0" lvl="1" indent="-228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dirty="0"/>
              <a:t>newer, more efficient design</a:t>
            </a:r>
          </a:p>
          <a:p>
            <a:pPr marL="914400" marR="0" lvl="1" indent="-228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dirty="0"/>
              <a:t>concentional explosion compresses the core</a:t>
            </a:r>
          </a:p>
          <a:p>
            <a:pPr marL="914400" marR="0" lvl="1" indent="-228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dirty="0"/>
              <a:t>Trinity test (Nevada, 16.7. 1945)</a:t>
            </a:r>
          </a:p>
          <a:p>
            <a:pPr marL="914400" marR="0" lvl="1" indent="-228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dirty="0"/>
              <a:t>Fat Man (Hirošima, 9.8. 1945)</a:t>
            </a:r>
          </a:p>
        </p:txBody>
      </p:sp>
      <p:pic>
        <p:nvPicPr>
          <p:cNvPr id="81" name="Shape 8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10400" y="0"/>
            <a:ext cx="4233598" cy="4903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80423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8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8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8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8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8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8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hape 8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/>
              <a:t>Nuclear fusion</a:t>
            </a:r>
          </a:p>
        </p:txBody>
      </p:sp>
      <p:sp>
        <p:nvSpPr>
          <p:cNvPr id="87" name="Shape 87"/>
          <p:cNvSpPr txBox="1">
            <a:spLocks noGrp="1"/>
          </p:cNvSpPr>
          <p:nvPr>
            <p:ph type="body" idx="1"/>
          </p:nvPr>
        </p:nvSpPr>
        <p:spPr>
          <a:xfrm>
            <a:off x="311700" y="1466800"/>
            <a:ext cx="4148700" cy="3299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600" dirty="0"/>
              <a:t>boosted fission</a:t>
            </a:r>
          </a:p>
          <a:p>
            <a:pPr marL="914400" lvl="1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400" dirty="0"/>
              <a:t>boosting yield of fission bombs by adding helium isotopes (1940s)</a:t>
            </a:r>
          </a:p>
          <a:p>
            <a:pPr marL="45720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1600" dirty="0"/>
          </a:p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600" dirty="0"/>
              <a:t>thermonuclear/hydrogen bombs</a:t>
            </a:r>
          </a:p>
          <a:p>
            <a:pPr marL="914400" lvl="1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400" dirty="0"/>
              <a:t>hydrogen core compressed via fission bomb</a:t>
            </a:r>
          </a:p>
          <a:p>
            <a:pPr marL="914400" lvl="1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400" dirty="0"/>
              <a:t>developed in 50s</a:t>
            </a:r>
          </a:p>
          <a:p>
            <a:pPr marL="914400" lvl="1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400" dirty="0"/>
              <a:t>Castle Bravo, 1954, 15 MT</a:t>
            </a:r>
          </a:p>
          <a:p>
            <a:pPr marL="914400" lvl="1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400" dirty="0"/>
              <a:t>Tsar Bomb, 1961, 50 MT</a:t>
            </a:r>
          </a:p>
          <a:p>
            <a:pPr marL="914400" lvl="1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400" dirty="0"/>
              <a:t>roughly 1000x stronger than WW2 bombs</a:t>
            </a:r>
          </a:p>
          <a:p>
            <a:pPr marL="914400" lvl="1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400" dirty="0"/>
              <a:t>commonly used today on ballistic missiles</a:t>
            </a:r>
          </a:p>
          <a:p>
            <a:pPr marR="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dirty="0"/>
          </a:p>
          <a:p>
            <a:pPr marL="45720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1600" dirty="0"/>
          </a:p>
        </p:txBody>
      </p:sp>
      <p:pic>
        <p:nvPicPr>
          <p:cNvPr id="88" name="Shape 8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95300" y="1303013"/>
            <a:ext cx="4148700" cy="336505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85740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8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8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/>
              <a:t>Other types</a:t>
            </a:r>
          </a:p>
        </p:txBody>
      </p:sp>
      <p:sp>
        <p:nvSpPr>
          <p:cNvPr id="94" name="Shape 94"/>
          <p:cNvSpPr txBox="1">
            <a:spLocks noGrp="1"/>
          </p:cNvSpPr>
          <p:nvPr>
            <p:ph type="body" idx="1"/>
          </p:nvPr>
        </p:nvSpPr>
        <p:spPr>
          <a:xfrm>
            <a:off x="311843" y="1308400"/>
            <a:ext cx="4726800" cy="3397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800" dirty="0"/>
              <a:t>Enhanced Radiation Weapon</a:t>
            </a:r>
          </a:p>
          <a:p>
            <a:pPr marL="914400" lvl="1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600" dirty="0"/>
              <a:t>optimized for neutron radiation</a:t>
            </a:r>
          </a:p>
          <a:p>
            <a:pPr marL="914400" lvl="1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600" dirty="0"/>
              <a:t>minimal physical destruction</a:t>
            </a:r>
          </a:p>
          <a:p>
            <a:pPr marL="914400" lvl="1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600" dirty="0"/>
              <a:t>“kills people, leaves buildings standing”</a:t>
            </a:r>
          </a:p>
          <a:p>
            <a:pPr marL="914400" lvl="1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600" dirty="0"/>
              <a:t>can be used on tactical or ABM missiles</a:t>
            </a:r>
          </a:p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endParaRPr sz="1800" dirty="0"/>
          </a:p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800" dirty="0"/>
              <a:t>Electromagnetic Pulse</a:t>
            </a:r>
          </a:p>
          <a:p>
            <a:pPr marL="914400" lvl="1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600" dirty="0"/>
              <a:t>optimized for gamma and x-ray radiation</a:t>
            </a:r>
          </a:p>
          <a:p>
            <a:pPr marL="914400" lvl="1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600" dirty="0"/>
              <a:t>overloads and destroys electronics</a:t>
            </a:r>
          </a:p>
          <a:p>
            <a:pPr marL="914400" lvl="1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600" dirty="0"/>
              <a:t>non-nuclear variant also exist</a:t>
            </a:r>
          </a:p>
          <a:p>
            <a:pPr lvl="0">
              <a:spcBef>
                <a:spcPts val="0"/>
              </a:spcBef>
              <a:buNone/>
            </a:pPr>
            <a:endParaRPr sz="1800" dirty="0"/>
          </a:p>
        </p:txBody>
      </p:sp>
      <p:pic>
        <p:nvPicPr>
          <p:cNvPr id="95" name="Shape 9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38643" y="0"/>
            <a:ext cx="4105363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49739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9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9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9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9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9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 txBox="1">
            <a:spLocks noGrp="1"/>
          </p:cNvSpPr>
          <p:nvPr>
            <p:ph type="title"/>
          </p:nvPr>
        </p:nvSpPr>
        <p:spPr>
          <a:xfrm>
            <a:off x="4038600" y="445025"/>
            <a:ext cx="4793700" cy="613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dirty="0"/>
              <a:t>Radiological weapons</a:t>
            </a:r>
          </a:p>
        </p:txBody>
      </p:sp>
      <p:sp>
        <p:nvSpPr>
          <p:cNvPr id="101" name="Shape 101"/>
          <p:cNvSpPr txBox="1">
            <a:spLocks noGrp="1"/>
          </p:cNvSpPr>
          <p:nvPr>
            <p:ph type="body" idx="1"/>
          </p:nvPr>
        </p:nvSpPr>
        <p:spPr>
          <a:xfrm>
            <a:off x="4038600" y="1353600"/>
            <a:ext cx="5209800" cy="364905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Old Standard TT"/>
              <a:buChar char="-"/>
            </a:pPr>
            <a:r>
              <a:rPr lang="en" sz="1600" dirty="0"/>
              <a:t>so called “dirty bomb”</a:t>
            </a:r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600" dirty="0"/>
              <a:t>spreading radiation through conventional explosion</a:t>
            </a:r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600" dirty="0"/>
              <a:t>tested as Denial-of-Access weapon</a:t>
            </a:r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600" dirty="0"/>
              <a:t>possibly attractive for terrorists</a:t>
            </a:r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600" dirty="0"/>
              <a:t>sounds scary but quite impractical</a:t>
            </a:r>
          </a:p>
          <a:p>
            <a: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400" dirty="0"/>
              <a:t>radiation too weak, temporary and can be cleaned up</a:t>
            </a:r>
          </a:p>
          <a:p>
            <a: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400" dirty="0"/>
              <a:t>primary threat is panic, not direct deaths</a:t>
            </a:r>
          </a:p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" sz="1050" u="sng" dirty="0">
              <a:solidFill>
                <a:schemeClr val="hlink"/>
              </a:solidFill>
            </a:endParaRPr>
          </a:p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" sz="1050" u="sng" dirty="0">
              <a:solidFill>
                <a:schemeClr val="hlink"/>
              </a:solidFill>
            </a:endParaRPr>
          </a:p>
          <a:p>
            <a:pPr marL="2286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" sz="1600" dirty="0"/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-"/>
            </a:pPr>
            <a:endParaRPr lang="en" sz="1600" dirty="0"/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600" dirty="0"/>
              <a:t>2006, Litviněnko assassination</a:t>
            </a:r>
          </a:p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dirty="0"/>
          </a:p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dirty="0"/>
          </a:p>
        </p:txBody>
      </p:sp>
      <p:pic>
        <p:nvPicPr>
          <p:cNvPr id="102" name="Shape 102"/>
          <p:cNvPicPr preferRelativeResize="0"/>
          <p:nvPr/>
        </p:nvPicPr>
        <p:blipFill rotWithShape="1">
          <a:blip r:embed="rId3">
            <a:alphaModFix/>
          </a:blip>
          <a:srcRect l="13865" r="33313"/>
          <a:stretch/>
        </p:blipFill>
        <p:spPr>
          <a:xfrm>
            <a:off x="0" y="0"/>
            <a:ext cx="3622346" cy="51434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01610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0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0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0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0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10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10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dirty="0"/>
              <a:t>Depleted uranium</a:t>
            </a:r>
          </a:p>
        </p:txBody>
      </p:sp>
      <p:sp>
        <p:nvSpPr>
          <p:cNvPr id="108" name="Shape 108"/>
          <p:cNvSpPr txBox="1">
            <a:spLocks noGrp="1"/>
          </p:cNvSpPr>
          <p:nvPr>
            <p:ph type="body" idx="1"/>
          </p:nvPr>
        </p:nvSpPr>
        <p:spPr>
          <a:xfrm>
            <a:off x="311700" y="1503250"/>
            <a:ext cx="5998800" cy="320555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800" dirty="0"/>
              <a:t>by-product from uranium enrichment</a:t>
            </a:r>
          </a:p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800" dirty="0"/>
              <a:t>50% heavier than lead, similar to tungsten</a:t>
            </a:r>
          </a:p>
          <a:p>
            <a:pPr marL="914400" lvl="1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600" dirty="0"/>
              <a:t>but cheaper and pyrophoric</a:t>
            </a:r>
          </a:p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800" dirty="0"/>
              <a:t>used in munitions, armoud, shielding, counterweights…</a:t>
            </a:r>
          </a:p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800" dirty="0"/>
              <a:t>lasting controversy regarding its effect on health and environment</a:t>
            </a:r>
          </a:p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endParaRPr lang="en" sz="1800" dirty="0"/>
          </a:p>
          <a:p>
            <a:pPr marL="457200" indent="-228600">
              <a:spcAft>
                <a:spcPts val="0"/>
              </a:spcAft>
              <a:buFont typeface="Calibri" panose="020F0502020204030204" pitchFamily="34" charset="0"/>
              <a:buChar char="-"/>
            </a:pPr>
            <a:r>
              <a:rPr lang="en" sz="1800" dirty="0"/>
              <a:t>no nuclear reaction taking place</a:t>
            </a:r>
          </a:p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800" dirty="0"/>
              <a:t>minimal level of radioactivity (comparable to banana)</a:t>
            </a:r>
          </a:p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800" dirty="0"/>
              <a:t>but can be quite toxic (similar to other heavy metals)</a:t>
            </a:r>
          </a:p>
        </p:txBody>
      </p:sp>
      <p:pic>
        <p:nvPicPr>
          <p:cNvPr id="109" name="Shape 109"/>
          <p:cNvPicPr preferRelativeResize="0"/>
          <p:nvPr/>
        </p:nvPicPr>
        <p:blipFill rotWithShape="1">
          <a:blip r:embed="rId3">
            <a:alphaModFix/>
          </a:blip>
          <a:srcRect l="16949" r="16943"/>
          <a:stretch/>
        </p:blipFill>
        <p:spPr>
          <a:xfrm>
            <a:off x="6310525" y="0"/>
            <a:ext cx="2833475" cy="5047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81892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0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0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0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10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Shape 1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4327500" cy="613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/>
              <a:t>History</a:t>
            </a:r>
          </a:p>
        </p:txBody>
      </p:sp>
      <p:sp>
        <p:nvSpPr>
          <p:cNvPr id="115" name="Shape 115"/>
          <p:cNvSpPr txBox="1">
            <a:spLocks noGrp="1"/>
          </p:cNvSpPr>
          <p:nvPr>
            <p:ph type="body" idx="1"/>
          </p:nvPr>
        </p:nvSpPr>
        <p:spPr>
          <a:xfrm>
            <a:off x="147826" y="1360800"/>
            <a:ext cx="4778700" cy="3232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600" dirty="0"/>
              <a:t>nucleus and radioactivity discovered before WW1	(Rutherford, Currie)</a:t>
            </a:r>
          </a:p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600" dirty="0"/>
              <a:t>first principles developed  in 30s			(Leo Szilard, Otto Hahn)</a:t>
            </a:r>
          </a:p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600" dirty="0"/>
              <a:t>1942 project Manhattan started</a:t>
            </a:r>
          </a:p>
          <a:p>
            <a:pPr marL="914400" lvl="1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400" dirty="0"/>
              <a:t>UK lacked the industrial capacity</a:t>
            </a:r>
          </a:p>
          <a:p>
            <a:pPr marL="914400" lvl="1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400" dirty="0"/>
              <a:t>Germany focused on rocketry</a:t>
            </a:r>
          </a:p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600" dirty="0"/>
              <a:t>1945 end of WW2</a:t>
            </a:r>
          </a:p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600" dirty="0"/>
              <a:t>USSR (1949), UK (1952), France (1960), China (1964), Israel (196?), India (1974), Pakistan (1998), DPRK (2016?)</a:t>
            </a:r>
          </a:p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endParaRPr sz="1600" dirty="0"/>
          </a:p>
        </p:txBody>
      </p:sp>
      <p:pic>
        <p:nvPicPr>
          <p:cNvPr id="116" name="Shape 1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26526" y="352800"/>
            <a:ext cx="4217474" cy="4039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00362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1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1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" grpId="0" uiExpand="1" build="p"/>
    </p:bldLst>
  </p:timing>
</p:sld>
</file>

<file path=ppt/theme/theme1.xml><?xml version="1.0" encoding="utf-8"?>
<a:theme xmlns:a="http://schemas.openxmlformats.org/drawingml/2006/main" name="Retrospektiva">
  <a:themeElements>
    <a:clrScheme name="Retrospektiva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ktiv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ktiv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1317</TotalTime>
  <Words>1331</Words>
  <Application>Microsoft Office PowerPoint</Application>
  <PresentationFormat>On-screen Show (16:9)</PresentationFormat>
  <Paragraphs>223</Paragraphs>
  <Slides>32</Slides>
  <Notes>26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7" baseType="lpstr">
      <vt:lpstr>Arial</vt:lpstr>
      <vt:lpstr>Calibri</vt:lpstr>
      <vt:lpstr>Calibri Light</vt:lpstr>
      <vt:lpstr>Old Standard TT</vt:lpstr>
      <vt:lpstr>Retrospektiva</vt:lpstr>
      <vt:lpstr>Modern Technologies and Conflicts</vt:lpstr>
      <vt:lpstr>PowerPoint Presentation</vt:lpstr>
      <vt:lpstr>Basic fission</vt:lpstr>
      <vt:lpstr>Types</vt:lpstr>
      <vt:lpstr>Nuclear fusion</vt:lpstr>
      <vt:lpstr>Other types</vt:lpstr>
      <vt:lpstr>Radiological weapons</vt:lpstr>
      <vt:lpstr>Depleted uranium</vt:lpstr>
      <vt:lpstr>History</vt:lpstr>
      <vt:lpstr>Current arsenals</vt:lpstr>
      <vt:lpstr>PowerPoint Presentation</vt:lpstr>
      <vt:lpstr>Terrorism</vt:lpstr>
      <vt:lpstr>PowerPoint Presentation</vt:lpstr>
      <vt:lpstr>Types of chemical weapons I.</vt:lpstr>
      <vt:lpstr>Types of chemical weapons II.</vt:lpstr>
      <vt:lpstr>PowerPoint Presentation</vt:lpstr>
      <vt:lpstr>History I.</vt:lpstr>
      <vt:lpstr>PowerPoint Presentation</vt:lpstr>
      <vt:lpstr>History II.</vt:lpstr>
      <vt:lpstr>Technology used</vt:lpstr>
      <vt:lpstr>Strategic and tactical aspect</vt:lpstr>
      <vt:lpstr>Terrorism etc.</vt:lpstr>
      <vt:lpstr>Types of biological weapons</vt:lpstr>
      <vt:lpstr>Targets</vt:lpstr>
      <vt:lpstr>Strategic and tactical aspects</vt:lpstr>
      <vt:lpstr>History</vt:lpstr>
      <vt:lpstr>PowerPoint Presentation</vt:lpstr>
      <vt:lpstr>Non-military use</vt:lpstr>
      <vt:lpstr>Some notable weapon systems</vt:lpstr>
      <vt:lpstr>PowerPoint Presentation</vt:lpstr>
      <vt:lpstr>Some notable weapon systems</vt:lpstr>
      <vt:lpstr>Some notable weapon systems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Moderní technologie a bezpečnost</dc:title>
  <dc:creator>Jakub Drmola</dc:creator>
  <cp:lastModifiedBy>Jakub Drmola</cp:lastModifiedBy>
  <cp:revision>114</cp:revision>
  <dcterms:modified xsi:type="dcterms:W3CDTF">2021-09-29T09:49:17Z</dcterms:modified>
</cp:coreProperties>
</file>