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9" r:id="rId10"/>
    <p:sldId id="270" r:id="rId11"/>
    <p:sldId id="271" r:id="rId12"/>
    <p:sldId id="274" r:id="rId13"/>
    <p:sldId id="325" r:id="rId14"/>
    <p:sldId id="275" r:id="rId15"/>
    <p:sldId id="323" r:id="rId16"/>
    <p:sldId id="283" r:id="rId17"/>
    <p:sldId id="284" r:id="rId18"/>
    <p:sldId id="285" r:id="rId19"/>
    <p:sldId id="286" r:id="rId20"/>
    <p:sldId id="288" r:id="rId21"/>
    <p:sldId id="291" r:id="rId22"/>
    <p:sldId id="294" r:id="rId23"/>
    <p:sldId id="321" r:id="rId24"/>
    <p:sldId id="292" r:id="rId25"/>
    <p:sldId id="295" r:id="rId26"/>
    <p:sldId id="324" r:id="rId27"/>
    <p:sldId id="300" r:id="rId28"/>
    <p:sldId id="301" r:id="rId29"/>
    <p:sldId id="305" r:id="rId30"/>
    <p:sldId id="307" r:id="rId31"/>
    <p:sldId id="311" r:id="rId32"/>
    <p:sldId id="306" r:id="rId33"/>
    <p:sldId id="308" r:id="rId34"/>
    <p:sldId id="309" r:id="rId35"/>
    <p:sldId id="310" r:id="rId36"/>
    <p:sldId id="314" r:id="rId37"/>
    <p:sldId id="315" r:id="rId38"/>
    <p:sldId id="316" r:id="rId39"/>
    <p:sldId id="312" r:id="rId40"/>
    <p:sldId id="313" r:id="rId41"/>
    <p:sldId id="318" r:id="rId4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0CB6B-F19C-4D64-BF70-A0416EE4E5F0}" v="36" dt="2022-12-14T09:33:10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3B0E1227-BB59-474F-BDEB-4654EEFED761}"/>
    <pc:docChg chg="undo custSel addSld delSld modSld">
      <pc:chgData name="Peter Spáč" userId="2e8d26cd-55d7-4d78-8227-1866407259d9" providerId="ADAL" clId="{3B0E1227-BB59-474F-BDEB-4654EEFED761}" dt="2022-11-28T08:52:18.873" v="440" actId="20577"/>
      <pc:docMkLst>
        <pc:docMk/>
      </pc:docMkLst>
      <pc:sldChg chg="modSp">
        <pc:chgData name="Peter Spáč" userId="2e8d26cd-55d7-4d78-8227-1866407259d9" providerId="ADAL" clId="{3B0E1227-BB59-474F-BDEB-4654EEFED761}" dt="2022-11-28T08:05:09.684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3B0E1227-BB59-474F-BDEB-4654EEFED761}" dt="2022-11-28T08:05:09.684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3B0E1227-BB59-474F-BDEB-4654EEFED761}" dt="2022-11-28T08:52:18.873" v="440" actId="20577"/>
        <pc:sldMkLst>
          <pc:docMk/>
          <pc:sldMk cId="2873996153" sldId="258"/>
        </pc:sldMkLst>
        <pc:spChg chg="mod">
          <ac:chgData name="Peter Spáč" userId="2e8d26cd-55d7-4d78-8227-1866407259d9" providerId="ADAL" clId="{3B0E1227-BB59-474F-BDEB-4654EEFED761}" dt="2022-11-28T08:52:18.873" v="440" actId="20577"/>
          <ac:spMkLst>
            <pc:docMk/>
            <pc:sldMk cId="2873996153" sldId="258"/>
            <ac:spMk id="3" creationId="{E9A33934-B013-44A1-B537-F5B221C729FB}"/>
          </ac:spMkLst>
        </pc:spChg>
      </pc:sldChg>
      <pc:sldChg chg="del">
        <pc:chgData name="Peter Spáč" userId="2e8d26cd-55d7-4d78-8227-1866407259d9" providerId="ADAL" clId="{3B0E1227-BB59-474F-BDEB-4654EEFED761}" dt="2022-11-28T08:08:45.177" v="7" actId="2696"/>
        <pc:sldMkLst>
          <pc:docMk/>
          <pc:sldMk cId="1826484425" sldId="267"/>
        </pc:sldMkLst>
      </pc:sldChg>
      <pc:sldChg chg="del">
        <pc:chgData name="Peter Spáč" userId="2e8d26cd-55d7-4d78-8227-1866407259d9" providerId="ADAL" clId="{3B0E1227-BB59-474F-BDEB-4654EEFED761}" dt="2022-11-28T08:08:45.963" v="8" actId="2696"/>
        <pc:sldMkLst>
          <pc:docMk/>
          <pc:sldMk cId="3547139541" sldId="268"/>
        </pc:sldMkLst>
      </pc:sldChg>
      <pc:sldChg chg="modSp">
        <pc:chgData name="Peter Spáč" userId="2e8d26cd-55d7-4d78-8227-1866407259d9" providerId="ADAL" clId="{3B0E1227-BB59-474F-BDEB-4654EEFED761}" dt="2022-11-28T08:08:26.898" v="5" actId="20577"/>
        <pc:sldMkLst>
          <pc:docMk/>
          <pc:sldMk cId="147760874" sldId="269"/>
        </pc:sldMkLst>
        <pc:spChg chg="mod">
          <ac:chgData name="Peter Spáč" userId="2e8d26cd-55d7-4d78-8227-1866407259d9" providerId="ADAL" clId="{3B0E1227-BB59-474F-BDEB-4654EEFED761}" dt="2022-11-28T08:08:26.898" v="5" actId="20577"/>
          <ac:spMkLst>
            <pc:docMk/>
            <pc:sldMk cId="147760874" sldId="269"/>
            <ac:spMk id="3" creationId="{FB25250D-FF51-4C22-87C0-D0FD5A160D0A}"/>
          </ac:spMkLst>
        </pc:spChg>
      </pc:sldChg>
      <pc:sldChg chg="del">
        <pc:chgData name="Peter Spáč" userId="2e8d26cd-55d7-4d78-8227-1866407259d9" providerId="ADAL" clId="{3B0E1227-BB59-474F-BDEB-4654EEFED761}" dt="2022-11-28T08:08:44.127" v="6" actId="2696"/>
        <pc:sldMkLst>
          <pc:docMk/>
          <pc:sldMk cId="3484317973" sldId="272"/>
        </pc:sldMkLst>
      </pc:sldChg>
      <pc:sldChg chg="del">
        <pc:chgData name="Peter Spáč" userId="2e8d26cd-55d7-4d78-8227-1866407259d9" providerId="ADAL" clId="{3B0E1227-BB59-474F-BDEB-4654EEFED761}" dt="2022-11-28T08:08:48.170" v="9" actId="2696"/>
        <pc:sldMkLst>
          <pc:docMk/>
          <pc:sldMk cId="4123578834" sldId="273"/>
        </pc:sldMkLst>
      </pc:sldChg>
      <pc:sldChg chg="modSp">
        <pc:chgData name="Peter Spáč" userId="2e8d26cd-55d7-4d78-8227-1866407259d9" providerId="ADAL" clId="{3B0E1227-BB59-474F-BDEB-4654EEFED761}" dt="2022-11-28T08:16:45.533" v="419" actId="20577"/>
        <pc:sldMkLst>
          <pc:docMk/>
          <pc:sldMk cId="36960316" sldId="274"/>
        </pc:sldMkLst>
        <pc:spChg chg="mod">
          <ac:chgData name="Peter Spáč" userId="2e8d26cd-55d7-4d78-8227-1866407259d9" providerId="ADAL" clId="{3B0E1227-BB59-474F-BDEB-4654EEFED761}" dt="2022-11-28T08:08:50.514" v="10" actId="20577"/>
          <ac:spMkLst>
            <pc:docMk/>
            <pc:sldMk cId="36960316" sldId="274"/>
            <ac:spMk id="2" creationId="{87A81622-39A7-4319-9FD7-E8107FF5EC62}"/>
          </ac:spMkLst>
        </pc:spChg>
        <pc:spChg chg="mod">
          <ac:chgData name="Peter Spáč" userId="2e8d26cd-55d7-4d78-8227-1866407259d9" providerId="ADAL" clId="{3B0E1227-BB59-474F-BDEB-4654EEFED761}" dt="2022-11-28T08:16:45.533" v="419" actId="20577"/>
          <ac:spMkLst>
            <pc:docMk/>
            <pc:sldMk cId="36960316" sldId="274"/>
            <ac:spMk id="3" creationId="{94E86410-33AF-47DA-B48D-E197126BFBD1}"/>
          </ac:spMkLst>
        </pc:spChg>
      </pc:sldChg>
      <pc:sldChg chg="modSp">
        <pc:chgData name="Peter Spáč" userId="2e8d26cd-55d7-4d78-8227-1866407259d9" providerId="ADAL" clId="{3B0E1227-BB59-474F-BDEB-4654EEFED761}" dt="2022-11-28T08:08:55.444" v="11" actId="20577"/>
        <pc:sldMkLst>
          <pc:docMk/>
          <pc:sldMk cId="1702284115" sldId="275"/>
        </pc:sldMkLst>
        <pc:spChg chg="mod">
          <ac:chgData name="Peter Spáč" userId="2e8d26cd-55d7-4d78-8227-1866407259d9" providerId="ADAL" clId="{3B0E1227-BB59-474F-BDEB-4654EEFED761}" dt="2022-11-28T08:08:55.444" v="11" actId="20577"/>
          <ac:spMkLst>
            <pc:docMk/>
            <pc:sldMk cId="1702284115" sldId="275"/>
            <ac:spMk id="2" creationId="{ADC56CB9-9612-4BA7-893B-A393CE067761}"/>
          </ac:spMkLst>
        </pc:spChg>
      </pc:sldChg>
      <pc:sldChg chg="modSp">
        <pc:chgData name="Peter Spáč" userId="2e8d26cd-55d7-4d78-8227-1866407259d9" providerId="ADAL" clId="{3B0E1227-BB59-474F-BDEB-4654EEFED761}" dt="2022-11-28T08:18:17.842" v="422" actId="6549"/>
        <pc:sldMkLst>
          <pc:docMk/>
          <pc:sldMk cId="3415005615" sldId="284"/>
        </pc:sldMkLst>
        <pc:spChg chg="mod">
          <ac:chgData name="Peter Spáč" userId="2e8d26cd-55d7-4d78-8227-1866407259d9" providerId="ADAL" clId="{3B0E1227-BB59-474F-BDEB-4654EEFED761}" dt="2022-11-28T08:18:17.842" v="422" actId="6549"/>
          <ac:spMkLst>
            <pc:docMk/>
            <pc:sldMk cId="3415005615" sldId="284"/>
            <ac:spMk id="3" creationId="{9B032227-783A-42C7-8B87-182892DE4385}"/>
          </ac:spMkLst>
        </pc:spChg>
      </pc:sldChg>
      <pc:sldChg chg="add">
        <pc:chgData name="Peter Spáč" userId="2e8d26cd-55d7-4d78-8227-1866407259d9" providerId="ADAL" clId="{3B0E1227-BB59-474F-BDEB-4654EEFED761}" dt="2022-11-28T08:17:20.891" v="421"/>
        <pc:sldMkLst>
          <pc:docMk/>
          <pc:sldMk cId="2037318370" sldId="325"/>
        </pc:sldMkLst>
      </pc:sldChg>
      <pc:sldChg chg="addSp modSp add del">
        <pc:chgData name="Peter Spáč" userId="2e8d26cd-55d7-4d78-8227-1866407259d9" providerId="ADAL" clId="{3B0E1227-BB59-474F-BDEB-4654EEFED761}" dt="2022-11-28T08:17:19.519" v="420" actId="2696"/>
        <pc:sldMkLst>
          <pc:docMk/>
          <pc:sldMk cId="3802499257" sldId="325"/>
        </pc:sldMkLst>
        <pc:spChg chg="mod">
          <ac:chgData name="Peter Spáč" userId="2e8d26cd-55d7-4d78-8227-1866407259d9" providerId="ADAL" clId="{3B0E1227-BB59-474F-BDEB-4654EEFED761}" dt="2022-11-28T08:12:06.620" v="212" actId="1035"/>
          <ac:spMkLst>
            <pc:docMk/>
            <pc:sldMk cId="3802499257" sldId="325"/>
            <ac:spMk id="2" creationId="{18324071-F251-4546-8468-2BB813368B81}"/>
          </ac:spMkLst>
        </pc:spChg>
        <pc:spChg chg="add mod">
          <ac:chgData name="Peter Spáč" userId="2e8d26cd-55d7-4d78-8227-1866407259d9" providerId="ADAL" clId="{3B0E1227-BB59-474F-BDEB-4654EEFED761}" dt="2022-11-28T08:14:57.761" v="381" actId="20577"/>
          <ac:spMkLst>
            <pc:docMk/>
            <pc:sldMk cId="3802499257" sldId="325"/>
            <ac:spMk id="5" creationId="{B3926A3B-877E-4977-AD22-F1F6CBCC1CD7}"/>
          </ac:spMkLst>
        </pc:spChg>
        <pc:graphicFrameChg chg="mod modGraphic">
          <ac:chgData name="Peter Spáč" userId="2e8d26cd-55d7-4d78-8227-1866407259d9" providerId="ADAL" clId="{3B0E1227-BB59-474F-BDEB-4654EEFED761}" dt="2022-11-28T08:15:26.636" v="384" actId="403"/>
          <ac:graphicFrameMkLst>
            <pc:docMk/>
            <pc:sldMk cId="3802499257" sldId="325"/>
            <ac:graphicFrameMk id="4" creationId="{F5D8110C-2E2A-455B-BF55-9C069B81FC18}"/>
          </ac:graphicFrameMkLst>
        </pc:graphicFrameChg>
      </pc:sldChg>
    </pc:docChg>
  </pc:docChgLst>
  <pc:docChgLst>
    <pc:chgData name="Peter" userId="2e8d26cd-55d7-4d78-8227-1866407259d9" providerId="ADAL" clId="{9FB0CB6B-F19C-4D64-BF70-A0416EE4E5F0}"/>
    <pc:docChg chg="modSld">
      <pc:chgData name="Peter" userId="2e8d26cd-55d7-4d78-8227-1866407259d9" providerId="ADAL" clId="{9FB0CB6B-F19C-4D64-BF70-A0416EE4E5F0}" dt="2022-12-14T09:33:10.421" v="35"/>
      <pc:docMkLst>
        <pc:docMk/>
      </pc:docMkLst>
      <pc:sldChg chg="modAnim">
        <pc:chgData name="Peter" userId="2e8d26cd-55d7-4d78-8227-1866407259d9" providerId="ADAL" clId="{9FB0CB6B-F19C-4D64-BF70-A0416EE4E5F0}" dt="2022-12-14T09:32:50.599" v="6"/>
        <pc:sldMkLst>
          <pc:docMk/>
          <pc:sldMk cId="1325491549" sldId="288"/>
        </pc:sldMkLst>
      </pc:sldChg>
      <pc:sldChg chg="modAnim">
        <pc:chgData name="Peter" userId="2e8d26cd-55d7-4d78-8227-1866407259d9" providerId="ADAL" clId="{9FB0CB6B-F19C-4D64-BF70-A0416EE4E5F0}" dt="2022-12-14T09:32:53.645" v="11"/>
        <pc:sldMkLst>
          <pc:docMk/>
          <pc:sldMk cId="3448998084" sldId="291"/>
        </pc:sldMkLst>
      </pc:sldChg>
      <pc:sldChg chg="modAnim">
        <pc:chgData name="Peter" userId="2e8d26cd-55d7-4d78-8227-1866407259d9" providerId="ADAL" clId="{9FB0CB6B-F19C-4D64-BF70-A0416EE4E5F0}" dt="2022-12-14T09:33:02.586" v="21"/>
        <pc:sldMkLst>
          <pc:docMk/>
          <pc:sldMk cId="4020026722" sldId="292"/>
        </pc:sldMkLst>
      </pc:sldChg>
      <pc:sldChg chg="modAnim">
        <pc:chgData name="Peter" userId="2e8d26cd-55d7-4d78-8227-1866407259d9" providerId="ADAL" clId="{9FB0CB6B-F19C-4D64-BF70-A0416EE4E5F0}" dt="2022-12-14T09:32:56.509" v="13"/>
        <pc:sldMkLst>
          <pc:docMk/>
          <pc:sldMk cId="3858753635" sldId="294"/>
        </pc:sldMkLst>
      </pc:sldChg>
      <pc:sldChg chg="modAnim">
        <pc:chgData name="Peter" userId="2e8d26cd-55d7-4d78-8227-1866407259d9" providerId="ADAL" clId="{9FB0CB6B-F19C-4D64-BF70-A0416EE4E5F0}" dt="2022-12-14T09:33:05.749" v="27"/>
        <pc:sldMkLst>
          <pc:docMk/>
          <pc:sldMk cId="1343682967" sldId="295"/>
        </pc:sldMkLst>
      </pc:sldChg>
      <pc:sldChg chg="modAnim">
        <pc:chgData name="Peter" userId="2e8d26cd-55d7-4d78-8227-1866407259d9" providerId="ADAL" clId="{9FB0CB6B-F19C-4D64-BF70-A0416EE4E5F0}" dt="2022-12-14T09:33:10.421" v="35"/>
        <pc:sldMkLst>
          <pc:docMk/>
          <pc:sldMk cId="2250216906" sldId="300"/>
        </pc:sldMkLst>
      </pc:sldChg>
      <pc:sldChg chg="modAnim">
        <pc:chgData name="Peter" userId="2e8d26cd-55d7-4d78-8227-1866407259d9" providerId="ADAL" clId="{9FB0CB6B-F19C-4D64-BF70-A0416EE4E5F0}" dt="2022-12-14T09:33:00.021" v="17"/>
        <pc:sldMkLst>
          <pc:docMk/>
          <pc:sldMk cId="891112011" sldId="321"/>
        </pc:sldMkLst>
      </pc:sldChg>
      <pc:sldChg chg="modAnim">
        <pc:chgData name="Peter" userId="2e8d26cd-55d7-4d78-8227-1866407259d9" providerId="ADAL" clId="{9FB0CB6B-F19C-4D64-BF70-A0416EE4E5F0}" dt="2022-12-14T09:32:44.373" v="1"/>
        <pc:sldMkLst>
          <pc:docMk/>
          <pc:sldMk cId="4142535040" sldId="3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AB9C4-1919-4FFF-BC5F-E046CEFDC593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59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B9C4-1919-4FFF-BC5F-E046CEFDC593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98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14. 12. 2022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Descriptives</a:t>
            </a:r>
            <a:r>
              <a:rPr lang="en-US" sz="4400" dirty="0"/>
              <a:t>, Crosstabs, Correlation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November 2</a:t>
            </a:r>
            <a:r>
              <a:rPr lang="sk-SK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3031D-DDE1-4A5D-87E3-84DF4C919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1) </a:t>
            </a:r>
            <a:r>
              <a:rPr lang="en-US" dirty="0"/>
              <a:t>Histogram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7A5DEA-468F-4369-AF79-153E7954B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Descriptive Statistics &gt; Frequencies</a:t>
            </a:r>
          </a:p>
          <a:p>
            <a:endParaRPr lang="en-US" dirty="0"/>
          </a:p>
          <a:p>
            <a:r>
              <a:rPr lang="en-US" dirty="0"/>
              <a:t>In ‘Charts’ choose ‘Histogram’</a:t>
            </a:r>
          </a:p>
          <a:p>
            <a:endParaRPr lang="en-US" dirty="0"/>
          </a:p>
          <a:p>
            <a:r>
              <a:rPr lang="en-US" dirty="0"/>
              <a:t>Select ‘Show normal curve on histogram’ to draw a line corresponding to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51364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46ACAC1A-9DD6-46AB-985A-F8157929E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11620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85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81622-39A7-4319-9FD7-E8107FF5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sk-SK" dirty="0"/>
              <a:t>) </a:t>
            </a:r>
            <a:r>
              <a:rPr lang="en-US" dirty="0"/>
              <a:t>Statistical Tests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E86410-33AF-47DA-B48D-E197126B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Kolmogorov-Smirnov (Shapiro-Wilk)</a:t>
            </a:r>
          </a:p>
          <a:p>
            <a:pPr lvl="1"/>
            <a:r>
              <a:rPr lang="en-US" dirty="0"/>
              <a:t>Both test the null hypothesis that your data are normally distributed</a:t>
            </a:r>
          </a:p>
          <a:p>
            <a:endParaRPr lang="en-US" dirty="0"/>
          </a:p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Significant (p &lt;= 0.05) – we reject the null hypothesis</a:t>
            </a:r>
          </a:p>
          <a:p>
            <a:pPr lvl="1"/>
            <a:r>
              <a:rPr lang="en-US" dirty="0"/>
              <a:t>Not significant (p &gt; 0.05) – we keep the null hypothesis</a:t>
            </a:r>
          </a:p>
          <a:p>
            <a:endParaRPr lang="en-US" dirty="0"/>
          </a:p>
          <a:p>
            <a:r>
              <a:rPr lang="en-US" dirty="0"/>
              <a:t>With large samples the tests tend to lead to significant results without meaningful reason</a:t>
            </a:r>
            <a:r>
              <a:rPr lang="sk-SK" dirty="0"/>
              <a:t> </a:t>
            </a:r>
            <a:r>
              <a:rPr lang="sk-SK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use histogram instead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6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24071-F251-4546-8468-2BB81336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88"/>
            <a:ext cx="10515600" cy="1325563"/>
          </a:xfrm>
        </p:spPr>
        <p:txBody>
          <a:bodyPr/>
          <a:lstStyle/>
          <a:p>
            <a:r>
              <a:rPr lang="en-US" dirty="0"/>
              <a:t>How to </a:t>
            </a:r>
            <a:r>
              <a:rPr lang="en-US" i="1" dirty="0"/>
              <a:t>read</a:t>
            </a:r>
            <a:r>
              <a:rPr lang="en-US" dirty="0"/>
              <a:t> the significance in SPSS outputs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5D8110C-2E2A-455B-BF55-9C069B81FC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9116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763918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5870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SPSS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Significance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4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4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26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5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16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4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99.9 %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9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&gt;</a:t>
                      </a:r>
                      <a:r>
                        <a:rPr lang="en-US" b="1" dirty="0"/>
                        <a:t> 99.9 %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71277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B3926A3B-877E-4977-AD22-F1F6CBCC1CD7}"/>
              </a:ext>
            </a:extLst>
          </p:cNvPr>
          <p:cNvSpPr txBox="1">
            <a:spLocks/>
          </p:cNvSpPr>
          <p:nvPr/>
        </p:nvSpPr>
        <p:spPr>
          <a:xfrm>
            <a:off x="838200" y="5580186"/>
            <a:ext cx="10515600" cy="1186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dirty="0"/>
              <a:t>= (1 – SPSS output) * 100 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en-US" dirty="0"/>
              <a:t>Example: </a:t>
            </a:r>
            <a:r>
              <a:rPr lang="sk-SK" dirty="0"/>
              <a:t>(1 – 0.234) * 100 = 0.766 * 100 = 76.6 %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1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56CB9-9612-4BA7-893B-A393CE06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sk-SK" dirty="0"/>
              <a:t>) </a:t>
            </a:r>
            <a:r>
              <a:rPr lang="en-US" dirty="0"/>
              <a:t>Statistical Tests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CD831B-BA5C-4A32-BD88-7967EBCC6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Descriptive Statistics &gt; Explore</a:t>
            </a:r>
          </a:p>
          <a:p>
            <a:endParaRPr lang="en-US" dirty="0"/>
          </a:p>
          <a:p>
            <a:r>
              <a:rPr lang="en-US" dirty="0"/>
              <a:t>Place variable of your interest into ‘Dependent List’</a:t>
            </a:r>
          </a:p>
          <a:p>
            <a:endParaRPr lang="en-US" dirty="0"/>
          </a:p>
          <a:p>
            <a:r>
              <a:rPr lang="en-US" dirty="0"/>
              <a:t>In ‘Plots’ select ‘Normality plots with tests’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284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08F97A32-569D-443F-8913-8FB143D0B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297" y="2227429"/>
            <a:ext cx="8867405" cy="24031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Voľný tvar: obrazec 2">
            <a:extLst>
              <a:ext uri="{FF2B5EF4-FFF2-40B4-BE49-F238E27FC236}">
                <a16:creationId xmlns:a16="http://schemas.microsoft.com/office/drawing/2014/main" id="{AE64DA8F-E445-47BA-AC62-8B22B94CCE2E}"/>
              </a:ext>
            </a:extLst>
          </p:cNvPr>
          <p:cNvSpPr/>
          <p:nvPr/>
        </p:nvSpPr>
        <p:spPr>
          <a:xfrm>
            <a:off x="5791791" y="3676080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DFD730BA-44D2-4709-9898-1745B1BD799B}"/>
              </a:ext>
            </a:extLst>
          </p:cNvPr>
          <p:cNvSpPr/>
          <p:nvPr/>
        </p:nvSpPr>
        <p:spPr>
          <a:xfrm>
            <a:off x="9529364" y="3676080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253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6B84F-5FB1-4F4C-A0EF-EC643901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of Two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42252C-C923-41DA-8298-A0DDD09C5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types of variables</a:t>
            </a:r>
          </a:p>
          <a:p>
            <a:endParaRPr lang="en-US" dirty="0"/>
          </a:p>
          <a:p>
            <a:r>
              <a:rPr lang="en-US" dirty="0"/>
              <a:t>Crosstabs:</a:t>
            </a:r>
          </a:p>
          <a:p>
            <a:pPr lvl="1"/>
            <a:r>
              <a:rPr lang="en-US" dirty="0"/>
              <a:t>Suitable for two categorical variables</a:t>
            </a:r>
          </a:p>
          <a:p>
            <a:pPr lvl="1"/>
            <a:r>
              <a:rPr lang="en-US" dirty="0"/>
              <a:t>Low amount of categories in your variables (but at least two per variable)</a:t>
            </a:r>
          </a:p>
          <a:p>
            <a:endParaRPr lang="en-US" dirty="0"/>
          </a:p>
          <a:p>
            <a:r>
              <a:rPr lang="en-US" dirty="0"/>
              <a:t>Correlation:</a:t>
            </a:r>
          </a:p>
          <a:p>
            <a:pPr lvl="1"/>
            <a:r>
              <a:rPr lang="en-US" dirty="0"/>
              <a:t>Two scale variables, scale and ordinal, two ordinal variables</a:t>
            </a:r>
          </a:p>
          <a:p>
            <a:pPr lvl="1"/>
            <a:r>
              <a:rPr lang="en-US" dirty="0"/>
              <a:t>Specific case – scale and binary variable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44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24A6E-CEB8-45F7-8C4A-CB1C041A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Crosstabs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032227-783A-42C7-8B87-182892DE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Contingency tables</a:t>
            </a:r>
          </a:p>
          <a:p>
            <a:endParaRPr lang="en-US" dirty="0"/>
          </a:p>
          <a:p>
            <a:r>
              <a:rPr lang="en-US" dirty="0"/>
              <a:t>Describe interaction of two categorical variables</a:t>
            </a:r>
          </a:p>
          <a:p>
            <a:endParaRPr lang="en-US" dirty="0"/>
          </a:p>
          <a:p>
            <a:r>
              <a:rPr lang="en-US" dirty="0"/>
              <a:t>Age groups of people v. turnout in election (yes/no)</a:t>
            </a:r>
          </a:p>
          <a:p>
            <a:endParaRPr lang="en-US" dirty="0"/>
          </a:p>
          <a:p>
            <a:r>
              <a:rPr lang="en-US" dirty="0"/>
              <a:t>Allow generalization to population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5005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B55D1-9D5A-48BF-8090-0F4A6713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Crosstabs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1C9545-2347-4FBA-8540-30D6478E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Descriptive statistics &gt; Crosstabs</a:t>
            </a:r>
          </a:p>
          <a:p>
            <a:endParaRPr lang="en-US" dirty="0"/>
          </a:p>
          <a:p>
            <a:r>
              <a:rPr lang="en-US" dirty="0"/>
              <a:t>Select variables for Columns and Rows</a:t>
            </a:r>
          </a:p>
          <a:p>
            <a:endParaRPr lang="en-US" dirty="0"/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Cells – counts, percentages, residuals</a:t>
            </a:r>
          </a:p>
          <a:p>
            <a:pPr lvl="1"/>
            <a:r>
              <a:rPr lang="en-US" dirty="0"/>
              <a:t>Statistics – Chi-square, Cramer’s V</a:t>
            </a:r>
          </a:p>
          <a:p>
            <a:endParaRPr lang="en-US" dirty="0"/>
          </a:p>
          <a:p>
            <a:r>
              <a:rPr lang="en-US" dirty="0"/>
              <a:t>Try not to fill your crosstab with too many features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531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Counts: Observed</a:t>
            </a:r>
            <a:br>
              <a:rPr lang="en-US" dirty="0"/>
            </a:br>
            <a:endParaRPr lang="sk-SK" dirty="0"/>
          </a:p>
        </p:txBody>
      </p:sp>
      <p:pic>
        <p:nvPicPr>
          <p:cNvPr id="10" name="Zástupný objekt pre obsah 4">
            <a:extLst>
              <a:ext uri="{FF2B5EF4-FFF2-40B4-BE49-F238E27FC236}">
                <a16:creationId xmlns:a16="http://schemas.microsoft.com/office/drawing/2014/main" id="{75C83EC5-FE8A-472D-B10E-969D45C64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101" y="2178432"/>
            <a:ext cx="7205797" cy="431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3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obtain basic information about your data</a:t>
            </a:r>
          </a:p>
          <a:p>
            <a:endParaRPr lang="en-US" dirty="0"/>
          </a:p>
          <a:p>
            <a:r>
              <a:rPr lang="en-US" dirty="0"/>
              <a:t>Control of the assumptions</a:t>
            </a:r>
          </a:p>
          <a:p>
            <a:endParaRPr lang="en-US" dirty="0"/>
          </a:p>
          <a:p>
            <a:r>
              <a:rPr lang="en-US" dirty="0"/>
              <a:t>Association of two variables:</a:t>
            </a:r>
          </a:p>
          <a:p>
            <a:pPr lvl="1"/>
            <a:r>
              <a:rPr lang="en-US" dirty="0"/>
              <a:t>Crosstabs (Contingency tables)</a:t>
            </a:r>
          </a:p>
          <a:p>
            <a:pPr lvl="1"/>
            <a:r>
              <a:rPr lang="en-US"/>
              <a:t>Correlation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Counts: Observed</a:t>
            </a:r>
            <a:br>
              <a:rPr lang="en-US" sz="4000" dirty="0"/>
            </a:br>
            <a:r>
              <a:rPr lang="en-US" sz="4000" dirty="0"/>
              <a:t>Percentages: Row</a:t>
            </a:r>
            <a:br>
              <a:rPr lang="en-US" dirty="0"/>
            </a:b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75EC58F-E87B-4A4A-83A7-B66F1AF30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082" y="1998485"/>
            <a:ext cx="6934922" cy="4402315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9460C80C-1CB5-4EFC-95FA-6AAEA78D61AE}"/>
              </a:ext>
            </a:extLst>
          </p:cNvPr>
          <p:cNvSpPr/>
          <p:nvPr/>
        </p:nvSpPr>
        <p:spPr>
          <a:xfrm>
            <a:off x="7975076" y="3619892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: obrazec 8">
            <a:extLst>
              <a:ext uri="{FF2B5EF4-FFF2-40B4-BE49-F238E27FC236}">
                <a16:creationId xmlns:a16="http://schemas.microsoft.com/office/drawing/2014/main" id="{D42C0B9F-E19D-45DE-A742-2DC9ADE2B1B7}"/>
              </a:ext>
            </a:extLst>
          </p:cNvPr>
          <p:cNvSpPr/>
          <p:nvPr/>
        </p:nvSpPr>
        <p:spPr>
          <a:xfrm>
            <a:off x="8006666" y="4353598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ý tvar: obrazec 10">
            <a:extLst>
              <a:ext uri="{FF2B5EF4-FFF2-40B4-BE49-F238E27FC236}">
                <a16:creationId xmlns:a16="http://schemas.microsoft.com/office/drawing/2014/main" id="{FA33E934-6564-4799-B050-057B9DD0C648}"/>
              </a:ext>
            </a:extLst>
          </p:cNvPr>
          <p:cNvSpPr/>
          <p:nvPr/>
        </p:nvSpPr>
        <p:spPr>
          <a:xfrm>
            <a:off x="7975076" y="5165029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0FA5EBE9-7B34-4192-86D5-990DFB0F3CB4}"/>
              </a:ext>
            </a:extLst>
          </p:cNvPr>
          <p:cNvSpPr/>
          <p:nvPr/>
        </p:nvSpPr>
        <p:spPr>
          <a:xfrm>
            <a:off x="5882326" y="3667027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1D5FDEF9-223D-4BFD-942D-2DA6BB8E4A17}"/>
              </a:ext>
            </a:extLst>
          </p:cNvPr>
          <p:cNvSpPr/>
          <p:nvPr/>
        </p:nvSpPr>
        <p:spPr>
          <a:xfrm>
            <a:off x="7038513" y="3667027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49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Counts: Observed</a:t>
            </a:r>
            <a:br>
              <a:rPr lang="en-US" sz="4000" dirty="0"/>
            </a:br>
            <a:r>
              <a:rPr lang="en-US" sz="4000" dirty="0"/>
              <a:t>Percentages: Column</a:t>
            </a:r>
            <a:br>
              <a:rPr lang="en-US" dirty="0"/>
            </a:br>
            <a:endParaRPr lang="sk-SK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2244EBB8-456C-46A9-92D6-993664F789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997" y="1998485"/>
            <a:ext cx="7878006" cy="42775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9460C80C-1CB5-4EFC-95FA-6AAEA78D61AE}"/>
              </a:ext>
            </a:extLst>
          </p:cNvPr>
          <p:cNvSpPr/>
          <p:nvPr/>
        </p:nvSpPr>
        <p:spPr>
          <a:xfrm>
            <a:off x="6551629" y="5774235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29EAFC05-8296-43DD-8CEB-E9AB15FBFF60}"/>
              </a:ext>
            </a:extLst>
          </p:cNvPr>
          <p:cNvSpPr/>
          <p:nvPr/>
        </p:nvSpPr>
        <p:spPr>
          <a:xfrm>
            <a:off x="7671147" y="5774234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735B2C0E-B034-4C34-A152-7F8001C6E8C2}"/>
              </a:ext>
            </a:extLst>
          </p:cNvPr>
          <p:cNvSpPr/>
          <p:nvPr/>
        </p:nvSpPr>
        <p:spPr>
          <a:xfrm>
            <a:off x="6766174" y="3582186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: obrazec 8">
            <a:extLst>
              <a:ext uri="{FF2B5EF4-FFF2-40B4-BE49-F238E27FC236}">
                <a16:creationId xmlns:a16="http://schemas.microsoft.com/office/drawing/2014/main" id="{58A99E57-5C85-4BA9-9EFE-443D962E5D7B}"/>
              </a:ext>
            </a:extLst>
          </p:cNvPr>
          <p:cNvSpPr/>
          <p:nvPr/>
        </p:nvSpPr>
        <p:spPr>
          <a:xfrm>
            <a:off x="6785028" y="4342469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ý tvar: obrazec 9">
            <a:extLst>
              <a:ext uri="{FF2B5EF4-FFF2-40B4-BE49-F238E27FC236}">
                <a16:creationId xmlns:a16="http://schemas.microsoft.com/office/drawing/2014/main" id="{56475F0F-92E6-434A-980C-47B22A5C02AF}"/>
              </a:ext>
            </a:extLst>
          </p:cNvPr>
          <p:cNvSpPr/>
          <p:nvPr/>
        </p:nvSpPr>
        <p:spPr>
          <a:xfrm>
            <a:off x="6785027" y="5058351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8998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Counts: Observed</a:t>
            </a:r>
            <a:br>
              <a:rPr lang="en-US" sz="4000" dirty="0"/>
            </a:br>
            <a:r>
              <a:rPr lang="en-US" sz="4000" dirty="0"/>
              <a:t>Percentages: Row</a:t>
            </a:r>
            <a:br>
              <a:rPr lang="en-US" dirty="0"/>
            </a:b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75EC58F-E87B-4A4A-83A7-B66F1AF30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082" y="1998485"/>
            <a:ext cx="6934922" cy="4402315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9460C80C-1CB5-4EFC-95FA-6AAEA78D61AE}"/>
              </a:ext>
            </a:extLst>
          </p:cNvPr>
          <p:cNvSpPr/>
          <p:nvPr/>
        </p:nvSpPr>
        <p:spPr>
          <a:xfrm>
            <a:off x="6868830" y="5897165"/>
            <a:ext cx="1244338" cy="424339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0FA5EBE9-7B34-4192-86D5-990DFB0F3CB4}"/>
              </a:ext>
            </a:extLst>
          </p:cNvPr>
          <p:cNvSpPr/>
          <p:nvPr/>
        </p:nvSpPr>
        <p:spPr>
          <a:xfrm>
            <a:off x="7038512" y="4417883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1D5FDEF9-223D-4BFD-942D-2DA6BB8E4A17}"/>
              </a:ext>
            </a:extLst>
          </p:cNvPr>
          <p:cNvSpPr/>
          <p:nvPr/>
        </p:nvSpPr>
        <p:spPr>
          <a:xfrm>
            <a:off x="7038513" y="3667027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ý tvar: obrazec 9">
            <a:extLst>
              <a:ext uri="{FF2B5EF4-FFF2-40B4-BE49-F238E27FC236}">
                <a16:creationId xmlns:a16="http://schemas.microsoft.com/office/drawing/2014/main" id="{60A7F342-DEC5-456A-AEF9-C4298CC99820}"/>
              </a:ext>
            </a:extLst>
          </p:cNvPr>
          <p:cNvSpPr/>
          <p:nvPr/>
        </p:nvSpPr>
        <p:spPr>
          <a:xfrm>
            <a:off x="7038511" y="5146309"/>
            <a:ext cx="904973" cy="45248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Zástupný objekt pre obsah 2">
            <a:extLst>
              <a:ext uri="{FF2B5EF4-FFF2-40B4-BE49-F238E27FC236}">
                <a16:creationId xmlns:a16="http://schemas.microsoft.com/office/drawing/2014/main" id="{409DA8AD-C0FE-4F59-B53A-437583CEFB84}"/>
              </a:ext>
            </a:extLst>
          </p:cNvPr>
          <p:cNvSpPr txBox="1">
            <a:spLocks/>
          </p:cNvSpPr>
          <p:nvPr/>
        </p:nvSpPr>
        <p:spPr>
          <a:xfrm>
            <a:off x="7381188" y="356895"/>
            <a:ext cx="4255416" cy="164159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Younger people do not vote to the same extent than older people</a:t>
            </a:r>
          </a:p>
          <a:p>
            <a:endParaRPr lang="en-US" dirty="0"/>
          </a:p>
          <a:p>
            <a:r>
              <a:rPr lang="en-US" dirty="0"/>
              <a:t>But can we apply this to the whole population?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Šípka: doprava so zárezom 3">
            <a:extLst>
              <a:ext uri="{FF2B5EF4-FFF2-40B4-BE49-F238E27FC236}">
                <a16:creationId xmlns:a16="http://schemas.microsoft.com/office/drawing/2014/main" id="{19B6B63F-6204-4C82-86D4-44048CD5B210}"/>
              </a:ext>
            </a:extLst>
          </p:cNvPr>
          <p:cNvSpPr/>
          <p:nvPr/>
        </p:nvSpPr>
        <p:spPr>
          <a:xfrm rot="18694997">
            <a:off x="9145078" y="2690864"/>
            <a:ext cx="1301806" cy="302054"/>
          </a:xfrm>
          <a:prstGeom prst="notch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753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Chi-square, Cramer’s V</a:t>
            </a:r>
            <a:br>
              <a:rPr lang="en-US" dirty="0"/>
            </a:b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EA72047-78A4-4517-9F9A-5D3A23DCF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26" y="1598135"/>
            <a:ext cx="5808874" cy="3372894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FA155D32-E99A-4D84-9FFA-A4653C31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2512" y="1591039"/>
            <a:ext cx="5005948" cy="1849743"/>
          </a:xfrm>
          <a:prstGeom prst="rect">
            <a:avLst/>
          </a:prstGeom>
        </p:spPr>
      </p:pic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037C4A5F-840E-4A37-B517-61B9CE4F9600}"/>
              </a:ext>
            </a:extLst>
          </p:cNvPr>
          <p:cNvSpPr/>
          <p:nvPr/>
        </p:nvSpPr>
        <p:spPr>
          <a:xfrm>
            <a:off x="5356643" y="2825681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Voľný tvar: obrazec 15">
            <a:extLst>
              <a:ext uri="{FF2B5EF4-FFF2-40B4-BE49-F238E27FC236}">
                <a16:creationId xmlns:a16="http://schemas.microsoft.com/office/drawing/2014/main" id="{2F994F7D-859A-4EE3-B83C-449F3B812E2E}"/>
              </a:ext>
            </a:extLst>
          </p:cNvPr>
          <p:cNvSpPr/>
          <p:nvPr/>
        </p:nvSpPr>
        <p:spPr>
          <a:xfrm>
            <a:off x="9850429" y="2779391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Zástupný objekt pre obsah 2">
            <a:extLst>
              <a:ext uri="{FF2B5EF4-FFF2-40B4-BE49-F238E27FC236}">
                <a16:creationId xmlns:a16="http://schemas.microsoft.com/office/drawing/2014/main" id="{4B0353F9-17D0-4A24-A27C-B018C96C4889}"/>
              </a:ext>
            </a:extLst>
          </p:cNvPr>
          <p:cNvSpPr txBox="1">
            <a:spLocks/>
          </p:cNvSpPr>
          <p:nvPr/>
        </p:nvSpPr>
        <p:spPr>
          <a:xfrm>
            <a:off x="7390615" y="4851285"/>
            <a:ext cx="4255416" cy="164159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There is a relationship between age and turnout, and it applies to the population</a:t>
            </a:r>
          </a:p>
          <a:p>
            <a:endParaRPr lang="en-US" dirty="0"/>
          </a:p>
          <a:p>
            <a:r>
              <a:rPr lang="en-US" dirty="0"/>
              <a:t>But is it okay to end the analysis at this point? Can we find out </a:t>
            </a:r>
            <a:r>
              <a:rPr lang="en-US" b="1" u="sng" dirty="0"/>
              <a:t>more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18" name="Šípka: doprava so zárezom 17">
            <a:extLst>
              <a:ext uri="{FF2B5EF4-FFF2-40B4-BE49-F238E27FC236}">
                <a16:creationId xmlns:a16="http://schemas.microsoft.com/office/drawing/2014/main" id="{31854B43-0F5D-4006-B7B1-CF5AB6B7EE59}"/>
              </a:ext>
            </a:extLst>
          </p:cNvPr>
          <p:cNvSpPr/>
          <p:nvPr/>
        </p:nvSpPr>
        <p:spPr>
          <a:xfrm rot="2406737">
            <a:off x="6144607" y="4066913"/>
            <a:ext cx="1301806" cy="302054"/>
          </a:xfrm>
          <a:prstGeom prst="notch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1112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Counts: Observed + Expected</a:t>
            </a:r>
            <a:br>
              <a:rPr lang="en-US" dirty="0"/>
            </a:br>
            <a:endParaRPr lang="sk-SK" dirty="0"/>
          </a:p>
        </p:txBody>
      </p:sp>
      <p:pic>
        <p:nvPicPr>
          <p:cNvPr id="9" name="Zástupný objekt pre obsah 8">
            <a:extLst>
              <a:ext uri="{FF2B5EF4-FFF2-40B4-BE49-F238E27FC236}">
                <a16:creationId xmlns:a16="http://schemas.microsoft.com/office/drawing/2014/main" id="{84FAADCA-EC4A-43B2-9564-1618050362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8358" y="1974715"/>
            <a:ext cx="7166168" cy="4377447"/>
          </a:xfrm>
          <a:prstGeom prst="rect">
            <a:avLst/>
          </a:prstGeom>
        </p:spPr>
      </p:pic>
      <p:sp>
        <p:nvSpPr>
          <p:cNvPr id="4" name="Voľný tvar: obrazec 3">
            <a:extLst>
              <a:ext uri="{FF2B5EF4-FFF2-40B4-BE49-F238E27FC236}">
                <a16:creationId xmlns:a16="http://schemas.microsoft.com/office/drawing/2014/main" id="{8D175858-62EE-45C8-BD9D-35729D4CE21A}"/>
              </a:ext>
            </a:extLst>
          </p:cNvPr>
          <p:cNvSpPr/>
          <p:nvPr/>
        </p:nvSpPr>
        <p:spPr>
          <a:xfrm>
            <a:off x="7897104" y="3231037"/>
            <a:ext cx="784696" cy="39592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CA5CE1B8-C8B3-4635-9781-B29BB78312D0}"/>
              </a:ext>
            </a:extLst>
          </p:cNvPr>
          <p:cNvSpPr/>
          <p:nvPr/>
        </p:nvSpPr>
        <p:spPr>
          <a:xfrm>
            <a:off x="7779292" y="3626963"/>
            <a:ext cx="929675" cy="395926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69AAA24C-14C9-4DE6-A37D-279AD34912A4}"/>
              </a:ext>
            </a:extLst>
          </p:cNvPr>
          <p:cNvSpPr/>
          <p:nvPr/>
        </p:nvSpPr>
        <p:spPr>
          <a:xfrm>
            <a:off x="7921779" y="4768857"/>
            <a:ext cx="784696" cy="39592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AF70C078-9BC1-41C4-BB25-4AD99048AD04}"/>
              </a:ext>
            </a:extLst>
          </p:cNvPr>
          <p:cNvSpPr/>
          <p:nvPr/>
        </p:nvSpPr>
        <p:spPr>
          <a:xfrm>
            <a:off x="7734019" y="5108833"/>
            <a:ext cx="929675" cy="395926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002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Counts: Observed + Expected</a:t>
            </a:r>
            <a:br>
              <a:rPr lang="en-US" sz="3600" dirty="0"/>
            </a:br>
            <a:r>
              <a:rPr lang="en-US" sz="3600" dirty="0"/>
              <a:t>Residuals: Unstandardized</a:t>
            </a:r>
            <a:br>
              <a:rPr lang="en-US" dirty="0"/>
            </a:br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DC87BED0-DE09-4DB3-B796-B41EF08C4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092" y="1720414"/>
            <a:ext cx="6226226" cy="4772461"/>
          </a:xfrm>
          <a:prstGeom prst="rect">
            <a:avLst/>
          </a:prstGeom>
        </p:spPr>
      </p:pic>
      <p:sp>
        <p:nvSpPr>
          <p:cNvPr id="13" name="Voľný tvar: obrazec 12">
            <a:extLst>
              <a:ext uri="{FF2B5EF4-FFF2-40B4-BE49-F238E27FC236}">
                <a16:creationId xmlns:a16="http://schemas.microsoft.com/office/drawing/2014/main" id="{B046754E-F8B3-4E9F-A9DC-EDE0CAB2AC99}"/>
              </a:ext>
            </a:extLst>
          </p:cNvPr>
          <p:cNvSpPr/>
          <p:nvPr/>
        </p:nvSpPr>
        <p:spPr>
          <a:xfrm>
            <a:off x="7217623" y="2809189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: obrazec 13">
            <a:extLst>
              <a:ext uri="{FF2B5EF4-FFF2-40B4-BE49-F238E27FC236}">
                <a16:creationId xmlns:a16="http://schemas.microsoft.com/office/drawing/2014/main" id="{62BD63E6-E44D-4801-9F57-E1B6AFCE5E01}"/>
              </a:ext>
            </a:extLst>
          </p:cNvPr>
          <p:cNvSpPr/>
          <p:nvPr/>
        </p:nvSpPr>
        <p:spPr>
          <a:xfrm>
            <a:off x="7123354" y="3157981"/>
            <a:ext cx="738601" cy="367645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4E6EB070-46DE-405B-A7EE-2C68D27E3FB8}"/>
              </a:ext>
            </a:extLst>
          </p:cNvPr>
          <p:cNvSpPr/>
          <p:nvPr/>
        </p:nvSpPr>
        <p:spPr>
          <a:xfrm>
            <a:off x="7123354" y="3506772"/>
            <a:ext cx="738601" cy="36764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Voľný tvar: obrazec 15">
            <a:extLst>
              <a:ext uri="{FF2B5EF4-FFF2-40B4-BE49-F238E27FC236}">
                <a16:creationId xmlns:a16="http://schemas.microsoft.com/office/drawing/2014/main" id="{463E93E7-E272-4CE1-BF62-3FE4CB14F61F}"/>
              </a:ext>
            </a:extLst>
          </p:cNvPr>
          <p:cNvSpPr/>
          <p:nvPr/>
        </p:nvSpPr>
        <p:spPr>
          <a:xfrm>
            <a:off x="7217623" y="4779370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Voľný tvar: obrazec 16">
            <a:extLst>
              <a:ext uri="{FF2B5EF4-FFF2-40B4-BE49-F238E27FC236}">
                <a16:creationId xmlns:a16="http://schemas.microsoft.com/office/drawing/2014/main" id="{A423FAA8-73BD-48AB-8AB8-BFFF17A74BE2}"/>
              </a:ext>
            </a:extLst>
          </p:cNvPr>
          <p:cNvSpPr/>
          <p:nvPr/>
        </p:nvSpPr>
        <p:spPr>
          <a:xfrm>
            <a:off x="7123353" y="5081027"/>
            <a:ext cx="738601" cy="367645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oľný tvar: obrazec 17">
            <a:extLst>
              <a:ext uri="{FF2B5EF4-FFF2-40B4-BE49-F238E27FC236}">
                <a16:creationId xmlns:a16="http://schemas.microsoft.com/office/drawing/2014/main" id="{C2E7B952-46EF-43F9-AA25-2BE362507303}"/>
              </a:ext>
            </a:extLst>
          </p:cNvPr>
          <p:cNvSpPr/>
          <p:nvPr/>
        </p:nvSpPr>
        <p:spPr>
          <a:xfrm>
            <a:off x="7123352" y="5382683"/>
            <a:ext cx="738601" cy="36764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3682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Counts: Observed + Expected</a:t>
            </a:r>
            <a:br>
              <a:rPr lang="en-US" sz="3600" dirty="0"/>
            </a:br>
            <a:r>
              <a:rPr lang="en-US" sz="3600" dirty="0"/>
              <a:t>Residuals: </a:t>
            </a:r>
            <a:r>
              <a:rPr lang="en-GB" sz="3600" dirty="0"/>
              <a:t>Adjusted </a:t>
            </a:r>
            <a:r>
              <a:rPr lang="en-US" sz="3600" dirty="0"/>
              <a:t>standardized</a:t>
            </a:r>
            <a:br>
              <a:rPr lang="en-US" dirty="0"/>
            </a:br>
            <a:endParaRPr lang="sk-SK" dirty="0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F87EE0E7-C56C-431B-9F32-1DC86F93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60" y="1735119"/>
            <a:ext cx="6336701" cy="4691180"/>
          </a:xfrm>
          <a:prstGeom prst="rect">
            <a:avLst/>
          </a:prstGeom>
        </p:spPr>
      </p:pic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4E6EB070-46DE-405B-A7EE-2C68D27E3FB8}"/>
              </a:ext>
            </a:extLst>
          </p:cNvPr>
          <p:cNvSpPr/>
          <p:nvPr/>
        </p:nvSpPr>
        <p:spPr>
          <a:xfrm>
            <a:off x="7328258" y="3429000"/>
            <a:ext cx="738601" cy="36764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Voľný tvar: obrazec 10">
            <a:extLst>
              <a:ext uri="{FF2B5EF4-FFF2-40B4-BE49-F238E27FC236}">
                <a16:creationId xmlns:a16="http://schemas.microsoft.com/office/drawing/2014/main" id="{8CD55FCB-D35A-48DC-9E63-14635125BDC9}"/>
              </a:ext>
            </a:extLst>
          </p:cNvPr>
          <p:cNvSpPr/>
          <p:nvPr/>
        </p:nvSpPr>
        <p:spPr>
          <a:xfrm>
            <a:off x="7328258" y="4411824"/>
            <a:ext cx="738601" cy="36764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089C41A1-460A-4CCC-8550-593987ED6E69}"/>
              </a:ext>
            </a:extLst>
          </p:cNvPr>
          <p:cNvSpPr/>
          <p:nvPr/>
        </p:nvSpPr>
        <p:spPr>
          <a:xfrm>
            <a:off x="7340699" y="5347995"/>
            <a:ext cx="738601" cy="367646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Voľný tvar: obrazec 18">
            <a:extLst>
              <a:ext uri="{FF2B5EF4-FFF2-40B4-BE49-F238E27FC236}">
                <a16:creationId xmlns:a16="http://schemas.microsoft.com/office/drawing/2014/main" id="{7FE220AC-1D19-4CD4-AB85-FD5B06CB0077}"/>
              </a:ext>
            </a:extLst>
          </p:cNvPr>
          <p:cNvSpPr/>
          <p:nvPr/>
        </p:nvSpPr>
        <p:spPr>
          <a:xfrm>
            <a:off x="4329405" y="3429000"/>
            <a:ext cx="1766596" cy="400624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Voľný tvar: obrazec 19">
            <a:extLst>
              <a:ext uri="{FF2B5EF4-FFF2-40B4-BE49-F238E27FC236}">
                <a16:creationId xmlns:a16="http://schemas.microsoft.com/office/drawing/2014/main" id="{AF8B6EC2-3191-4DA1-8B3E-36D56E710418}"/>
              </a:ext>
            </a:extLst>
          </p:cNvPr>
          <p:cNvSpPr/>
          <p:nvPr/>
        </p:nvSpPr>
        <p:spPr>
          <a:xfrm>
            <a:off x="4329404" y="4378846"/>
            <a:ext cx="1766596" cy="400624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Voľný tvar: obrazec 20">
            <a:extLst>
              <a:ext uri="{FF2B5EF4-FFF2-40B4-BE49-F238E27FC236}">
                <a16:creationId xmlns:a16="http://schemas.microsoft.com/office/drawing/2014/main" id="{F0C8EAD0-CC28-4E5D-85AC-16292679B72E}"/>
              </a:ext>
            </a:extLst>
          </p:cNvPr>
          <p:cNvSpPr/>
          <p:nvPr/>
        </p:nvSpPr>
        <p:spPr>
          <a:xfrm>
            <a:off x="4329404" y="5347995"/>
            <a:ext cx="1766596" cy="400624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626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DC3E-7487-4AB0-93AB-7779F1F6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Counts: Observed + Expected</a:t>
            </a:r>
            <a:br>
              <a:rPr lang="en-US" sz="3600" dirty="0"/>
            </a:br>
            <a:r>
              <a:rPr lang="en-US" sz="3600" dirty="0"/>
              <a:t>Residuals: Adjusted standardized</a:t>
            </a:r>
            <a:br>
              <a:rPr lang="en-US" sz="3600" dirty="0"/>
            </a:br>
            <a:r>
              <a:rPr lang="en-US" sz="3600" dirty="0"/>
              <a:t>Chi-square, Cramer’s V</a:t>
            </a:r>
            <a:br>
              <a:rPr lang="en-US" dirty="0"/>
            </a:br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876D2301-96D9-44A0-9558-717D2F7C3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198" y="1931068"/>
            <a:ext cx="6336701" cy="4691180"/>
          </a:xfrm>
          <a:prstGeom prst="rect">
            <a:avLst/>
          </a:prstGeom>
        </p:spPr>
      </p:pic>
      <p:sp>
        <p:nvSpPr>
          <p:cNvPr id="13" name="Voľný tvar: obrazec 12">
            <a:extLst>
              <a:ext uri="{FF2B5EF4-FFF2-40B4-BE49-F238E27FC236}">
                <a16:creationId xmlns:a16="http://schemas.microsoft.com/office/drawing/2014/main" id="{B046754E-F8B3-4E9F-A9DC-EDE0CAB2AC99}"/>
              </a:ext>
            </a:extLst>
          </p:cNvPr>
          <p:cNvSpPr/>
          <p:nvPr/>
        </p:nvSpPr>
        <p:spPr>
          <a:xfrm>
            <a:off x="5529831" y="5583208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ý tvar: obrazec 10">
            <a:extLst>
              <a:ext uri="{FF2B5EF4-FFF2-40B4-BE49-F238E27FC236}">
                <a16:creationId xmlns:a16="http://schemas.microsoft.com/office/drawing/2014/main" id="{A8585B38-B5C0-4242-88C7-29C0BE710E4D}"/>
              </a:ext>
            </a:extLst>
          </p:cNvPr>
          <p:cNvSpPr/>
          <p:nvPr/>
        </p:nvSpPr>
        <p:spPr>
          <a:xfrm>
            <a:off x="5576966" y="3617284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: obrazec 13">
            <a:extLst>
              <a:ext uri="{FF2B5EF4-FFF2-40B4-BE49-F238E27FC236}">
                <a16:creationId xmlns:a16="http://schemas.microsoft.com/office/drawing/2014/main" id="{62BD63E6-E44D-4801-9F57-E1B6AFCE5E01}"/>
              </a:ext>
            </a:extLst>
          </p:cNvPr>
          <p:cNvSpPr/>
          <p:nvPr/>
        </p:nvSpPr>
        <p:spPr>
          <a:xfrm>
            <a:off x="5482697" y="4551056"/>
            <a:ext cx="738601" cy="367645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ý tvar: obrazec 11">
            <a:extLst>
              <a:ext uri="{FF2B5EF4-FFF2-40B4-BE49-F238E27FC236}">
                <a16:creationId xmlns:a16="http://schemas.microsoft.com/office/drawing/2014/main" id="{EEBB7DE4-8120-419B-8697-FC9E0E5EB33E}"/>
              </a:ext>
            </a:extLst>
          </p:cNvPr>
          <p:cNvSpPr/>
          <p:nvPr/>
        </p:nvSpPr>
        <p:spPr>
          <a:xfrm>
            <a:off x="4544366" y="3613875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oľný tvar: obrazec 18">
            <a:extLst>
              <a:ext uri="{FF2B5EF4-FFF2-40B4-BE49-F238E27FC236}">
                <a16:creationId xmlns:a16="http://schemas.microsoft.com/office/drawing/2014/main" id="{AD470C8B-DBF8-4E12-A6BA-5963E8141289}"/>
              </a:ext>
            </a:extLst>
          </p:cNvPr>
          <p:cNvSpPr/>
          <p:nvPr/>
        </p:nvSpPr>
        <p:spPr>
          <a:xfrm>
            <a:off x="4591500" y="5583209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oľný tvar: obrazec 19">
            <a:extLst>
              <a:ext uri="{FF2B5EF4-FFF2-40B4-BE49-F238E27FC236}">
                <a16:creationId xmlns:a16="http://schemas.microsoft.com/office/drawing/2014/main" id="{019CE607-06F3-4FC1-A418-55CFF127F1EC}"/>
              </a:ext>
            </a:extLst>
          </p:cNvPr>
          <p:cNvSpPr/>
          <p:nvPr/>
        </p:nvSpPr>
        <p:spPr>
          <a:xfrm>
            <a:off x="4544366" y="4551056"/>
            <a:ext cx="738601" cy="367645"/>
          </a:xfrm>
          <a:custGeom>
            <a:avLst/>
            <a:gdLst>
              <a:gd name="connsiteX0" fmla="*/ 197963 w 1244338"/>
              <a:gd name="connsiteY0" fmla="*/ 320512 h 424339"/>
              <a:gd name="connsiteX1" fmla="*/ 245097 w 1244338"/>
              <a:gd name="connsiteY1" fmla="*/ 358219 h 424339"/>
              <a:gd name="connsiteX2" fmla="*/ 273378 w 1244338"/>
              <a:gd name="connsiteY2" fmla="*/ 367646 h 424339"/>
              <a:gd name="connsiteX3" fmla="*/ 311085 w 1244338"/>
              <a:gd name="connsiteY3" fmla="*/ 386500 h 424339"/>
              <a:gd name="connsiteX4" fmla="*/ 358219 w 1244338"/>
              <a:gd name="connsiteY4" fmla="*/ 395927 h 424339"/>
              <a:gd name="connsiteX5" fmla="*/ 395926 w 1244338"/>
              <a:gd name="connsiteY5" fmla="*/ 405353 h 424339"/>
              <a:gd name="connsiteX6" fmla="*/ 424206 w 1244338"/>
              <a:gd name="connsiteY6" fmla="*/ 414780 h 424339"/>
              <a:gd name="connsiteX7" fmla="*/ 471340 w 1244338"/>
              <a:gd name="connsiteY7" fmla="*/ 424207 h 424339"/>
              <a:gd name="connsiteX8" fmla="*/ 1008668 w 1244338"/>
              <a:gd name="connsiteY8" fmla="*/ 414780 h 424339"/>
              <a:gd name="connsiteX9" fmla="*/ 1065229 w 1244338"/>
              <a:gd name="connsiteY9" fmla="*/ 395927 h 424339"/>
              <a:gd name="connsiteX10" fmla="*/ 1121790 w 1244338"/>
              <a:gd name="connsiteY10" fmla="*/ 348793 h 424339"/>
              <a:gd name="connsiteX11" fmla="*/ 1187778 w 1244338"/>
              <a:gd name="connsiteY11" fmla="*/ 273378 h 424339"/>
              <a:gd name="connsiteX12" fmla="*/ 1216058 w 1244338"/>
              <a:gd name="connsiteY12" fmla="*/ 207390 h 424339"/>
              <a:gd name="connsiteX13" fmla="*/ 1244338 w 1244338"/>
              <a:gd name="connsiteY13" fmla="*/ 141403 h 424339"/>
              <a:gd name="connsiteX14" fmla="*/ 1216058 w 1244338"/>
              <a:gd name="connsiteY14" fmla="*/ 65988 h 424339"/>
              <a:gd name="connsiteX15" fmla="*/ 1159497 w 1244338"/>
              <a:gd name="connsiteY15" fmla="*/ 47135 h 424339"/>
              <a:gd name="connsiteX16" fmla="*/ 1093510 w 1244338"/>
              <a:gd name="connsiteY16" fmla="*/ 28281 h 424339"/>
              <a:gd name="connsiteX17" fmla="*/ 942681 w 1244338"/>
              <a:gd name="connsiteY17" fmla="*/ 18854 h 424339"/>
              <a:gd name="connsiteX18" fmla="*/ 876693 w 1244338"/>
              <a:gd name="connsiteY18" fmla="*/ 9428 h 424339"/>
              <a:gd name="connsiteX19" fmla="*/ 216817 w 1244338"/>
              <a:gd name="connsiteY19" fmla="*/ 9428 h 424339"/>
              <a:gd name="connsiteX20" fmla="*/ 179110 w 1244338"/>
              <a:gd name="connsiteY20" fmla="*/ 18854 h 424339"/>
              <a:gd name="connsiteX21" fmla="*/ 113122 w 1244338"/>
              <a:gd name="connsiteY21" fmla="*/ 37708 h 424339"/>
              <a:gd name="connsiteX22" fmla="*/ 84842 w 1244338"/>
              <a:gd name="connsiteY22" fmla="*/ 56562 h 424339"/>
              <a:gd name="connsiteX23" fmla="*/ 47134 w 1244338"/>
              <a:gd name="connsiteY23" fmla="*/ 113122 h 424339"/>
              <a:gd name="connsiteX24" fmla="*/ 28281 w 1244338"/>
              <a:gd name="connsiteY24" fmla="*/ 141403 h 424339"/>
              <a:gd name="connsiteX25" fmla="*/ 18854 w 1244338"/>
              <a:gd name="connsiteY25" fmla="*/ 169683 h 424339"/>
              <a:gd name="connsiteX26" fmla="*/ 0 w 1244338"/>
              <a:gd name="connsiteY26" fmla="*/ 245098 h 424339"/>
              <a:gd name="connsiteX27" fmla="*/ 9427 w 1244338"/>
              <a:gd name="connsiteY27" fmla="*/ 320512 h 424339"/>
              <a:gd name="connsiteX28" fmla="*/ 37708 w 1244338"/>
              <a:gd name="connsiteY28" fmla="*/ 348793 h 424339"/>
              <a:gd name="connsiteX29" fmla="*/ 94268 w 1244338"/>
              <a:gd name="connsiteY29" fmla="*/ 377073 h 424339"/>
              <a:gd name="connsiteX30" fmla="*/ 179110 w 1244338"/>
              <a:gd name="connsiteY30" fmla="*/ 395927 h 424339"/>
              <a:gd name="connsiteX31" fmla="*/ 235670 w 1244338"/>
              <a:gd name="connsiteY31" fmla="*/ 405353 h 424339"/>
              <a:gd name="connsiteX32" fmla="*/ 329938 w 1244338"/>
              <a:gd name="connsiteY32" fmla="*/ 414780 h 424339"/>
              <a:gd name="connsiteX33" fmla="*/ 377072 w 1244338"/>
              <a:gd name="connsiteY33" fmla="*/ 424207 h 4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44338" h="424339">
                <a:moveTo>
                  <a:pt x="197963" y="320512"/>
                </a:moveTo>
                <a:cubicBezTo>
                  <a:pt x="213674" y="333081"/>
                  <a:pt x="228035" y="347555"/>
                  <a:pt x="245097" y="358219"/>
                </a:cubicBezTo>
                <a:cubicBezTo>
                  <a:pt x="253524" y="363486"/>
                  <a:pt x="264245" y="363732"/>
                  <a:pt x="273378" y="367646"/>
                </a:cubicBezTo>
                <a:cubicBezTo>
                  <a:pt x="286294" y="373182"/>
                  <a:pt x="297754" y="382056"/>
                  <a:pt x="311085" y="386500"/>
                </a:cubicBezTo>
                <a:cubicBezTo>
                  <a:pt x="326285" y="391567"/>
                  <a:pt x="342578" y="392451"/>
                  <a:pt x="358219" y="395927"/>
                </a:cubicBezTo>
                <a:cubicBezTo>
                  <a:pt x="370866" y="398737"/>
                  <a:pt x="383469" y="401794"/>
                  <a:pt x="395926" y="405353"/>
                </a:cubicBezTo>
                <a:cubicBezTo>
                  <a:pt x="405480" y="408083"/>
                  <a:pt x="414566" y="412370"/>
                  <a:pt x="424206" y="414780"/>
                </a:cubicBezTo>
                <a:cubicBezTo>
                  <a:pt x="439750" y="418666"/>
                  <a:pt x="455629" y="421065"/>
                  <a:pt x="471340" y="424207"/>
                </a:cubicBezTo>
                <a:cubicBezTo>
                  <a:pt x="650449" y="421065"/>
                  <a:pt x="829734" y="423301"/>
                  <a:pt x="1008668" y="414780"/>
                </a:cubicBezTo>
                <a:cubicBezTo>
                  <a:pt x="1028519" y="413835"/>
                  <a:pt x="1065229" y="395927"/>
                  <a:pt x="1065229" y="395927"/>
                </a:cubicBezTo>
                <a:cubicBezTo>
                  <a:pt x="1090367" y="379168"/>
                  <a:pt x="1102249" y="373918"/>
                  <a:pt x="1121790" y="348793"/>
                </a:cubicBezTo>
                <a:cubicBezTo>
                  <a:pt x="1181010" y="272653"/>
                  <a:pt x="1133029" y="309877"/>
                  <a:pt x="1187778" y="273378"/>
                </a:cubicBezTo>
                <a:cubicBezTo>
                  <a:pt x="1214837" y="165135"/>
                  <a:pt x="1177000" y="298523"/>
                  <a:pt x="1216058" y="207390"/>
                </a:cubicBezTo>
                <a:cubicBezTo>
                  <a:pt x="1252583" y="122166"/>
                  <a:pt x="1197005" y="212404"/>
                  <a:pt x="1244338" y="141403"/>
                </a:cubicBezTo>
                <a:cubicBezTo>
                  <a:pt x="1240536" y="122390"/>
                  <a:pt x="1238252" y="79859"/>
                  <a:pt x="1216058" y="65988"/>
                </a:cubicBezTo>
                <a:cubicBezTo>
                  <a:pt x="1199205" y="55455"/>
                  <a:pt x="1178351" y="53419"/>
                  <a:pt x="1159497" y="47135"/>
                </a:cubicBezTo>
                <a:cubicBezTo>
                  <a:pt x="1142269" y="41392"/>
                  <a:pt x="1110421" y="29972"/>
                  <a:pt x="1093510" y="28281"/>
                </a:cubicBezTo>
                <a:cubicBezTo>
                  <a:pt x="1043386" y="23268"/>
                  <a:pt x="992957" y="21996"/>
                  <a:pt x="942681" y="18854"/>
                </a:cubicBezTo>
                <a:cubicBezTo>
                  <a:pt x="920685" y="15712"/>
                  <a:pt x="898878" y="10660"/>
                  <a:pt x="876693" y="9428"/>
                </a:cubicBezTo>
                <a:cubicBezTo>
                  <a:pt x="580518" y="-7026"/>
                  <a:pt x="544656" y="1432"/>
                  <a:pt x="216817" y="9428"/>
                </a:cubicBezTo>
                <a:cubicBezTo>
                  <a:pt x="204248" y="12570"/>
                  <a:pt x="191567" y="15295"/>
                  <a:pt x="179110" y="18854"/>
                </a:cubicBezTo>
                <a:cubicBezTo>
                  <a:pt x="84403" y="45912"/>
                  <a:pt x="231051" y="8225"/>
                  <a:pt x="113122" y="37708"/>
                </a:cubicBezTo>
                <a:cubicBezTo>
                  <a:pt x="103695" y="43993"/>
                  <a:pt x="92303" y="48036"/>
                  <a:pt x="84842" y="56562"/>
                </a:cubicBezTo>
                <a:cubicBezTo>
                  <a:pt x="69921" y="73615"/>
                  <a:pt x="59703" y="94268"/>
                  <a:pt x="47134" y="113122"/>
                </a:cubicBezTo>
                <a:cubicBezTo>
                  <a:pt x="40849" y="122549"/>
                  <a:pt x="31864" y="130655"/>
                  <a:pt x="28281" y="141403"/>
                </a:cubicBezTo>
                <a:cubicBezTo>
                  <a:pt x="25139" y="150830"/>
                  <a:pt x="21264" y="160043"/>
                  <a:pt x="18854" y="169683"/>
                </a:cubicBezTo>
                <a:lnTo>
                  <a:pt x="0" y="245098"/>
                </a:lnTo>
                <a:cubicBezTo>
                  <a:pt x="3142" y="270236"/>
                  <a:pt x="769" y="296704"/>
                  <a:pt x="9427" y="320512"/>
                </a:cubicBezTo>
                <a:cubicBezTo>
                  <a:pt x="13983" y="333041"/>
                  <a:pt x="27466" y="340258"/>
                  <a:pt x="37708" y="348793"/>
                </a:cubicBezTo>
                <a:cubicBezTo>
                  <a:pt x="59262" y="366754"/>
                  <a:pt x="68391" y="369679"/>
                  <a:pt x="94268" y="377073"/>
                </a:cubicBezTo>
                <a:cubicBezTo>
                  <a:pt x="120743" y="384637"/>
                  <a:pt x="152386" y="391068"/>
                  <a:pt x="179110" y="395927"/>
                </a:cubicBezTo>
                <a:cubicBezTo>
                  <a:pt x="197915" y="399346"/>
                  <a:pt x="216704" y="402982"/>
                  <a:pt x="235670" y="405353"/>
                </a:cubicBezTo>
                <a:cubicBezTo>
                  <a:pt x="267006" y="409270"/>
                  <a:pt x="298515" y="411638"/>
                  <a:pt x="329938" y="414780"/>
                </a:cubicBezTo>
                <a:cubicBezTo>
                  <a:pt x="364181" y="426194"/>
                  <a:pt x="348282" y="424207"/>
                  <a:pt x="377072" y="42420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EA72047-78A4-4517-9F9A-5D3A23DCF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957" y="495201"/>
            <a:ext cx="4585894" cy="2662777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FA155D32-E99A-4D84-9FFA-A4653C313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8038" y="3700022"/>
            <a:ext cx="4502813" cy="1663830"/>
          </a:xfrm>
          <a:prstGeom prst="rect">
            <a:avLst/>
          </a:prstGeom>
        </p:spPr>
      </p:pic>
      <p:sp>
        <p:nvSpPr>
          <p:cNvPr id="15" name="Voľný tvar: obrazec 14">
            <a:extLst>
              <a:ext uri="{FF2B5EF4-FFF2-40B4-BE49-F238E27FC236}">
                <a16:creationId xmlns:a16="http://schemas.microsoft.com/office/drawing/2014/main" id="{037C4A5F-840E-4A37-B517-61B9CE4F9600}"/>
              </a:ext>
            </a:extLst>
          </p:cNvPr>
          <p:cNvSpPr/>
          <p:nvPr/>
        </p:nvSpPr>
        <p:spPr>
          <a:xfrm>
            <a:off x="11154127" y="1410242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ý tvar: obrazec 15">
            <a:extLst>
              <a:ext uri="{FF2B5EF4-FFF2-40B4-BE49-F238E27FC236}">
                <a16:creationId xmlns:a16="http://schemas.microsoft.com/office/drawing/2014/main" id="{2F994F7D-859A-4EE3-B83C-449F3B812E2E}"/>
              </a:ext>
            </a:extLst>
          </p:cNvPr>
          <p:cNvSpPr/>
          <p:nvPr/>
        </p:nvSpPr>
        <p:spPr>
          <a:xfrm>
            <a:off x="10088898" y="4734878"/>
            <a:ext cx="644332" cy="367645"/>
          </a:xfrm>
          <a:custGeom>
            <a:avLst/>
            <a:gdLst>
              <a:gd name="connsiteX0" fmla="*/ 754144 w 904973"/>
              <a:gd name="connsiteY0" fmla="*/ 94268 h 452486"/>
              <a:gd name="connsiteX1" fmla="*/ 659876 w 904973"/>
              <a:gd name="connsiteY1" fmla="*/ 65987 h 452486"/>
              <a:gd name="connsiteX2" fmla="*/ 603315 w 904973"/>
              <a:gd name="connsiteY2" fmla="*/ 28280 h 452486"/>
              <a:gd name="connsiteX3" fmla="*/ 556181 w 904973"/>
              <a:gd name="connsiteY3" fmla="*/ 18853 h 452486"/>
              <a:gd name="connsiteX4" fmla="*/ 499620 w 904973"/>
              <a:gd name="connsiteY4" fmla="*/ 0 h 452486"/>
              <a:gd name="connsiteX5" fmla="*/ 75414 w 904973"/>
              <a:gd name="connsiteY5" fmla="*/ 9427 h 452486"/>
              <a:gd name="connsiteX6" fmla="*/ 47134 w 904973"/>
              <a:gd name="connsiteY6" fmla="*/ 18853 h 452486"/>
              <a:gd name="connsiteX7" fmla="*/ 0 w 904973"/>
              <a:gd name="connsiteY7" fmla="*/ 103695 h 452486"/>
              <a:gd name="connsiteX8" fmla="*/ 18853 w 904973"/>
              <a:gd name="connsiteY8" fmla="*/ 226243 h 452486"/>
              <a:gd name="connsiteX9" fmla="*/ 37707 w 904973"/>
              <a:gd name="connsiteY9" fmla="*/ 301658 h 452486"/>
              <a:gd name="connsiteX10" fmla="*/ 56561 w 904973"/>
              <a:gd name="connsiteY10" fmla="*/ 329938 h 452486"/>
              <a:gd name="connsiteX11" fmla="*/ 94268 w 904973"/>
              <a:gd name="connsiteY11" fmla="*/ 377072 h 452486"/>
              <a:gd name="connsiteX12" fmla="*/ 141402 w 904973"/>
              <a:gd name="connsiteY12" fmla="*/ 414779 h 452486"/>
              <a:gd name="connsiteX13" fmla="*/ 169682 w 904973"/>
              <a:gd name="connsiteY13" fmla="*/ 433633 h 452486"/>
              <a:gd name="connsiteX14" fmla="*/ 263950 w 904973"/>
              <a:gd name="connsiteY14" fmla="*/ 452486 h 452486"/>
              <a:gd name="connsiteX15" fmla="*/ 499620 w 904973"/>
              <a:gd name="connsiteY15" fmla="*/ 433633 h 452486"/>
              <a:gd name="connsiteX16" fmla="*/ 527901 w 904973"/>
              <a:gd name="connsiteY16" fmla="*/ 424206 h 452486"/>
              <a:gd name="connsiteX17" fmla="*/ 659876 w 904973"/>
              <a:gd name="connsiteY17" fmla="*/ 405352 h 452486"/>
              <a:gd name="connsiteX18" fmla="*/ 697583 w 904973"/>
              <a:gd name="connsiteY18" fmla="*/ 386499 h 452486"/>
              <a:gd name="connsiteX19" fmla="*/ 735290 w 904973"/>
              <a:gd name="connsiteY19" fmla="*/ 377072 h 452486"/>
              <a:gd name="connsiteX20" fmla="*/ 791851 w 904973"/>
              <a:gd name="connsiteY20" fmla="*/ 358218 h 452486"/>
              <a:gd name="connsiteX21" fmla="*/ 820132 w 904973"/>
              <a:gd name="connsiteY21" fmla="*/ 348792 h 452486"/>
              <a:gd name="connsiteX22" fmla="*/ 876693 w 904973"/>
              <a:gd name="connsiteY22" fmla="*/ 292231 h 452486"/>
              <a:gd name="connsiteX23" fmla="*/ 904973 w 904973"/>
              <a:gd name="connsiteY23" fmla="*/ 263950 h 452486"/>
              <a:gd name="connsiteX24" fmla="*/ 867266 w 904973"/>
              <a:gd name="connsiteY24" fmla="*/ 141402 h 452486"/>
              <a:gd name="connsiteX25" fmla="*/ 838985 w 904973"/>
              <a:gd name="connsiteY25" fmla="*/ 122548 h 452486"/>
              <a:gd name="connsiteX26" fmla="*/ 820132 w 904973"/>
              <a:gd name="connsiteY26" fmla="*/ 94268 h 452486"/>
              <a:gd name="connsiteX27" fmla="*/ 735290 w 904973"/>
              <a:gd name="connsiteY27" fmla="*/ 47134 h 452486"/>
              <a:gd name="connsiteX28" fmla="*/ 707010 w 904973"/>
              <a:gd name="connsiteY28" fmla="*/ 28280 h 452486"/>
              <a:gd name="connsiteX29" fmla="*/ 527901 w 904973"/>
              <a:gd name="connsiteY29" fmla="*/ 9427 h 45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973" h="452486">
                <a:moveTo>
                  <a:pt x="754144" y="94268"/>
                </a:moveTo>
                <a:cubicBezTo>
                  <a:pt x="700921" y="85397"/>
                  <a:pt x="702033" y="91282"/>
                  <a:pt x="659876" y="65987"/>
                </a:cubicBezTo>
                <a:cubicBezTo>
                  <a:pt x="640446" y="54329"/>
                  <a:pt x="625534" y="32724"/>
                  <a:pt x="603315" y="28280"/>
                </a:cubicBezTo>
                <a:cubicBezTo>
                  <a:pt x="587604" y="25138"/>
                  <a:pt x="571639" y="23069"/>
                  <a:pt x="556181" y="18853"/>
                </a:cubicBezTo>
                <a:cubicBezTo>
                  <a:pt x="537008" y="13624"/>
                  <a:pt x="499620" y="0"/>
                  <a:pt x="499620" y="0"/>
                </a:cubicBezTo>
                <a:lnTo>
                  <a:pt x="75414" y="9427"/>
                </a:lnTo>
                <a:cubicBezTo>
                  <a:pt x="65486" y="9841"/>
                  <a:pt x="54160" y="11827"/>
                  <a:pt x="47134" y="18853"/>
                </a:cubicBezTo>
                <a:cubicBezTo>
                  <a:pt x="14720" y="51267"/>
                  <a:pt x="11854" y="68133"/>
                  <a:pt x="0" y="103695"/>
                </a:cubicBezTo>
                <a:cubicBezTo>
                  <a:pt x="14841" y="237259"/>
                  <a:pt x="713" y="144610"/>
                  <a:pt x="18853" y="226243"/>
                </a:cubicBezTo>
                <a:cubicBezTo>
                  <a:pt x="23155" y="245603"/>
                  <a:pt x="27600" y="281445"/>
                  <a:pt x="37707" y="301658"/>
                </a:cubicBezTo>
                <a:cubicBezTo>
                  <a:pt x="42774" y="311791"/>
                  <a:pt x="50276" y="320511"/>
                  <a:pt x="56561" y="329938"/>
                </a:cubicBezTo>
                <a:cubicBezTo>
                  <a:pt x="74911" y="384993"/>
                  <a:pt x="51629" y="334433"/>
                  <a:pt x="94268" y="377072"/>
                </a:cubicBezTo>
                <a:cubicBezTo>
                  <a:pt x="136908" y="419712"/>
                  <a:pt x="86344" y="396426"/>
                  <a:pt x="141402" y="414779"/>
                </a:cubicBezTo>
                <a:cubicBezTo>
                  <a:pt x="150829" y="421064"/>
                  <a:pt x="159269" y="429170"/>
                  <a:pt x="169682" y="433633"/>
                </a:cubicBezTo>
                <a:cubicBezTo>
                  <a:pt x="187582" y="441305"/>
                  <a:pt x="251186" y="450359"/>
                  <a:pt x="263950" y="452486"/>
                </a:cubicBezTo>
                <a:cubicBezTo>
                  <a:pt x="324107" y="448948"/>
                  <a:pt x="430471" y="446206"/>
                  <a:pt x="499620" y="433633"/>
                </a:cubicBezTo>
                <a:cubicBezTo>
                  <a:pt x="509397" y="431855"/>
                  <a:pt x="518115" y="425933"/>
                  <a:pt x="527901" y="424206"/>
                </a:cubicBezTo>
                <a:cubicBezTo>
                  <a:pt x="571663" y="416483"/>
                  <a:pt x="659876" y="405352"/>
                  <a:pt x="659876" y="405352"/>
                </a:cubicBezTo>
                <a:cubicBezTo>
                  <a:pt x="672445" y="399068"/>
                  <a:pt x="684425" y="391433"/>
                  <a:pt x="697583" y="386499"/>
                </a:cubicBezTo>
                <a:cubicBezTo>
                  <a:pt x="709714" y="381950"/>
                  <a:pt x="722881" y="380795"/>
                  <a:pt x="735290" y="377072"/>
                </a:cubicBezTo>
                <a:cubicBezTo>
                  <a:pt x="754325" y="371361"/>
                  <a:pt x="772997" y="364502"/>
                  <a:pt x="791851" y="358218"/>
                </a:cubicBezTo>
                <a:lnTo>
                  <a:pt x="820132" y="348792"/>
                </a:lnTo>
                <a:lnTo>
                  <a:pt x="876693" y="292231"/>
                </a:lnTo>
                <a:lnTo>
                  <a:pt x="904973" y="263950"/>
                </a:lnTo>
                <a:cubicBezTo>
                  <a:pt x="896399" y="178215"/>
                  <a:pt x="916956" y="182810"/>
                  <a:pt x="867266" y="141402"/>
                </a:cubicBezTo>
                <a:cubicBezTo>
                  <a:pt x="858562" y="134149"/>
                  <a:pt x="848412" y="128833"/>
                  <a:pt x="838985" y="122548"/>
                </a:cubicBezTo>
                <a:cubicBezTo>
                  <a:pt x="832701" y="113121"/>
                  <a:pt x="828658" y="101728"/>
                  <a:pt x="820132" y="94268"/>
                </a:cubicBezTo>
                <a:cubicBezTo>
                  <a:pt x="780238" y="59361"/>
                  <a:pt x="774133" y="60082"/>
                  <a:pt x="735290" y="47134"/>
                </a:cubicBezTo>
                <a:cubicBezTo>
                  <a:pt x="725863" y="40849"/>
                  <a:pt x="717839" y="31612"/>
                  <a:pt x="707010" y="28280"/>
                </a:cubicBezTo>
                <a:cubicBezTo>
                  <a:pt x="627713" y="3881"/>
                  <a:pt x="607101" y="9427"/>
                  <a:pt x="527901" y="9427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0216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1B3F0-6DB8-4AB9-8AFF-47CAAD3A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Why Not Make It Too Complicated?</a:t>
            </a:r>
            <a:endParaRPr lang="sk-SK" sz="36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304B40AF-D901-4A0D-AC8A-F0138EB0F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224" y="1546698"/>
            <a:ext cx="3642488" cy="500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6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35BAD-CDEB-436F-BE54-28E781C0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F55B57-D95E-426F-9D60-6D74DC42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 between two variables (for other cases than crosstabs)</a:t>
            </a:r>
          </a:p>
          <a:p>
            <a:endParaRPr lang="en-US" dirty="0"/>
          </a:p>
          <a:p>
            <a:r>
              <a:rPr lang="en-US" dirty="0"/>
              <a:t>Examples: two scale variables, scale and ordinal, two ordinal variables</a:t>
            </a:r>
          </a:p>
          <a:p>
            <a:endParaRPr lang="en-US" dirty="0"/>
          </a:p>
          <a:p>
            <a:r>
              <a:rPr lang="en-US" dirty="0"/>
              <a:t>Three coefficients:</a:t>
            </a:r>
          </a:p>
          <a:p>
            <a:pPr lvl="1"/>
            <a:r>
              <a:rPr lang="en-US" dirty="0"/>
              <a:t>Pearson</a:t>
            </a:r>
          </a:p>
          <a:p>
            <a:pPr lvl="1"/>
            <a:r>
              <a:rPr lang="en-US" dirty="0"/>
              <a:t>Spearman</a:t>
            </a:r>
          </a:p>
          <a:p>
            <a:pPr lvl="1"/>
            <a:r>
              <a:rPr lang="en-US" dirty="0"/>
              <a:t>Kendall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045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FCEBC-A6C5-4CA1-B8DC-61F4A5EE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A33934-B013-44A1-B537-F5B221C7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measures to summarize the characteristics of your data</a:t>
            </a:r>
          </a:p>
          <a:p>
            <a:endParaRPr lang="en-US" dirty="0"/>
          </a:p>
          <a:p>
            <a:r>
              <a:rPr lang="en-US" dirty="0"/>
              <a:t>Various types:</a:t>
            </a:r>
          </a:p>
          <a:p>
            <a:pPr lvl="1"/>
            <a:r>
              <a:rPr lang="en-US" dirty="0"/>
              <a:t>Central tendencies – mean, median</a:t>
            </a:r>
          </a:p>
          <a:p>
            <a:pPr lvl="1"/>
            <a:r>
              <a:rPr lang="en-US" dirty="0"/>
              <a:t>Dispersion </a:t>
            </a:r>
            <a:r>
              <a:rPr lang="en-US"/>
              <a:t>– variance, </a:t>
            </a:r>
            <a:r>
              <a:rPr lang="en-US" dirty="0"/>
              <a:t>minimum, maximum</a:t>
            </a:r>
          </a:p>
          <a:p>
            <a:endParaRPr lang="en-US" dirty="0"/>
          </a:p>
          <a:p>
            <a:r>
              <a:rPr lang="en-US" dirty="0"/>
              <a:t>Not all </a:t>
            </a:r>
            <a:r>
              <a:rPr lang="en-US" dirty="0" err="1"/>
              <a:t>descriptives</a:t>
            </a:r>
            <a:r>
              <a:rPr lang="en-US" dirty="0"/>
              <a:t> are suitable for all types of variables</a:t>
            </a:r>
          </a:p>
          <a:p>
            <a:endParaRPr lang="en-US" dirty="0"/>
          </a:p>
          <a:p>
            <a:r>
              <a:rPr lang="en-US" dirty="0"/>
              <a:t>We use them to describe and explore your data</a:t>
            </a:r>
          </a:p>
          <a:p>
            <a:endParaRPr lang="en-US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996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35BAD-CDEB-436F-BE54-28E781C0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F55B57-D95E-426F-9D60-6D74DC42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Results vary on a scale between -1 and 1</a:t>
            </a:r>
          </a:p>
          <a:p>
            <a:endParaRPr lang="en-US" dirty="0"/>
          </a:p>
          <a:p>
            <a:r>
              <a:rPr lang="en-US" dirty="0"/>
              <a:t>Interpretation:</a:t>
            </a:r>
          </a:p>
          <a:p>
            <a:pPr lvl="1"/>
            <a:r>
              <a:rPr lang="en-US" dirty="0"/>
              <a:t>Zero means no association between the variables</a:t>
            </a:r>
          </a:p>
          <a:p>
            <a:pPr lvl="1"/>
            <a:r>
              <a:rPr lang="en-US" dirty="0"/>
              <a:t>Rising distance from zero shows rising association (regardless the direction – negative or positive)</a:t>
            </a:r>
          </a:p>
          <a:p>
            <a:pPr lvl="1"/>
            <a:r>
              <a:rPr lang="en-US" dirty="0"/>
              <a:t>-1: perfect negative association</a:t>
            </a:r>
          </a:p>
          <a:p>
            <a:pPr lvl="1"/>
            <a:r>
              <a:rPr lang="en-US" dirty="0"/>
              <a:t>1: perfect positive association</a:t>
            </a:r>
          </a:p>
          <a:p>
            <a:endParaRPr lang="en-US" dirty="0"/>
          </a:p>
          <a:p>
            <a:r>
              <a:rPr lang="en-US" dirty="0"/>
              <a:t>Beware of false absence of association</a:t>
            </a:r>
          </a:p>
          <a:p>
            <a:r>
              <a:rPr lang="en-US" dirty="0"/>
              <a:t>Always good to visualize data before calculating correlations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6548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Výsledek obrázku pro correlation">
            <a:extLst>
              <a:ext uri="{FF2B5EF4-FFF2-40B4-BE49-F238E27FC236}">
                <a16:creationId xmlns:a16="http://schemas.microsoft.com/office/drawing/2014/main" id="{20175BEE-F017-4105-AA84-68CDD397A9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972" y="642743"/>
            <a:ext cx="8268056" cy="557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18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F740E-521E-4568-914D-0B20C101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Pearson’s Correlation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FA8E15-A869-4C6F-830E-D28BAC2F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Parametric operation</a:t>
            </a:r>
          </a:p>
          <a:p>
            <a:endParaRPr lang="en-US" dirty="0"/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Scale data (exemption – scale and binary)</a:t>
            </a:r>
          </a:p>
          <a:p>
            <a:pPr lvl="1"/>
            <a:r>
              <a:rPr lang="en-US" dirty="0"/>
              <a:t>If we aim to apply the findings to the population, we need normally distributed data (or a large sample)</a:t>
            </a:r>
          </a:p>
          <a:p>
            <a:endParaRPr lang="en-US" dirty="0"/>
          </a:p>
          <a:p>
            <a:r>
              <a:rPr lang="en-US" dirty="0"/>
              <a:t>Sensitive to outliers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6126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F740E-521E-4568-914D-0B20C101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Pearson’s Correlation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FA8E15-A869-4C6F-830E-D28BAC2F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Visualize the data</a:t>
            </a:r>
          </a:p>
          <a:p>
            <a:pPr lvl="1"/>
            <a:r>
              <a:rPr lang="en-US" dirty="0"/>
              <a:t>Graphs &gt; Chart Builder</a:t>
            </a:r>
          </a:p>
          <a:p>
            <a:pPr lvl="1"/>
            <a:r>
              <a:rPr lang="en-US" dirty="0"/>
              <a:t>Select Scatter/Dot a variables of your interest</a:t>
            </a:r>
          </a:p>
          <a:p>
            <a:endParaRPr lang="en-US" dirty="0"/>
          </a:p>
          <a:p>
            <a:r>
              <a:rPr lang="en-US" dirty="0"/>
              <a:t>Correlation</a:t>
            </a:r>
          </a:p>
          <a:p>
            <a:pPr lvl="1"/>
            <a:r>
              <a:rPr lang="en-US" dirty="0"/>
              <a:t>Analyze &gt; Correlate &gt; Bivariate</a:t>
            </a:r>
          </a:p>
          <a:p>
            <a:pPr lvl="1"/>
            <a:r>
              <a:rPr lang="en-US" dirty="0"/>
              <a:t>Select variables and the proper coefficient (PCC is set by default)</a:t>
            </a:r>
          </a:p>
          <a:p>
            <a:pPr lvl="1"/>
            <a:r>
              <a:rPr lang="en-US" dirty="0"/>
              <a:t>For significance select ‘Flag significant correlations’</a:t>
            </a:r>
          </a:p>
        </p:txBody>
      </p:sp>
    </p:spTree>
    <p:extLst>
      <p:ext uri="{BB962C8B-B14F-4D97-AF65-F5344CB8AC3E}">
        <p14:creationId xmlns:p14="http://schemas.microsoft.com/office/powerpoint/2010/main" val="3788416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D14D1B94-E0E2-49A8-97A1-21BD23B60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11620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69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9ADC8245-C857-47A2-B6E7-06FBD1A7F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0444" y="1489436"/>
            <a:ext cx="6411325" cy="440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55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F740E-521E-4568-914D-0B20C101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Pearson’s Correlation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FA8E15-A869-4C6F-830E-D28BAC2F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variable and binary variable</a:t>
            </a:r>
          </a:p>
          <a:p>
            <a:endParaRPr lang="en-US" dirty="0"/>
          </a:p>
          <a:p>
            <a:r>
              <a:rPr lang="en-US" dirty="0"/>
              <a:t>Works the same as for two scale variables</a:t>
            </a:r>
          </a:p>
          <a:p>
            <a:endParaRPr lang="en-US" dirty="0"/>
          </a:p>
          <a:p>
            <a:r>
              <a:rPr lang="en-US" dirty="0"/>
              <a:t>Beware of coding of the binary variable (be sure what values the </a:t>
            </a:r>
            <a:r>
              <a:rPr lang="en-US"/>
              <a:t>codes represent)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3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4AEAA1AB-3638-4D7C-8F78-55BC6C732C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13" y="954414"/>
            <a:ext cx="6814822" cy="5460526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CA055E9F-45B3-4B80-AC34-0FF865A26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191" y="1819619"/>
            <a:ext cx="4889680" cy="283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68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07E20B62-8A9F-455D-9ADD-31F9502FA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518" y="1830052"/>
            <a:ext cx="5005634" cy="2836215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E6746B41-A637-4D18-9B8A-A6FAE3AD2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17" y="949619"/>
            <a:ext cx="6823926" cy="546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192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C0679-D2FD-438C-8265-14E92DA1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Non-Parametric Correlation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29D9AB-CC3A-4732-8F30-890032C5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Spearman’s Rho and Kendall’s Tau</a:t>
            </a:r>
          </a:p>
          <a:p>
            <a:pPr lvl="1"/>
            <a:r>
              <a:rPr lang="en-US" dirty="0"/>
              <a:t>Correlation for other cases than two scale variables (or scale and binary)</a:t>
            </a:r>
          </a:p>
          <a:p>
            <a:pPr lvl="1"/>
            <a:r>
              <a:rPr lang="en-US" dirty="0"/>
              <a:t>Same interpretation as in Pearson’s CC</a:t>
            </a:r>
          </a:p>
          <a:p>
            <a:pPr lvl="1"/>
            <a:r>
              <a:rPr lang="en-US" dirty="0"/>
              <a:t>Preference of Kendall’s Tau if variables contain less categories and for smaller samples</a:t>
            </a:r>
          </a:p>
          <a:p>
            <a:endParaRPr lang="en-US" dirty="0"/>
          </a:p>
          <a:p>
            <a:r>
              <a:rPr lang="en-US" dirty="0"/>
              <a:t>Analyze &gt; Correlate &gt; Bivariate</a:t>
            </a:r>
          </a:p>
          <a:p>
            <a:pPr lvl="1"/>
            <a:r>
              <a:rPr lang="en-US" dirty="0"/>
              <a:t>Select variables and Spearman/Kendall</a:t>
            </a:r>
          </a:p>
          <a:p>
            <a:pPr lvl="1"/>
            <a:r>
              <a:rPr lang="en-US" dirty="0"/>
              <a:t>For significance select ‘Flag significant correlations’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452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same mean different standard deviation">
            <a:extLst>
              <a:ext uri="{FF2B5EF4-FFF2-40B4-BE49-F238E27FC236}">
                <a16:creationId xmlns:a16="http://schemas.microsoft.com/office/drawing/2014/main" id="{E6957194-C929-4888-A014-DD8516EE75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72" y="529497"/>
            <a:ext cx="6561055" cy="57990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937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27E5B-A0F1-4304-8480-A4BB2C10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852651-4183-4BDD-AB8D-997A1ED7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does not imply causality</a:t>
            </a:r>
          </a:p>
          <a:p>
            <a:pPr lvl="1"/>
            <a:r>
              <a:rPr lang="en-US" dirty="0"/>
              <a:t>No control of other variables</a:t>
            </a:r>
          </a:p>
          <a:p>
            <a:pPr lvl="1"/>
            <a:r>
              <a:rPr lang="en-US" dirty="0"/>
              <a:t>No independent and dependent variable</a:t>
            </a:r>
          </a:p>
          <a:p>
            <a:endParaRPr lang="en-US" dirty="0"/>
          </a:p>
          <a:p>
            <a:r>
              <a:rPr lang="en-US" dirty="0"/>
              <a:t>You cannot tell that one variable affects the other even in cases when such relationship seems to be meaningful and logical</a:t>
            </a:r>
          </a:p>
          <a:p>
            <a:endParaRPr lang="en-US" dirty="0"/>
          </a:p>
          <a:p>
            <a:r>
              <a:rPr lang="en-US" dirty="0"/>
              <a:t>Keep the interpretation of effects of IVs on DV for the regression analysis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6634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Ã½sledek obrÃ¡zku pro math doctorates hanging suicidies correlation">
            <a:extLst>
              <a:ext uri="{FF2B5EF4-FFF2-40B4-BE49-F238E27FC236}">
                <a16:creationId xmlns:a16="http://schemas.microsoft.com/office/drawing/2014/main" id="{965276A1-6361-4AE5-B37A-C3A37AE8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19" y="332656"/>
            <a:ext cx="888516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VÃ½sledek obrÃ¡zku pro nicolas cage correlation">
            <a:extLst>
              <a:ext uri="{FF2B5EF4-FFF2-40B4-BE49-F238E27FC236}">
                <a16:creationId xmlns:a16="http://schemas.microsoft.com/office/drawing/2014/main" id="{ABAB5FBD-AC7C-4C22-AB40-746220469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18" y="3582443"/>
            <a:ext cx="888516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04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B1B60-A2FD-4224-A613-1962D733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Obtain </a:t>
            </a:r>
            <a:r>
              <a:rPr lang="en-US" dirty="0" err="1"/>
              <a:t>Descriptives</a:t>
            </a:r>
            <a:r>
              <a:rPr lang="en-US" dirty="0"/>
              <a:t> in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83823F-15CB-40AA-AF2B-DCCAA83C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Descriptive Statistics &gt; Frequencies</a:t>
            </a:r>
          </a:p>
          <a:p>
            <a:endParaRPr lang="en-US" dirty="0"/>
          </a:p>
          <a:p>
            <a:r>
              <a:rPr lang="en-US" dirty="0"/>
              <a:t>Move variables of interest to the right</a:t>
            </a:r>
          </a:p>
          <a:p>
            <a:endParaRPr lang="en-US" dirty="0"/>
          </a:p>
          <a:p>
            <a:r>
              <a:rPr lang="en-US" dirty="0"/>
              <a:t>In ‘Statistics’ choose all measures you require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0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50191396-803F-4C56-98F1-FC1DE43D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00" y="1359349"/>
            <a:ext cx="3100480" cy="4139301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91D58E6-DBF2-4F37-9B3A-70FDF4C00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650" y="864574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06657-7719-4713-90EE-21F41F7F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E725AE-AAE9-427A-9948-F74E2F9F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data are suitable for all statistical tests</a:t>
            </a:r>
          </a:p>
          <a:p>
            <a:endParaRPr lang="en-US" dirty="0"/>
          </a:p>
          <a:p>
            <a:r>
              <a:rPr lang="en-US" dirty="0"/>
              <a:t>Parametric and Non-parametric tests</a:t>
            </a:r>
          </a:p>
          <a:p>
            <a:endParaRPr lang="en-US" dirty="0"/>
          </a:p>
          <a:p>
            <a:r>
              <a:rPr lang="en-US" dirty="0"/>
              <a:t>Parametric tests as a preference v. higher requests on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458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B865-E7E6-4AA8-9750-767C8297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</a:t>
            </a:r>
            <a:endParaRPr lang="sk-SK" dirty="0"/>
          </a:p>
        </p:txBody>
      </p:sp>
      <p:pic>
        <p:nvPicPr>
          <p:cNvPr id="4" name="Picture 2" descr="http://curvebank.calstatela.edu/gaussdist/normal.jpg">
            <a:extLst>
              <a:ext uri="{FF2B5EF4-FFF2-40B4-BE49-F238E27FC236}">
                <a16:creationId xmlns:a16="http://schemas.microsoft.com/office/drawing/2014/main" id="{024F1FC2-D49C-4B41-87CC-D5CC27A5E4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753" y="1690688"/>
            <a:ext cx="7451670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02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B26A4-DD62-44E2-8BEB-B658696E1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Check the Distribution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25250D-FF51-4C22-87C0-D0FD5A160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k-SK" dirty="0"/>
              <a:t>1) </a:t>
            </a:r>
            <a:r>
              <a:rPr lang="en-US" dirty="0"/>
              <a:t>Visual control – Histogram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sk-SK" dirty="0"/>
              <a:t>) </a:t>
            </a:r>
            <a:r>
              <a:rPr lang="en-US" dirty="0"/>
              <a:t>Statistical tests:</a:t>
            </a:r>
          </a:p>
          <a:p>
            <a:pPr lvl="1"/>
            <a:r>
              <a:rPr lang="en-US" dirty="0"/>
              <a:t>Kolmogorov-Smirnov</a:t>
            </a:r>
          </a:p>
          <a:p>
            <a:pPr lvl="1"/>
            <a:r>
              <a:rPr lang="en-US" dirty="0"/>
              <a:t>Shapiro-Wilk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760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9616</TotalTime>
  <Words>939</Words>
  <Application>Microsoft Office PowerPoint</Application>
  <PresentationFormat>Širokouhlá</PresentationFormat>
  <Paragraphs>195</Paragraphs>
  <Slides>41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Motív Office</vt:lpstr>
      <vt:lpstr>Descriptives, Crosstabs, Correlation</vt:lpstr>
      <vt:lpstr>Aim of this lecture</vt:lpstr>
      <vt:lpstr>Descriptive Statistics</vt:lpstr>
      <vt:lpstr>Prezentácia programu PowerPoint</vt:lpstr>
      <vt:lpstr>How to Obtain Descriptives in SPSS</vt:lpstr>
      <vt:lpstr>Prezentácia programu PowerPoint</vt:lpstr>
      <vt:lpstr>Assumptions of Data</vt:lpstr>
      <vt:lpstr>Normal Distribution</vt:lpstr>
      <vt:lpstr>How to Check the Distribution</vt:lpstr>
      <vt:lpstr>1) Histogram</vt:lpstr>
      <vt:lpstr>Prezentácia programu PowerPoint</vt:lpstr>
      <vt:lpstr>2) Statistical Tests</vt:lpstr>
      <vt:lpstr>How to read the significance in SPSS outputs</vt:lpstr>
      <vt:lpstr>2) Statistical Tests</vt:lpstr>
      <vt:lpstr>Prezentácia programu PowerPoint</vt:lpstr>
      <vt:lpstr>Association of Two Variables</vt:lpstr>
      <vt:lpstr>Crosstabs</vt:lpstr>
      <vt:lpstr>Crosstabs</vt:lpstr>
      <vt:lpstr>Counts: Observed </vt:lpstr>
      <vt:lpstr>Counts: Observed Percentages: Row </vt:lpstr>
      <vt:lpstr>Counts: Observed Percentages: Column </vt:lpstr>
      <vt:lpstr>Counts: Observed Percentages: Row </vt:lpstr>
      <vt:lpstr>Chi-square, Cramer’s V </vt:lpstr>
      <vt:lpstr>Counts: Observed + Expected </vt:lpstr>
      <vt:lpstr>Counts: Observed + Expected Residuals: Unstandardized </vt:lpstr>
      <vt:lpstr>Counts: Observed + Expected Residuals: Adjusted standardized </vt:lpstr>
      <vt:lpstr>Counts: Observed + Expected Residuals: Adjusted standardized Chi-square, Cramer’s V </vt:lpstr>
      <vt:lpstr>Why Not Make It Too Complicated?</vt:lpstr>
      <vt:lpstr>Correlation</vt:lpstr>
      <vt:lpstr>Correlation</vt:lpstr>
      <vt:lpstr>Prezentácia programu PowerPoint</vt:lpstr>
      <vt:lpstr>Pearson’s Correlation Coefficient</vt:lpstr>
      <vt:lpstr>Pearson’s Correlation Coefficient</vt:lpstr>
      <vt:lpstr>Prezentácia programu PowerPoint</vt:lpstr>
      <vt:lpstr>Prezentácia programu PowerPoint</vt:lpstr>
      <vt:lpstr>Pearson’s Correlation Coefficient</vt:lpstr>
      <vt:lpstr>Prezentácia programu PowerPoint</vt:lpstr>
      <vt:lpstr>Prezentácia programu PowerPoint</vt:lpstr>
      <vt:lpstr>Non-Parametric Correlation</vt:lpstr>
      <vt:lpstr>Interpretation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182</cp:revision>
  <dcterms:created xsi:type="dcterms:W3CDTF">2019-09-18T08:38:58Z</dcterms:created>
  <dcterms:modified xsi:type="dcterms:W3CDTF">2022-12-14T09:33:10Z</dcterms:modified>
</cp:coreProperties>
</file>