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2" r:id="rId16"/>
    <p:sldId id="271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75FAE2C5-46A9-41D3-B066-05D79108C25D}"/>
    <pc:docChg chg="delSld modSld">
      <pc:chgData name="Peter Spáč" userId="2e8d26cd-55d7-4d78-8227-1866407259d9" providerId="ADAL" clId="{75FAE2C5-46A9-41D3-B066-05D79108C25D}" dt="2022-11-21T08:54:42.628" v="8" actId="20577"/>
      <pc:docMkLst>
        <pc:docMk/>
      </pc:docMkLst>
      <pc:sldChg chg="modSp">
        <pc:chgData name="Peter Spáč" userId="2e8d26cd-55d7-4d78-8227-1866407259d9" providerId="ADAL" clId="{75FAE2C5-46A9-41D3-B066-05D79108C25D}" dt="2022-11-21T08:46:44.233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75FAE2C5-46A9-41D3-B066-05D79108C25D}" dt="2022-11-21T08:46:44.233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75FAE2C5-46A9-41D3-B066-05D79108C25D}" dt="2022-11-21T08:54:42.628" v="8" actId="20577"/>
        <pc:sldMkLst>
          <pc:docMk/>
          <pc:sldMk cId="2326327176" sldId="268"/>
        </pc:sldMkLst>
        <pc:spChg chg="mod">
          <ac:chgData name="Peter Spáč" userId="2e8d26cd-55d7-4d78-8227-1866407259d9" providerId="ADAL" clId="{75FAE2C5-46A9-41D3-B066-05D79108C25D}" dt="2022-11-21T08:54:42.628" v="8" actId="20577"/>
          <ac:spMkLst>
            <pc:docMk/>
            <pc:sldMk cId="2326327176" sldId="268"/>
            <ac:spMk id="3" creationId="{593200BF-4A7C-45BD-9C08-80923E938EB2}"/>
          </ac:spMkLst>
        </pc:spChg>
      </pc:sldChg>
      <pc:sldChg chg="del">
        <pc:chgData name="Peter Spáč" userId="2e8d26cd-55d7-4d78-8227-1866407259d9" providerId="ADAL" clId="{75FAE2C5-46A9-41D3-B066-05D79108C25D}" dt="2022-11-21T08:54:16.088" v="1" actId="2696"/>
        <pc:sldMkLst>
          <pc:docMk/>
          <pc:sldMk cId="3532999047" sldId="270"/>
        </pc:sldMkLst>
      </pc:sldChg>
    </pc:docChg>
  </pc:docChgLst>
  <pc:docChgLst>
    <pc:chgData name="Peter Spáč" userId="2e8d26cd-55d7-4d78-8227-1866407259d9" providerId="ADAL" clId="{80E9D5DE-B62E-4BA4-9EAC-5105332CD7D5}"/>
  </pc:docChgLst>
  <pc:docChgLst>
    <pc:chgData name="Peter" userId="2e8d26cd-55d7-4d78-8227-1866407259d9" providerId="ADAL" clId="{7366F970-168A-4EAA-9B8A-12F10E4DD17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21. 11. 2022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 Statistics and SPSS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November 2</a:t>
            </a:r>
            <a:r>
              <a:rPr lang="cs-CZ" dirty="0"/>
              <a:t>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7812814A-AE64-4B55-90FA-26A9E9FD4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6646"/>
              </p:ext>
            </p:extLst>
          </p:nvPr>
        </p:nvGraphicFramePr>
        <p:xfrm>
          <a:off x="348792" y="1684222"/>
          <a:ext cx="11005008" cy="33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05">
                  <a:extLst>
                    <a:ext uri="{9D8B030D-6E8A-4147-A177-3AD203B41FA5}">
                      <a16:colId xmlns:a16="http://schemas.microsoft.com/office/drawing/2014/main" val="1977249494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973912269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035990982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2580735307"/>
                    </a:ext>
                  </a:extLst>
                </a:gridCol>
              </a:tblGrid>
              <a:tr h="846850"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Scale 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(interval, ratio)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226537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Can we logically order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34700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 we know differences between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39998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or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/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61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1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</a:t>
            </a:r>
          </a:p>
          <a:p>
            <a:pPr lvl="1"/>
            <a:r>
              <a:rPr lang="en-US" dirty="0"/>
              <a:t>Includes all possible subjects of a dataset</a:t>
            </a:r>
          </a:p>
          <a:p>
            <a:pPr lvl="1"/>
            <a:r>
              <a:rPr lang="en-US" dirty="0"/>
              <a:t>All towns of a country, all university students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Sample:</a:t>
            </a:r>
          </a:p>
          <a:p>
            <a:pPr lvl="1"/>
            <a:r>
              <a:rPr lang="en-US" dirty="0"/>
              <a:t>Includes only part of the cases and it is a subset of the population</a:t>
            </a:r>
          </a:p>
          <a:p>
            <a:pPr lvl="1"/>
            <a:r>
              <a:rPr lang="en-US" dirty="0"/>
              <a:t>Important feature – representativeness</a:t>
            </a:r>
          </a:p>
          <a:p>
            <a:pPr lvl="1"/>
            <a:r>
              <a:rPr lang="en-US" dirty="0"/>
              <a:t>1,000 people in a survey</a:t>
            </a:r>
          </a:p>
          <a:p>
            <a:pPr lvl="1"/>
            <a:r>
              <a:rPr lang="en-US" dirty="0"/>
              <a:t>Many ways of selection – random and non-random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6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Working with population data:</a:t>
            </a:r>
          </a:p>
          <a:p>
            <a:pPr lvl="1"/>
            <a:r>
              <a:rPr lang="en-US" dirty="0"/>
              <a:t>You have data for the whole population</a:t>
            </a:r>
          </a:p>
          <a:p>
            <a:pPr lvl="1"/>
            <a:r>
              <a:rPr lang="en-US" dirty="0"/>
              <a:t>Your findings apply to the whole population</a:t>
            </a:r>
          </a:p>
          <a:p>
            <a:endParaRPr lang="en-US" dirty="0"/>
          </a:p>
          <a:p>
            <a:r>
              <a:rPr lang="en-US" dirty="0"/>
              <a:t>Working with sample data:</a:t>
            </a:r>
          </a:p>
          <a:p>
            <a:pPr lvl="1"/>
            <a:r>
              <a:rPr lang="en-US" dirty="0"/>
              <a:t>You have data for the sample only</a:t>
            </a:r>
          </a:p>
          <a:p>
            <a:pPr lvl="1"/>
            <a:r>
              <a:rPr lang="en-US" dirty="0"/>
              <a:t>Your aim is to apply the findings to the whole population</a:t>
            </a:r>
          </a:p>
          <a:p>
            <a:endParaRPr lang="en-US" dirty="0"/>
          </a:p>
          <a:p>
            <a:r>
              <a:rPr lang="en-US" dirty="0"/>
              <a:t>Nobody cares if 53 per cent of 1,000 survey respondents support Brexit but whether 53 per cent of UK population has this opinion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61A1C-26C6-4033-B673-D808536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F0E997-9967-45F2-B811-5F5F668E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Logical conjecture about the nature of relationships between two or more variables expressed in the form of a testable statement (O’Leary 2004)</a:t>
            </a:r>
          </a:p>
          <a:p>
            <a:endParaRPr lang="en-US" sz="2300" dirty="0"/>
          </a:p>
          <a:p>
            <a:r>
              <a:rPr lang="en-US" i="1" dirty="0"/>
              <a:t>“Higher unemployment leads to higher frustration of the society”</a:t>
            </a:r>
          </a:p>
          <a:p>
            <a:endParaRPr lang="en-US" sz="2300" dirty="0"/>
          </a:p>
          <a:p>
            <a:r>
              <a:rPr lang="en-US" dirty="0"/>
              <a:t>Null hypothesis:</a:t>
            </a:r>
          </a:p>
          <a:p>
            <a:pPr lvl="1"/>
            <a:r>
              <a:rPr lang="en-US" dirty="0"/>
              <a:t>Statement about absence of any relationship between independent and dependent variable</a:t>
            </a:r>
          </a:p>
          <a:p>
            <a:pPr lvl="1"/>
            <a:r>
              <a:rPr lang="en-US" dirty="0"/>
              <a:t>Every hypothesis has its null hypothesis</a:t>
            </a:r>
          </a:p>
          <a:p>
            <a:endParaRPr lang="en-US" sz="2300" dirty="0"/>
          </a:p>
          <a:p>
            <a:r>
              <a:rPr lang="en-US" dirty="0"/>
              <a:t>In statistics, all operations test the </a:t>
            </a:r>
            <a:r>
              <a:rPr lang="en-US" b="1" dirty="0"/>
              <a:t>null hypotheses</a:t>
            </a:r>
            <a:r>
              <a:rPr lang="en-US" dirty="0"/>
              <a:t> </a:t>
            </a:r>
          </a:p>
          <a:p>
            <a:endParaRPr lang="en-US" sz="2100" dirty="0"/>
          </a:p>
          <a:p>
            <a:r>
              <a:rPr lang="en-US" dirty="0"/>
              <a:t>After testing the null hypotheses either hold or they are dismissed (what gives support to our hypotheses)</a:t>
            </a:r>
          </a:p>
        </p:txBody>
      </p:sp>
    </p:spTree>
    <p:extLst>
      <p:ext uri="{BB962C8B-B14F-4D97-AF65-F5344CB8AC3E}">
        <p14:creationId xmlns:p14="http://schemas.microsoft.com/office/powerpoint/2010/main" val="157547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Working with samples is always connected with some sampling error</a:t>
            </a:r>
          </a:p>
          <a:p>
            <a:endParaRPr lang="en-US" dirty="0"/>
          </a:p>
          <a:p>
            <a:r>
              <a:rPr lang="en-US" dirty="0"/>
              <a:t>Statistical significance allows to estimate whether the found effects are not only random and so they </a:t>
            </a:r>
            <a:r>
              <a:rPr lang="en-US"/>
              <a:t>can apply </a:t>
            </a:r>
            <a:r>
              <a:rPr lang="en-US" dirty="0"/>
              <a:t>to the whole population</a:t>
            </a:r>
          </a:p>
          <a:p>
            <a:endParaRPr lang="en-US" dirty="0"/>
          </a:p>
          <a:p>
            <a:r>
              <a:rPr lang="en-US" dirty="0"/>
              <a:t>Levels of significance: 95 %, 99 %, 99.9 %</a:t>
            </a:r>
          </a:p>
          <a:p>
            <a:endParaRPr lang="en-US" dirty="0"/>
          </a:p>
          <a:p>
            <a:r>
              <a:rPr lang="en-US" dirty="0"/>
              <a:t>Significance and hypotheses testing: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significant</a:t>
            </a:r>
            <a:r>
              <a:rPr lang="en-US" dirty="0"/>
              <a:t>, we reject the null hypothesis and we gain confidence in our own hypothesis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not significant</a:t>
            </a:r>
            <a:r>
              <a:rPr lang="en-US" dirty="0"/>
              <a:t>, we hold the null hypothesis and we thus we have no support for our own hypothesis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45ECC0-A114-4DCC-9922-52C0967B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19" y="0"/>
            <a:ext cx="5765962" cy="6858000"/>
          </a:xfrm>
          <a:prstGeom prst="rect">
            <a:avLst/>
          </a:prstGeom>
        </p:spPr>
      </p:pic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C9B4EC34-85AE-406A-ACB5-E444E355A0BC}"/>
              </a:ext>
            </a:extLst>
          </p:cNvPr>
          <p:cNvCxnSpPr/>
          <p:nvPr/>
        </p:nvCxnSpPr>
        <p:spPr>
          <a:xfrm>
            <a:off x="3826276" y="736847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1C482456-D300-4E84-BF19-A0F92A29AE5C}"/>
              </a:ext>
            </a:extLst>
          </p:cNvPr>
          <p:cNvCxnSpPr>
            <a:cxnSpLocks/>
          </p:cNvCxnSpPr>
          <p:nvPr/>
        </p:nvCxnSpPr>
        <p:spPr>
          <a:xfrm>
            <a:off x="5763088" y="2797946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70194E3F-30DC-42A2-B248-291F59102EF2}"/>
              </a:ext>
            </a:extLst>
          </p:cNvPr>
          <p:cNvCxnSpPr>
            <a:cxnSpLocks/>
          </p:cNvCxnSpPr>
          <p:nvPr/>
        </p:nvCxnSpPr>
        <p:spPr>
          <a:xfrm>
            <a:off x="5514513" y="3952043"/>
            <a:ext cx="14293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AFFBB496-28DF-45A0-9192-B5D45C9B9C76}"/>
              </a:ext>
            </a:extLst>
          </p:cNvPr>
          <p:cNvCxnSpPr/>
          <p:nvPr/>
        </p:nvCxnSpPr>
        <p:spPr>
          <a:xfrm>
            <a:off x="5379868" y="97654"/>
            <a:ext cx="0" cy="65428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0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3A0D26-3453-4749-886F-29DF1B30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statistically significant effect does not necessarily mean that it is also important and meaningful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0.01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endParaRPr lang="sk-SK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858C498-EBA8-494F-9529-708C793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17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Variables and their categories</a:t>
            </a:r>
          </a:p>
          <a:p>
            <a:endParaRPr lang="en-US" dirty="0"/>
          </a:p>
          <a:p>
            <a:r>
              <a:rPr lang="en-US" dirty="0"/>
              <a:t>Population and sample</a:t>
            </a:r>
          </a:p>
          <a:p>
            <a:endParaRPr lang="en-US" dirty="0"/>
          </a:p>
          <a:p>
            <a:r>
              <a:rPr lang="en-US" dirty="0"/>
              <a:t>Hypotheses and null hypotheses</a:t>
            </a:r>
          </a:p>
          <a:p>
            <a:endParaRPr lang="en-US" dirty="0"/>
          </a:p>
          <a:p>
            <a:r>
              <a:rPr lang="en-US" dirty="0"/>
              <a:t>Statistical significance</a:t>
            </a:r>
          </a:p>
          <a:p>
            <a:endParaRPr lang="en-US" dirty="0"/>
          </a:p>
          <a:p>
            <a:r>
              <a:rPr lang="en-US" dirty="0"/>
              <a:t>Introduction to SPSS</a:t>
            </a:r>
          </a:p>
          <a:p>
            <a:endParaRPr lang="en-US" dirty="0"/>
          </a:p>
          <a:p>
            <a:r>
              <a:rPr lang="en-US" dirty="0"/>
              <a:t>How to make your own variables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87AF-CCA3-4C32-8A49-92B67FC0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409EE7-2FB1-422C-8040-51493FBC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Deductive logic of research</a:t>
            </a:r>
          </a:p>
          <a:p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Derive hypotheses from the theory</a:t>
            </a:r>
          </a:p>
          <a:p>
            <a:pPr lvl="1"/>
            <a:r>
              <a:rPr lang="en-US" dirty="0"/>
              <a:t>Define variables and operationalize our concepts</a:t>
            </a:r>
          </a:p>
          <a:p>
            <a:pPr lvl="1"/>
            <a:r>
              <a:rPr lang="en-US" dirty="0"/>
              <a:t>Collect the data</a:t>
            </a:r>
          </a:p>
          <a:p>
            <a:pPr lvl="1"/>
            <a:r>
              <a:rPr lang="en-US" dirty="0"/>
              <a:t>Test the hypotheses using statistical models</a:t>
            </a:r>
          </a:p>
          <a:p>
            <a:pPr lvl="1"/>
            <a:r>
              <a:rPr lang="en-US" dirty="0"/>
              <a:t>Provide interpretation and decide whether our hypotheses hold or not</a:t>
            </a:r>
          </a:p>
          <a:p>
            <a:endParaRPr lang="en-US" dirty="0"/>
          </a:p>
          <a:p>
            <a:r>
              <a:rPr lang="en-US" dirty="0"/>
              <a:t>This all requires more than just few cases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38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52249-2DA4-495A-95B9-CDB7AA3C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764E3C-75CF-4B8E-BBA8-1066F6D7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 items that change their values</a:t>
            </a:r>
          </a:p>
          <a:p>
            <a:endParaRPr lang="en-US" dirty="0"/>
          </a:p>
          <a:p>
            <a:r>
              <a:rPr lang="en-US" dirty="0"/>
              <a:t>Number of cars on highways, maximum daily temperature, local turnout in elections</a:t>
            </a:r>
          </a:p>
          <a:p>
            <a:endParaRPr lang="en-US" dirty="0"/>
          </a:p>
          <a:p>
            <a:r>
              <a:rPr lang="en-US" dirty="0"/>
              <a:t>Independent (predictor) and dependent (outcome) variables</a:t>
            </a:r>
          </a:p>
          <a:p>
            <a:endParaRPr lang="en-US" dirty="0"/>
          </a:p>
          <a:p>
            <a:r>
              <a:rPr lang="en-US" dirty="0"/>
              <a:t>Main tool for testing hypotheses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44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A4EF-71E7-4392-8664-5DB6D5E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Measurement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9F2AFE-DDD0-4FBF-A696-873BE37B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different categorization of variables than IV and DV</a:t>
            </a:r>
          </a:p>
          <a:p>
            <a:endParaRPr lang="en-US" dirty="0"/>
          </a:p>
          <a:p>
            <a:r>
              <a:rPr lang="en-US" dirty="0"/>
              <a:t>Categorical:</a:t>
            </a:r>
          </a:p>
          <a:p>
            <a:pPr lvl="1"/>
            <a:r>
              <a:rPr lang="en-US" dirty="0"/>
              <a:t>Nominal</a:t>
            </a:r>
          </a:p>
          <a:p>
            <a:pPr lvl="1"/>
            <a:r>
              <a:rPr lang="en-US" dirty="0"/>
              <a:t>Ordinal</a:t>
            </a:r>
          </a:p>
          <a:p>
            <a:endParaRPr lang="en-US" dirty="0"/>
          </a:p>
          <a:p>
            <a:r>
              <a:rPr lang="en-US" dirty="0"/>
              <a:t>Continuous:</a:t>
            </a:r>
          </a:p>
          <a:p>
            <a:pPr lvl="1"/>
            <a:r>
              <a:rPr lang="en-US" dirty="0"/>
              <a:t>Interval</a:t>
            </a:r>
          </a:p>
          <a:p>
            <a:pPr lvl="1"/>
            <a:r>
              <a:rPr lang="en-US" dirty="0"/>
              <a:t>Ratio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5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1E15-4372-4498-AC4B-5939ACA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BDB273-9120-4A37-AAD6-EFAB06A7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cannot be ordered in a logical way</a:t>
            </a:r>
          </a:p>
          <a:p>
            <a:endParaRPr lang="en-US" dirty="0"/>
          </a:p>
          <a:p>
            <a:r>
              <a:rPr lang="en-US" dirty="0"/>
              <a:t>Names of towns, names of streets, telephone numbers, colors, species of animals, numbers of players</a:t>
            </a:r>
          </a:p>
          <a:p>
            <a:endParaRPr lang="en-US" dirty="0"/>
          </a:p>
          <a:p>
            <a:r>
              <a:rPr lang="en-US" dirty="0"/>
              <a:t>Binary variables – nominal variables with just two values</a:t>
            </a:r>
          </a:p>
          <a:p>
            <a:pPr lvl="1"/>
            <a:r>
              <a:rPr lang="en-US" dirty="0"/>
              <a:t>Someone is employed or he/she is not employed</a:t>
            </a:r>
          </a:p>
          <a:p>
            <a:pPr lvl="1"/>
            <a:r>
              <a:rPr lang="en-US" dirty="0"/>
              <a:t>Citizen either voted in election or did not vote</a:t>
            </a:r>
          </a:p>
          <a:p>
            <a:pPr lvl="1"/>
            <a:r>
              <a:rPr lang="en-US" dirty="0"/>
              <a:t>You either attend this lecture or you do not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043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44DD-2100-497A-87F7-E8EB21B1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B3D66B-DB6C-46B5-830E-FA31CDD0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 be ranked in a logical way however we cannot tell the exact differences between the values</a:t>
            </a:r>
          </a:p>
          <a:p>
            <a:endParaRPr lang="en-US" dirty="0"/>
          </a:p>
          <a:p>
            <a:r>
              <a:rPr lang="en-US" dirty="0"/>
              <a:t>School grades, Olympic medals, military ranks, age groups</a:t>
            </a:r>
          </a:p>
          <a:p>
            <a:endParaRPr lang="en-US" dirty="0"/>
          </a:p>
          <a:p>
            <a:r>
              <a:rPr lang="en-US" dirty="0"/>
              <a:t>Ordinal variables tell us more than nominal variables (ordering values) but less than interval and ratio variables</a:t>
            </a:r>
          </a:p>
        </p:txBody>
      </p:sp>
    </p:spTree>
    <p:extLst>
      <p:ext uri="{BB962C8B-B14F-4D97-AF65-F5344CB8AC3E}">
        <p14:creationId xmlns:p14="http://schemas.microsoft.com/office/powerpoint/2010/main" val="385892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EA6C0-3E2D-468E-AEFF-0FA28B43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and Ratio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3DC70-DA6D-46C7-91F1-AB111C6F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Interval:</a:t>
            </a:r>
          </a:p>
          <a:p>
            <a:pPr lvl="1"/>
            <a:r>
              <a:rPr lang="en-US" dirty="0"/>
              <a:t>We can order the values and we know the differences</a:t>
            </a:r>
          </a:p>
          <a:p>
            <a:pPr lvl="1"/>
            <a:r>
              <a:rPr lang="en-US" dirty="0"/>
              <a:t>Equal intervals on a scale represent equal differences</a:t>
            </a:r>
          </a:p>
          <a:p>
            <a:pPr lvl="1"/>
            <a:r>
              <a:rPr lang="en-US" dirty="0"/>
              <a:t>Temperature in Celsius</a:t>
            </a:r>
          </a:p>
          <a:p>
            <a:endParaRPr lang="en-US" dirty="0"/>
          </a:p>
          <a:p>
            <a:r>
              <a:rPr lang="en-US" dirty="0"/>
              <a:t>Ratio:</a:t>
            </a:r>
          </a:p>
          <a:p>
            <a:pPr lvl="1"/>
            <a:r>
              <a:rPr lang="en-US" dirty="0"/>
              <a:t>Same as interval but ratios of values are meaningful</a:t>
            </a:r>
          </a:p>
          <a:p>
            <a:pPr lvl="1"/>
            <a:r>
              <a:rPr lang="en-US" dirty="0"/>
              <a:t>They have to contain a true zero</a:t>
            </a:r>
          </a:p>
          <a:p>
            <a:pPr lvl="1"/>
            <a:r>
              <a:rPr lang="en-US" dirty="0"/>
              <a:t>Distance in kilometers, time in seconds</a:t>
            </a:r>
          </a:p>
          <a:p>
            <a:endParaRPr lang="en-US" dirty="0"/>
          </a:p>
          <a:p>
            <a:r>
              <a:rPr lang="en-US" dirty="0"/>
              <a:t>In SPSS interval and ratio variables are under the same label (scale)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65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51F7-0074-4621-A9CC-0D6F6D76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or Discrete?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55AD-3E18-45E9-A25C-9C133400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(interval, ratio) variables can be either:</a:t>
            </a:r>
          </a:p>
          <a:p>
            <a:pPr lvl="1"/>
            <a:r>
              <a:rPr lang="en-US" dirty="0"/>
              <a:t>Continuous</a:t>
            </a:r>
          </a:p>
          <a:p>
            <a:pPr lvl="1"/>
            <a:r>
              <a:rPr lang="en-US" dirty="0"/>
              <a:t>Discrete</a:t>
            </a:r>
          </a:p>
          <a:p>
            <a:endParaRPr lang="en-US" dirty="0"/>
          </a:p>
          <a:p>
            <a:r>
              <a:rPr lang="en-US" dirty="0"/>
              <a:t>Depends on whether the values can take any values on a scale</a:t>
            </a:r>
          </a:p>
          <a:p>
            <a:endParaRPr lang="en-US" dirty="0"/>
          </a:p>
          <a:p>
            <a:r>
              <a:rPr lang="en-US" dirty="0"/>
              <a:t>Success rate in a test (in %)</a:t>
            </a:r>
          </a:p>
          <a:p>
            <a:r>
              <a:rPr lang="en-US" dirty="0"/>
              <a:t>Number of kids in families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43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7680</TotalTime>
  <Words>765</Words>
  <Application>Microsoft Office PowerPoint</Application>
  <PresentationFormat>Širokoúhlá obrazovka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Motív Office</vt:lpstr>
      <vt:lpstr>Introduction to Statistics and SPSS</vt:lpstr>
      <vt:lpstr>Aim of this lecture</vt:lpstr>
      <vt:lpstr>Logic of Statistics</vt:lpstr>
      <vt:lpstr>Variables</vt:lpstr>
      <vt:lpstr>Levels of Measurement</vt:lpstr>
      <vt:lpstr>Nominal Variables</vt:lpstr>
      <vt:lpstr>Ordinal Variables</vt:lpstr>
      <vt:lpstr>Interval and Ratio Variables</vt:lpstr>
      <vt:lpstr>Continuous or Discrete?</vt:lpstr>
      <vt:lpstr>Prezentace aplikace PowerPoint</vt:lpstr>
      <vt:lpstr>Population and Sample</vt:lpstr>
      <vt:lpstr>Population and Sample</vt:lpstr>
      <vt:lpstr>Hypotheses</vt:lpstr>
      <vt:lpstr>Statistical Significance</vt:lpstr>
      <vt:lpstr>Prezentace aplikace PowerPoint</vt:lpstr>
      <vt:lpstr>Statistical Significance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110</cp:revision>
  <dcterms:created xsi:type="dcterms:W3CDTF">2019-09-18T08:38:58Z</dcterms:created>
  <dcterms:modified xsi:type="dcterms:W3CDTF">2022-11-21T08:54:43Z</dcterms:modified>
</cp:coreProperties>
</file>