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8" r:id="rId3"/>
    <p:sldId id="259" r:id="rId4"/>
    <p:sldId id="260" r:id="rId5"/>
    <p:sldId id="262" r:id="rId6"/>
    <p:sldId id="266" r:id="rId7"/>
    <p:sldId id="275" r:id="rId8"/>
    <p:sldId id="265" r:id="rId9"/>
    <p:sldId id="264" r:id="rId10"/>
    <p:sldId id="267" r:id="rId11"/>
    <p:sldId id="269" r:id="rId12"/>
    <p:sldId id="268" r:id="rId13"/>
    <p:sldId id="278" r:id="rId14"/>
    <p:sldId id="279" r:id="rId15"/>
    <p:sldId id="280" r:id="rId16"/>
    <p:sldId id="281" r:id="rId17"/>
    <p:sldId id="282" r:id="rId18"/>
    <p:sldId id="283" r:id="rId19"/>
    <p:sldId id="276" r:id="rId20"/>
    <p:sldId id="285" r:id="rId21"/>
    <p:sldId id="284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D6EB3-B7AB-4F9D-B7FA-AFC19DCAD005}" v="1" dt="2022-12-14T09:33:43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FCDD6EB3-B7AB-4F9D-B7FA-AFC19DCAD005}"/>
    <pc:docChg chg="delSld modSld">
      <pc:chgData name="Peter" userId="2e8d26cd-55d7-4d78-8227-1866407259d9" providerId="ADAL" clId="{FCDD6EB3-B7AB-4F9D-B7FA-AFC19DCAD005}" dt="2022-12-14T09:33:43.084" v="2"/>
      <pc:docMkLst>
        <pc:docMk/>
      </pc:docMkLst>
      <pc:sldChg chg="del">
        <pc:chgData name="Peter" userId="2e8d26cd-55d7-4d78-8227-1866407259d9" providerId="ADAL" clId="{FCDD6EB3-B7AB-4F9D-B7FA-AFC19DCAD005}" dt="2022-12-14T09:33:33.987" v="0" actId="47"/>
        <pc:sldMkLst>
          <pc:docMk/>
          <pc:sldMk cId="1873327182" sldId="272"/>
        </pc:sldMkLst>
      </pc:sldChg>
      <pc:sldChg chg="modTransition">
        <pc:chgData name="Peter" userId="2e8d26cd-55d7-4d78-8227-1866407259d9" providerId="ADAL" clId="{FCDD6EB3-B7AB-4F9D-B7FA-AFC19DCAD005}" dt="2022-12-14T09:33:43.084" v="2"/>
        <pc:sldMkLst>
          <pc:docMk/>
          <pc:sldMk cId="930133494" sldId="275"/>
        </pc:sldMkLst>
      </pc:sldChg>
      <pc:sldChg chg="del">
        <pc:chgData name="Peter" userId="2e8d26cd-55d7-4d78-8227-1866407259d9" providerId="ADAL" clId="{FCDD6EB3-B7AB-4F9D-B7FA-AFC19DCAD005}" dt="2022-12-14T09:33:35.073" v="1" actId="47"/>
        <pc:sldMkLst>
          <pc:docMk/>
          <pc:sldMk cId="848171315" sldId="298"/>
        </pc:sldMkLst>
      </pc:sldChg>
    </pc:docChg>
  </pc:docChgLst>
  <pc:docChgLst>
    <pc:chgData name="Peter Spáč" userId="2e8d26cd-55d7-4d78-8227-1866407259d9" providerId="ADAL" clId="{0F1A792C-5318-44A3-96E6-14B43C43499F}"/>
    <pc:docChg chg="custSel addSld delSld modSld">
      <pc:chgData name="Peter Spáč" userId="2e8d26cd-55d7-4d78-8227-1866407259d9" providerId="ADAL" clId="{0F1A792C-5318-44A3-96E6-14B43C43499F}" dt="2022-12-05T08:50:57.791" v="37"/>
      <pc:docMkLst>
        <pc:docMk/>
      </pc:docMkLst>
      <pc:sldChg chg="modSp">
        <pc:chgData name="Peter Spáč" userId="2e8d26cd-55d7-4d78-8227-1866407259d9" providerId="ADAL" clId="{0F1A792C-5318-44A3-96E6-14B43C43499F}" dt="2022-12-05T08:35:54.249" v="0" actId="20577"/>
        <pc:sldMkLst>
          <pc:docMk/>
          <pc:sldMk cId="1027643764" sldId="256"/>
        </pc:sldMkLst>
        <pc:spChg chg="mod">
          <ac:chgData name="Peter Spáč" userId="2e8d26cd-55d7-4d78-8227-1866407259d9" providerId="ADAL" clId="{0F1A792C-5318-44A3-96E6-14B43C43499F}" dt="2022-12-05T08:35:54.249" v="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del">
        <pc:chgData name="Peter Spáč" userId="2e8d26cd-55d7-4d78-8227-1866407259d9" providerId="ADAL" clId="{0F1A792C-5318-44A3-96E6-14B43C43499F}" dt="2022-12-05T08:50:48.655" v="34" actId="2696"/>
        <pc:sldMkLst>
          <pc:docMk/>
          <pc:sldMk cId="1115395717" sldId="263"/>
        </pc:sldMkLst>
      </pc:sldChg>
      <pc:sldChg chg="del">
        <pc:chgData name="Peter Spáč" userId="2e8d26cd-55d7-4d78-8227-1866407259d9" providerId="ADAL" clId="{0F1A792C-5318-44A3-96E6-14B43C43499F}" dt="2022-12-05T08:50:36.889" v="31" actId="2696"/>
        <pc:sldMkLst>
          <pc:docMk/>
          <pc:sldMk cId="3310742958" sldId="271"/>
        </pc:sldMkLst>
      </pc:sldChg>
      <pc:sldChg chg="del">
        <pc:chgData name="Peter Spáč" userId="2e8d26cd-55d7-4d78-8227-1866407259d9" providerId="ADAL" clId="{0F1A792C-5318-44A3-96E6-14B43C43499F}" dt="2022-12-05T08:50:37.939" v="32" actId="2696"/>
        <pc:sldMkLst>
          <pc:docMk/>
          <pc:sldMk cId="1591966273" sldId="273"/>
        </pc:sldMkLst>
      </pc:sldChg>
      <pc:sldChg chg="del">
        <pc:chgData name="Peter Spáč" userId="2e8d26cd-55d7-4d78-8227-1866407259d9" providerId="ADAL" clId="{0F1A792C-5318-44A3-96E6-14B43C43499F}" dt="2022-12-05T08:50:45.245" v="33" actId="2696"/>
        <pc:sldMkLst>
          <pc:docMk/>
          <pc:sldMk cId="2626674124" sldId="274"/>
        </pc:sldMkLst>
      </pc:sldChg>
      <pc:sldChg chg="addSp delSp modSp">
        <pc:chgData name="Peter Spáč" userId="2e8d26cd-55d7-4d78-8227-1866407259d9" providerId="ADAL" clId="{0F1A792C-5318-44A3-96E6-14B43C43499F}" dt="2022-12-05T08:37:59.955" v="30" actId="20577"/>
        <pc:sldMkLst>
          <pc:docMk/>
          <pc:sldMk cId="4283377759" sldId="296"/>
        </pc:sldMkLst>
        <pc:spChg chg="mod">
          <ac:chgData name="Peter Spáč" userId="2e8d26cd-55d7-4d78-8227-1866407259d9" providerId="ADAL" clId="{0F1A792C-5318-44A3-96E6-14B43C43499F}" dt="2022-12-05T08:37:42.406" v="3" actId="6549"/>
          <ac:spMkLst>
            <pc:docMk/>
            <pc:sldMk cId="4283377759" sldId="296"/>
            <ac:spMk id="3" creationId="{D076C53A-17A8-4CE4-B361-2DFBEB0F78CB}"/>
          </ac:spMkLst>
        </pc:spChg>
        <pc:spChg chg="add mod">
          <ac:chgData name="Peter Spáč" userId="2e8d26cd-55d7-4d78-8227-1866407259d9" providerId="ADAL" clId="{0F1A792C-5318-44A3-96E6-14B43C43499F}" dt="2022-12-05T08:37:59.955" v="30" actId="20577"/>
          <ac:spMkLst>
            <pc:docMk/>
            <pc:sldMk cId="4283377759" sldId="296"/>
            <ac:spMk id="5" creationId="{233C786B-6E25-4A86-A9A3-335BE2F1E7E0}"/>
          </ac:spMkLst>
        </pc:spChg>
        <pc:picChg chg="mod">
          <ac:chgData name="Peter Spáč" userId="2e8d26cd-55d7-4d78-8227-1866407259d9" providerId="ADAL" clId="{0F1A792C-5318-44A3-96E6-14B43C43499F}" dt="2022-12-05T08:37:38.665" v="2" actId="1076"/>
          <ac:picMkLst>
            <pc:docMk/>
            <pc:sldMk cId="4283377759" sldId="296"/>
            <ac:picMk id="4" creationId="{470393A6-95E9-43E4-9AFD-25F4EF9ABE23}"/>
          </ac:picMkLst>
        </pc:picChg>
        <pc:picChg chg="del">
          <ac:chgData name="Peter Spáč" userId="2e8d26cd-55d7-4d78-8227-1866407259d9" providerId="ADAL" clId="{0F1A792C-5318-44A3-96E6-14B43C43499F}" dt="2022-12-05T08:37:34.383" v="1" actId="478"/>
          <ac:picMkLst>
            <pc:docMk/>
            <pc:sldMk cId="4283377759" sldId="296"/>
            <ac:picMk id="6" creationId="{A2109714-25B0-49B5-BF59-5090D1DF289C}"/>
          </ac:picMkLst>
        </pc:picChg>
      </pc:sldChg>
      <pc:sldChg chg="add">
        <pc:chgData name="Peter Spáč" userId="2e8d26cd-55d7-4d78-8227-1866407259d9" providerId="ADAL" clId="{0F1A792C-5318-44A3-96E6-14B43C43499F}" dt="2022-12-05T08:50:57.791" v="37"/>
        <pc:sldMkLst>
          <pc:docMk/>
          <pc:sldMk cId="848171315" sldId="298"/>
        </pc:sldMkLst>
      </pc:sldChg>
      <pc:sldChg chg="add del">
        <pc:chgData name="Peter Spáč" userId="2e8d26cd-55d7-4d78-8227-1866407259d9" providerId="ADAL" clId="{0F1A792C-5318-44A3-96E6-14B43C43499F}" dt="2022-12-05T08:50:57.781" v="36"/>
        <pc:sldMkLst>
          <pc:docMk/>
          <pc:sldMk cId="1673232564" sldId="29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(4)'!$C$3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(4)'!$B$4:$B$18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(4)'!$C$4:$C$18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0B4-46FA-B5F2-A3BC34C69E0C}"/>
            </c:ext>
          </c:extLst>
        </c:ser>
        <c:ser>
          <c:idx val="1"/>
          <c:order val="1"/>
          <c:tx>
            <c:strRef>
              <c:f>'Hárok1 (4)'!$F$3</c:f>
              <c:strCache>
                <c:ptCount val="1"/>
                <c:pt idx="0">
                  <c:v>y</c:v>
                </c:pt>
              </c:strCache>
            </c:strRef>
          </c:tx>
          <c:spPr>
            <a:ln w="2540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(4)'!$F$4:$F$5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B4-46FA-B5F2-A3BC34C69E0C}"/>
            </c:ext>
          </c:extLst>
        </c:ser>
        <c:ser>
          <c:idx val="2"/>
          <c:order val="2"/>
          <c:tx>
            <c:strRef>
              <c:f>'Hárok1 (4)'!$I$29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(4)'!$I$30:$I$31</c:f>
              <c:numCache>
                <c:formatCode>General</c:formatCode>
                <c:ptCount val="2"/>
                <c:pt idx="0">
                  <c:v>1</c:v>
                </c:pt>
                <c:pt idx="1">
                  <c:v>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0B4-46FA-B5F2-A3BC34C69E0C}"/>
            </c:ext>
          </c:extLst>
        </c:ser>
        <c:ser>
          <c:idx val="3"/>
          <c:order val="3"/>
          <c:tx>
            <c:strRef>
              <c:f>'Hárok1 (4)'!$K$29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(4)'!$K$30:$K$31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0B4-46FA-B5F2-A3BC34C69E0C}"/>
            </c:ext>
          </c:extLst>
        </c:ser>
        <c:ser>
          <c:idx val="4"/>
          <c:order val="4"/>
          <c:tx>
            <c:strRef>
              <c:f>'Hárok1 (4)'!$M$29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(4)'!$M$30:$M$31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3.1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0B4-46FA-B5F2-A3BC34C69E0C}"/>
            </c:ext>
          </c:extLst>
        </c:ser>
        <c:ser>
          <c:idx val="5"/>
          <c:order val="5"/>
          <c:tx>
            <c:strRef>
              <c:f>'Hárok1 (4)'!$O$29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(4)'!$O$30:$O$31</c:f>
              <c:numCache>
                <c:formatCode>General</c:formatCode>
                <c:ptCount val="2"/>
                <c:pt idx="0">
                  <c:v>4</c:v>
                </c:pt>
                <c:pt idx="1">
                  <c:v>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0B4-46FA-B5F2-A3BC34C69E0C}"/>
            </c:ext>
          </c:extLst>
        </c:ser>
        <c:ser>
          <c:idx val="6"/>
          <c:order val="6"/>
          <c:tx>
            <c:strRef>
              <c:f>'Hárok1 (4)'!$Q$29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(4)'!$Q$30:$Q$31</c:f>
              <c:numCache>
                <c:formatCode>General</c:formatCode>
                <c:ptCount val="2"/>
                <c:pt idx="0">
                  <c:v>8</c:v>
                </c:pt>
                <c:pt idx="1">
                  <c:v>4.7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0B4-46FA-B5F2-A3BC34C69E0C}"/>
            </c:ext>
          </c:extLst>
        </c:ser>
        <c:ser>
          <c:idx val="7"/>
          <c:order val="7"/>
          <c:tx>
            <c:strRef>
              <c:f>'Hárok1 (4)'!$S$29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(4)'!$S$30:$S$31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0B4-46FA-B5F2-A3BC34C69E0C}"/>
            </c:ext>
          </c:extLst>
        </c:ser>
        <c:ser>
          <c:idx val="8"/>
          <c:order val="8"/>
          <c:tx>
            <c:strRef>
              <c:f>'Hárok1 (4)'!$U$29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(4)'!$U$30:$U$31</c:f>
              <c:numCache>
                <c:formatCode>General</c:formatCode>
                <c:ptCount val="2"/>
                <c:pt idx="0">
                  <c:v>6</c:v>
                </c:pt>
                <c:pt idx="1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0B4-46FA-B5F2-A3BC34C69E0C}"/>
            </c:ext>
          </c:extLst>
        </c:ser>
        <c:ser>
          <c:idx val="9"/>
          <c:order val="9"/>
          <c:tx>
            <c:strRef>
              <c:f>'Hárok1 (4)'!$W$29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(4)'!$W$30:$W$31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10B4-46FA-B5F2-A3BC34C69E0C}"/>
            </c:ext>
          </c:extLst>
        </c:ser>
        <c:ser>
          <c:idx val="10"/>
          <c:order val="10"/>
          <c:tx>
            <c:strRef>
              <c:f>'Hárok1 (4)'!$Y$29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(4)'!$Y$30:$Y$31</c:f>
              <c:numCache>
                <c:formatCode>General</c:formatCode>
                <c:ptCount val="2"/>
                <c:pt idx="0">
                  <c:v>9</c:v>
                </c:pt>
                <c:pt idx="1">
                  <c:v>8.1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10B4-46FA-B5F2-A3BC34C69E0C}"/>
            </c:ext>
          </c:extLst>
        </c:ser>
        <c:ser>
          <c:idx val="11"/>
          <c:order val="11"/>
          <c:tx>
            <c:strRef>
              <c:f>'Hárok1 (4)'!$AA$29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(4)'!$AA$30:$AA$31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8.9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10B4-46FA-B5F2-A3BC34C69E0C}"/>
            </c:ext>
          </c:extLst>
        </c:ser>
        <c:ser>
          <c:idx val="12"/>
          <c:order val="12"/>
          <c:tx>
            <c:strRef>
              <c:f>'Hárok1 (4)'!$AC$29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(4)'!$AC$30:$AC$31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9.6999999999999993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10B4-46FA-B5F2-A3BC34C69E0C}"/>
            </c:ext>
          </c:extLst>
        </c:ser>
        <c:ser>
          <c:idx val="13"/>
          <c:order val="13"/>
          <c:tx>
            <c:strRef>
              <c:f>'Hárok1 (4)'!$AE$29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(4)'!$AE$30:$AE$31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10B4-46FA-B5F2-A3BC34C69E0C}"/>
            </c:ext>
          </c:extLst>
        </c:ser>
        <c:ser>
          <c:idx val="14"/>
          <c:order val="14"/>
          <c:tx>
            <c:strRef>
              <c:f>'Hárok1 (4)'!$AG$29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(4)'!$AG$30:$AG$31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11.5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0B4-46FA-B5F2-A3BC34C69E0C}"/>
            </c:ext>
          </c:extLst>
        </c:ser>
        <c:ser>
          <c:idx val="15"/>
          <c:order val="15"/>
          <c:tx>
            <c:strRef>
              <c:f>'Hárok1 (4)'!$AI$29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(4)'!$AI$30:$AI$31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12.3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0B4-46FA-B5F2-A3BC34C69E0C}"/>
            </c:ext>
          </c:extLst>
        </c:ser>
        <c:ser>
          <c:idx val="16"/>
          <c:order val="16"/>
          <c:tx>
            <c:strRef>
              <c:f>'Hárok1 (4)'!$AK$29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(4)'!$AK$30:$AK$31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13.15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0B4-46FA-B5F2-A3BC34C69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AB9C4-1919-4FFF-BC5F-E046CEFDC593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338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14. 12. 2022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Regression Analysis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December </a:t>
            </a:r>
            <a:r>
              <a:rPr lang="sk-SK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(Constant)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predicted value of dependent variable if the values of all independent variables are zero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en-US" dirty="0"/>
          </a:p>
          <a:p>
            <a:r>
              <a:rPr lang="en-US" dirty="0"/>
              <a:t>If x, y, z etc. = 0 then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*0 + b</a:t>
            </a:r>
            <a:r>
              <a:rPr lang="en-US" baseline="-25000" dirty="0"/>
              <a:t>2</a:t>
            </a:r>
            <a:r>
              <a:rPr lang="en-US" dirty="0"/>
              <a:t>*0 + b</a:t>
            </a:r>
            <a:r>
              <a:rPr lang="en-US" baseline="-25000" dirty="0"/>
              <a:t>3</a:t>
            </a:r>
            <a:r>
              <a:rPr lang="en-US" dirty="0"/>
              <a:t>*0</a:t>
            </a:r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9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Concerning Independent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Unstandardized B coefficient:</a:t>
            </a:r>
          </a:p>
          <a:p>
            <a:pPr lvl="1"/>
            <a:r>
              <a:rPr lang="en-US" dirty="0"/>
              <a:t>Shows how the value of dependent variable changes if the value of an independent variable increases by one unit</a:t>
            </a:r>
          </a:p>
          <a:p>
            <a:pPr lvl="1"/>
            <a:r>
              <a:rPr lang="en-US" dirty="0"/>
              <a:t>For example if IV is measured in hours – the B coefficient shows how the DV changes if the value of IV increases by one hour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79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Concerning Independent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Unstandardized B coefficient:</a:t>
            </a:r>
          </a:p>
          <a:p>
            <a:pPr lvl="1"/>
            <a:r>
              <a:rPr lang="en-US" dirty="0"/>
              <a:t>Shows how the value of dependent variable changes if the value of an independent variable increases by one unit</a:t>
            </a:r>
          </a:p>
          <a:p>
            <a:pPr lvl="1"/>
            <a:r>
              <a:rPr lang="en-US" dirty="0"/>
              <a:t>For example if IV is measured in hours – the B coefficient shows how the DV changes if the value of IV increases by one hour</a:t>
            </a:r>
          </a:p>
          <a:p>
            <a:endParaRPr lang="en-US" dirty="0"/>
          </a:p>
          <a:p>
            <a:r>
              <a:rPr lang="en-US" b="1" dirty="0"/>
              <a:t>Standardized Beta coefficient:</a:t>
            </a:r>
          </a:p>
          <a:p>
            <a:pPr lvl="1"/>
            <a:r>
              <a:rPr lang="en-US" dirty="0"/>
              <a:t>Compares the importance of IVs</a:t>
            </a:r>
          </a:p>
          <a:p>
            <a:pPr lvl="1"/>
            <a:r>
              <a:rPr lang="en-US" dirty="0"/>
              <a:t>Higher distance from zero shows higher importance of IV</a:t>
            </a:r>
          </a:p>
          <a:p>
            <a:endParaRPr lang="en-US" dirty="0"/>
          </a:p>
          <a:p>
            <a:r>
              <a:rPr lang="en-US" b="1" dirty="0"/>
              <a:t>Significance:</a:t>
            </a:r>
          </a:p>
          <a:p>
            <a:pPr lvl="1"/>
            <a:r>
              <a:rPr lang="en-US" dirty="0"/>
              <a:t>Shows whether the found effect of IV can be applied to population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5825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turnout in local elections affected by town population?</a:t>
            </a:r>
          </a:p>
          <a:p>
            <a:endParaRPr lang="en-US" dirty="0"/>
          </a:p>
          <a:p>
            <a:r>
              <a:rPr lang="en-US" dirty="0"/>
              <a:t>Hypothesis: Turnout decreases as population increases</a:t>
            </a:r>
          </a:p>
          <a:p>
            <a:r>
              <a:rPr lang="en-US" dirty="0"/>
              <a:t>Null hypotheses: There is no relation between population size and turnout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</p:txBody>
      </p:sp>
    </p:spTree>
    <p:extLst>
      <p:ext uri="{BB962C8B-B14F-4D97-AF65-F5344CB8AC3E}">
        <p14:creationId xmlns:p14="http://schemas.microsoft.com/office/powerpoint/2010/main" val="82504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85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E55A10-B0CF-4373-9A85-F02DF6D8C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4479"/>
            <a:ext cx="10515600" cy="3062484"/>
          </a:xfrm>
        </p:spPr>
        <p:txBody>
          <a:bodyPr/>
          <a:lstStyle/>
          <a:p>
            <a:r>
              <a:rPr lang="en-US" dirty="0"/>
              <a:t>Model Summary:</a:t>
            </a:r>
          </a:p>
          <a:p>
            <a:pPr lvl="1"/>
            <a:r>
              <a:rPr lang="en-US" dirty="0"/>
              <a:t>Our model explains 7 per cent (0,07 * 100) of variance of dependent variable</a:t>
            </a:r>
          </a:p>
          <a:p>
            <a:endParaRPr lang="en-US" dirty="0"/>
          </a:p>
          <a:p>
            <a:r>
              <a:rPr lang="en-US" dirty="0"/>
              <a:t>ANOVA:</a:t>
            </a:r>
          </a:p>
          <a:p>
            <a:pPr lvl="1"/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5800643-FE02-4C60-9A14-905C1FA87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21" y="886535"/>
            <a:ext cx="4693519" cy="1461526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F1E0C3DA-D6A0-48DE-9063-C304E18FA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46" y="566810"/>
            <a:ext cx="5873933" cy="2100976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749887DC-53BF-4F0A-A471-4CBBD7B93FDF}"/>
              </a:ext>
            </a:extLst>
          </p:cNvPr>
          <p:cNvSpPr/>
          <p:nvPr/>
        </p:nvSpPr>
        <p:spPr>
          <a:xfrm>
            <a:off x="2873580" y="1153334"/>
            <a:ext cx="1139945" cy="92792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6C36765D-2618-4CA3-9C02-15F30EEC81AB}"/>
              </a:ext>
            </a:extLst>
          </p:cNvPr>
          <p:cNvSpPr/>
          <p:nvPr/>
        </p:nvSpPr>
        <p:spPr>
          <a:xfrm>
            <a:off x="10783828" y="1013503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876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9"/>
            <a:ext cx="10515600" cy="3490324"/>
          </a:xfrm>
        </p:spPr>
        <p:txBody>
          <a:bodyPr/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 the turnout in local election is predicted as 60.8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60.8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B09B956D-A8CD-456A-83E9-532CB37DD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678" y="75611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920355" y="1268028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7316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8"/>
            <a:ext cx="10515600" cy="40957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0.591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</a:t>
            </a:r>
          </a:p>
          <a:p>
            <a:r>
              <a:rPr lang="en-US" dirty="0"/>
              <a:t>y = 60.8 + </a:t>
            </a:r>
            <a:r>
              <a:rPr lang="en-US" dirty="0">
                <a:highlight>
                  <a:srgbClr val="00FFFF"/>
                </a:highlight>
              </a:rPr>
              <a:t>(-0.591)</a:t>
            </a:r>
            <a:r>
              <a:rPr lang="en-US" dirty="0"/>
              <a:t>*x</a:t>
            </a:r>
          </a:p>
          <a:p>
            <a:r>
              <a:rPr lang="en-US" dirty="0"/>
              <a:t>y = 60.8 – </a:t>
            </a:r>
            <a:r>
              <a:rPr lang="en-US" dirty="0">
                <a:highlight>
                  <a:srgbClr val="00FFFF"/>
                </a:highlight>
              </a:rPr>
              <a:t>0.591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63B60437-D219-404F-AC0F-DBDAB4024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384" y="75612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807234" y="1579112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5E7CD55-7567-422A-9D17-5674CEB4C6C8}"/>
              </a:ext>
            </a:extLst>
          </p:cNvPr>
          <p:cNvSpPr/>
          <p:nvPr/>
        </p:nvSpPr>
        <p:spPr>
          <a:xfrm>
            <a:off x="9030035" y="1579111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8716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Turnout = 60.8 </a:t>
            </a:r>
            <a:r>
              <a:rPr lang="sk-SK" dirty="0"/>
              <a:t>+</a:t>
            </a:r>
            <a:r>
              <a:rPr lang="en-US" dirty="0"/>
              <a:t> 0.591*</a:t>
            </a:r>
            <a:r>
              <a:rPr lang="en-US" dirty="0" err="1"/>
              <a:t>Population_th</a:t>
            </a:r>
            <a:endParaRPr lang="en-US" dirty="0"/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770176"/>
              </p:ext>
            </p:extLst>
          </p:nvPr>
        </p:nvGraphicFramePr>
        <p:xfrm>
          <a:off x="763570" y="3924779"/>
          <a:ext cx="1059023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758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10843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2037821">
                  <a:extLst>
                    <a:ext uri="{9D8B030D-6E8A-4147-A177-3AD203B41FA5}">
                      <a16:colId xmlns:a16="http://schemas.microsoft.com/office/drawing/2014/main" val="4036825904"/>
                    </a:ext>
                  </a:extLst>
                </a:gridCol>
                <a:gridCol w="3877836">
                  <a:extLst>
                    <a:ext uri="{9D8B030D-6E8A-4147-A177-3AD203B41FA5}">
                      <a16:colId xmlns:a16="http://schemas.microsoft.com/office/drawing/2014/main" val="2523924597"/>
                    </a:ext>
                  </a:extLst>
                </a:gridCol>
                <a:gridCol w="2371973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 in thousands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0.591*0.5 = 60.8 – 0.296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60.5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 = 60.8 – 0.591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60.2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0.591*5 = 60.8 – 2.955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57.8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0.591*10 = 60.8 – 5.91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54.9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60.8 - 0.591*25 = 60.8 - 14.775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46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50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 turnout in local elections affected by town population, the local financial situation and whether there is a true competition?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variables: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  <a:p>
            <a:pPr lvl="1"/>
            <a:r>
              <a:rPr lang="en-US" dirty="0" err="1"/>
              <a:t>Fin_Index</a:t>
            </a:r>
            <a:r>
              <a:rPr lang="en-US" dirty="0"/>
              <a:t> – indicator of financial situation in town (</a:t>
            </a:r>
            <a:r>
              <a:rPr lang="sk-SK" dirty="0"/>
              <a:t>0</a:t>
            </a:r>
            <a:r>
              <a:rPr lang="en-US" dirty="0"/>
              <a:t>-6; </a:t>
            </a:r>
            <a:r>
              <a:rPr lang="sk-SK" dirty="0"/>
              <a:t>0</a:t>
            </a:r>
            <a:r>
              <a:rPr lang="en-US" dirty="0"/>
              <a:t> = worst, 6 = best) (scale)</a:t>
            </a:r>
          </a:p>
          <a:p>
            <a:pPr lvl="1"/>
            <a:r>
              <a:rPr lang="en-US" dirty="0"/>
              <a:t>Competition – 1 for at least two competitors or 0 for only one competitor (binary)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284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C5FF-36CF-425C-BFA4-1F5097A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Analysis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BFC388-5281-4F1A-968F-6A910180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techniques with the same aim</a:t>
            </a:r>
          </a:p>
          <a:p>
            <a:endParaRPr lang="en-US" dirty="0"/>
          </a:p>
          <a:p>
            <a:r>
              <a:rPr lang="en-US" dirty="0"/>
              <a:t>Identification of effects of one or more IVs on DV</a:t>
            </a:r>
          </a:p>
          <a:p>
            <a:endParaRPr lang="en-US" dirty="0"/>
          </a:p>
          <a:p>
            <a:r>
              <a:rPr lang="en-US" dirty="0"/>
              <a:t>What it allows:</a:t>
            </a:r>
          </a:p>
          <a:p>
            <a:pPr lvl="1"/>
            <a:r>
              <a:rPr lang="en-US" dirty="0"/>
              <a:t>Identify effect of each independent variable</a:t>
            </a:r>
          </a:p>
          <a:p>
            <a:pPr lvl="1"/>
            <a:r>
              <a:rPr lang="en-US" dirty="0"/>
              <a:t>Control of effects of other independent/control variables</a:t>
            </a:r>
          </a:p>
          <a:p>
            <a:pPr lvl="1"/>
            <a:r>
              <a:rPr lang="en-US" dirty="0"/>
              <a:t>Predict values of DV based on specific values of IVs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240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r>
              <a:rPr lang="en-US" dirty="0"/>
              <a:t>Because we have more than one IV:</a:t>
            </a:r>
          </a:p>
          <a:p>
            <a:pPr lvl="1"/>
            <a:r>
              <a:rPr lang="en-US" dirty="0"/>
              <a:t>Statistics &gt; Collinearity Diagnostics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854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3A2A81-A6F5-4D2B-92AE-1F278800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0595"/>
            <a:ext cx="10515600" cy="26263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model explains 45.5 per cent of variance of dependent variable</a:t>
            </a:r>
          </a:p>
          <a:p>
            <a:r>
              <a:rPr lang="en-US" dirty="0"/>
              <a:t>Substantial improvement compared to model that included only one independent variable</a:t>
            </a:r>
          </a:p>
          <a:p>
            <a:endParaRPr lang="en-US" dirty="0"/>
          </a:p>
          <a:p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31FC35-8F09-4024-917B-97387480E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41" y="622257"/>
            <a:ext cx="5342290" cy="1866420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6470A44A-5F73-4319-A6E1-9B8FE9CB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898" y="424500"/>
            <a:ext cx="6034600" cy="2158443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5BF9D0E2-A835-4ECB-9E63-7D1F4FFA118C}"/>
              </a:ext>
            </a:extLst>
          </p:cNvPr>
          <p:cNvSpPr/>
          <p:nvPr/>
        </p:nvSpPr>
        <p:spPr>
          <a:xfrm>
            <a:off x="3082566" y="950101"/>
            <a:ext cx="1289178" cy="1048382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CAA577D8-2C60-4B6F-A26E-2BC8C379DEC5}"/>
              </a:ext>
            </a:extLst>
          </p:cNvPr>
          <p:cNvSpPr/>
          <p:nvPr/>
        </p:nvSpPr>
        <p:spPr>
          <a:xfrm>
            <a:off x="11036146" y="950101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5221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196257"/>
            <a:ext cx="10515600" cy="28681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population, financial index of 0 and with no competition the turnout in local election is predicted as 55.569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55.569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307" y="219057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251889" y="1270239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5A6975EC-A9EC-4DF6-8DD2-1C7333D31104}"/>
              </a:ext>
            </a:extLst>
          </p:cNvPr>
          <p:cNvCxnSpPr/>
          <p:nvPr/>
        </p:nvCxnSpPr>
        <p:spPr>
          <a:xfrm>
            <a:off x="5784083" y="3000652"/>
            <a:ext cx="43766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>
            <a:extLst>
              <a:ext uri="{FF2B5EF4-FFF2-40B4-BE49-F238E27FC236}">
                <a16:creationId xmlns:a16="http://schemas.microsoft.com/office/drawing/2014/main" id="{F2F3FBAF-B137-40D4-AC16-E61DD7796FE9}"/>
              </a:ext>
            </a:extLst>
          </p:cNvPr>
          <p:cNvCxnSpPr/>
          <p:nvPr/>
        </p:nvCxnSpPr>
        <p:spPr>
          <a:xfrm>
            <a:off x="7810500" y="2838450"/>
            <a:ext cx="0" cy="470357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BlokTextu 8">
            <a:extLst>
              <a:ext uri="{FF2B5EF4-FFF2-40B4-BE49-F238E27FC236}">
                <a16:creationId xmlns:a16="http://schemas.microsoft.com/office/drawing/2014/main" id="{C9CA9DBC-028B-4B56-B88C-BB2BE113537C}"/>
              </a:ext>
            </a:extLst>
          </p:cNvPr>
          <p:cNvSpPr txBox="1"/>
          <p:nvPr/>
        </p:nvSpPr>
        <p:spPr>
          <a:xfrm>
            <a:off x="9144000" y="32194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0,625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FD7FCD45-06A7-4B6A-A3B8-5AC3CBB67E1F}"/>
              </a:ext>
            </a:extLst>
          </p:cNvPr>
          <p:cNvSpPr txBox="1"/>
          <p:nvPr/>
        </p:nvSpPr>
        <p:spPr>
          <a:xfrm>
            <a:off x="6705604" y="3244334"/>
            <a:ext cx="1181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-0,347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0D2CE8AB-87E2-49EF-92DC-89E74A67DC12}"/>
              </a:ext>
            </a:extLst>
          </p:cNvPr>
          <p:cNvSpPr txBox="1"/>
          <p:nvPr/>
        </p:nvSpPr>
        <p:spPr>
          <a:xfrm>
            <a:off x="7343777" y="2463682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-0,053</a:t>
            </a:r>
          </a:p>
        </p:txBody>
      </p:sp>
    </p:spTree>
    <p:extLst>
      <p:ext uri="{BB962C8B-B14F-4D97-AF65-F5344CB8AC3E}">
        <p14:creationId xmlns:p14="http://schemas.microsoft.com/office/powerpoint/2010/main" val="3058695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0.77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– </a:t>
            </a:r>
            <a:r>
              <a:rPr lang="en-US" b="1" dirty="0">
                <a:highlight>
                  <a:srgbClr val="00FFFF"/>
                </a:highlight>
              </a:rPr>
              <a:t>0.77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979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Fin_Index</a:t>
            </a:r>
            <a:r>
              <a:rPr lang="en-US" dirty="0"/>
              <a:t> is measured on a scale from </a:t>
            </a:r>
            <a:r>
              <a:rPr lang="sk-SK" dirty="0"/>
              <a:t>0 </a:t>
            </a:r>
            <a:r>
              <a:rPr lang="en-US" dirty="0"/>
              <a:t> to 6</a:t>
            </a:r>
          </a:p>
          <a:p>
            <a:pPr lvl="1"/>
            <a:r>
              <a:rPr lang="en-US" dirty="0"/>
              <a:t>Interpretation – for each increase on the financial scale by one the turnout drops by 1.382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</a:t>
            </a:r>
            <a:r>
              <a:rPr lang="en-US" b="1" dirty="0">
                <a:highlight>
                  <a:srgbClr val="00FFFF"/>
                </a:highlight>
              </a:rPr>
              <a:t>1.382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972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/>
              <a:t>Competition</a:t>
            </a:r>
            <a:r>
              <a:rPr lang="en-US" dirty="0"/>
              <a:t> is a binary variable (0 = no competition; 1 = at least two candidates)</a:t>
            </a:r>
          </a:p>
          <a:p>
            <a:pPr lvl="1"/>
            <a:r>
              <a:rPr lang="en-US" dirty="0"/>
              <a:t>Interpretation – if there is a competition, the turnout in town increases by 17.995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- 1.382*y + </a:t>
            </a:r>
            <a:r>
              <a:rPr lang="en-US" b="1" dirty="0">
                <a:highlight>
                  <a:srgbClr val="00FFFF"/>
                </a:highlight>
              </a:rPr>
              <a:t>17.995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0181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789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CA89A-4E3E-40DE-BB3C-E5283BBD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Unstandardized B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3C028A-9EAD-42FE-B471-72E62ADA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Scale v. Binary Variables</a:t>
            </a:r>
          </a:p>
          <a:p>
            <a:endParaRPr lang="en-US" dirty="0"/>
          </a:p>
          <a:p>
            <a:r>
              <a:rPr lang="en-US" dirty="0"/>
              <a:t>Same definition for scale and binary variables: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BUT</a:t>
            </a:r>
          </a:p>
          <a:p>
            <a:endParaRPr lang="en-US" dirty="0"/>
          </a:p>
          <a:p>
            <a:r>
              <a:rPr lang="en-US" dirty="0"/>
              <a:t>Binary (dummy) variables have only two values – 0 and 1</a:t>
            </a:r>
          </a:p>
          <a:p>
            <a:pPr lvl="1"/>
            <a:r>
              <a:rPr lang="en-US" dirty="0"/>
              <a:t>Unlike scale variables, there is only one possible increase by one unit</a:t>
            </a:r>
          </a:p>
          <a:p>
            <a:pPr lvl="1"/>
            <a:r>
              <a:rPr lang="en-US" dirty="0"/>
              <a:t>The estimated effect is thus completely exhausted by this one increase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4510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Competition:</a:t>
            </a:r>
          </a:p>
          <a:p>
            <a:pPr lvl="1"/>
            <a:r>
              <a:rPr lang="en-US" dirty="0"/>
              <a:t>0 </a:t>
            </a:r>
            <a:r>
              <a:rPr lang="en-US" dirty="0">
                <a:sym typeface="Wingdings" panose="05000000000000000000" pitchFamily="2" charset="2"/>
              </a:rPr>
              <a:t>– no competition (only one candidate)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1 – competition (at least two candidates)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Shift from 0 to 1 means that towns with competition are predicted to have a nearly 18 percentage points higher turnout than towns without competition</a:t>
            </a:r>
            <a:endParaRPr lang="en-US" dirty="0"/>
          </a:p>
          <a:p>
            <a:pPr marL="0" indent="0">
              <a:buNone/>
            </a:pPr>
            <a:endParaRPr lang="sk-SK" dirty="0"/>
          </a:p>
          <a:p>
            <a:r>
              <a:rPr lang="en-US" b="1" dirty="0" err="1"/>
              <a:t>Population_th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Shift of population from 1 thousand to 2 thousand leads to drop of turnout by 0.77 percentage points</a:t>
            </a:r>
          </a:p>
          <a:p>
            <a:pPr lvl="1"/>
            <a:r>
              <a:rPr lang="en-US" dirty="0"/>
              <a:t>Shift of population from 1 thousand to 5 thousand leads to drop of turnout by 3.08 percentage points (4 times decrease of 0.77)</a:t>
            </a:r>
          </a:p>
          <a:p>
            <a:pPr lvl="1"/>
            <a:r>
              <a:rPr lang="en-US" dirty="0"/>
              <a:t>Shift of population from 5 thousand to 12 thousand leads to drop of turnout by 5.39 percentage points (7 times decrease of 0.77)</a:t>
            </a:r>
          </a:p>
          <a:p>
            <a:pPr lvl="1"/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9162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3DBEE-AD4F-430F-B620-D3169313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Beta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E53174-FE91-4CFB-A970-65B49781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information about importance of independent variables</a:t>
            </a:r>
          </a:p>
          <a:p>
            <a:endParaRPr lang="en-US" dirty="0"/>
          </a:p>
          <a:p>
            <a:r>
              <a:rPr lang="en-US" dirty="0"/>
              <a:t>Measured in standard deviation units </a:t>
            </a:r>
            <a:r>
              <a:rPr lang="en-US" dirty="0">
                <a:sym typeface="Wingdings" panose="05000000000000000000" pitchFamily="2" charset="2"/>
              </a:rPr>
              <a:t> allow to easily compare the IVs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Higher distance from zero (both positive and negative) indicates higher importance of the independent variables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7755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Results show that Competition is the most important predictor of all three independent variables</a:t>
            </a:r>
          </a:p>
          <a:p>
            <a:endParaRPr lang="en-US" dirty="0"/>
          </a:p>
          <a:p>
            <a:r>
              <a:rPr lang="en-US" dirty="0" err="1"/>
              <a:t>Population_th</a:t>
            </a:r>
            <a:r>
              <a:rPr lang="en-US" dirty="0"/>
              <a:t> is less important and </a:t>
            </a:r>
            <a:r>
              <a:rPr lang="en-US" dirty="0" err="1"/>
              <a:t>Fin_Index</a:t>
            </a:r>
            <a:r>
              <a:rPr lang="en-US" dirty="0"/>
              <a:t> is the least important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6244033" y="154363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6244033" y="1819333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6244032" y="206600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226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013C-52BA-4FCE-B091-9B7A5FF1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Regression?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8366C6-0705-4407-917F-BC408EED2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Everything depends on your dependent variable</a:t>
            </a:r>
          </a:p>
          <a:p>
            <a:endParaRPr lang="en-US" dirty="0"/>
          </a:p>
          <a:p>
            <a:r>
              <a:rPr lang="en-US" dirty="0"/>
              <a:t>Linear (OLS) regression:</a:t>
            </a:r>
          </a:p>
          <a:p>
            <a:pPr lvl="1"/>
            <a:r>
              <a:rPr lang="en-US" dirty="0"/>
              <a:t>Scale variable (or long ordinal)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Binary variable (0/1) – binary logistic regression</a:t>
            </a:r>
          </a:p>
          <a:p>
            <a:pPr lvl="1"/>
            <a:r>
              <a:rPr lang="en-US" dirty="0"/>
              <a:t>Nominal (0/1/2/3) – multinomial logistic regression</a:t>
            </a:r>
          </a:p>
          <a:p>
            <a:endParaRPr lang="en-US" dirty="0"/>
          </a:p>
          <a:p>
            <a:r>
              <a:rPr lang="en-US" dirty="0"/>
              <a:t>No limits on independent variables (all types allowed)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6128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/>
              <a:t>y = </a:t>
            </a:r>
            <a:r>
              <a:rPr lang="en-US" sz="2400" dirty="0">
                <a:highlight>
                  <a:srgbClr val="FFFF00"/>
                </a:highlight>
              </a:rPr>
              <a:t>b</a:t>
            </a:r>
            <a:r>
              <a:rPr lang="en-US" sz="2400" baseline="-25000" dirty="0">
                <a:highlight>
                  <a:srgbClr val="FFFF00"/>
                </a:highlight>
              </a:rPr>
              <a:t>0</a:t>
            </a:r>
            <a:r>
              <a:rPr lang="en-US" sz="2400" dirty="0"/>
              <a:t>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1</a:t>
            </a:r>
            <a:r>
              <a:rPr lang="en-US" sz="2400" dirty="0"/>
              <a:t>*x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2</a:t>
            </a:r>
            <a:r>
              <a:rPr lang="en-US" sz="2400" dirty="0"/>
              <a:t>*y + </a:t>
            </a:r>
            <a:r>
              <a:rPr lang="en-US" sz="2400" dirty="0">
                <a:highlight>
                  <a:srgbClr val="00FF00"/>
                </a:highlight>
              </a:rPr>
              <a:t>b</a:t>
            </a:r>
            <a:r>
              <a:rPr lang="en-US" sz="2400" baseline="-25000" dirty="0">
                <a:highlight>
                  <a:srgbClr val="00FF00"/>
                </a:highlight>
              </a:rPr>
              <a:t>3</a:t>
            </a:r>
            <a:r>
              <a:rPr lang="en-US" sz="2400" dirty="0"/>
              <a:t>*z</a:t>
            </a:r>
          </a:p>
          <a:p>
            <a:r>
              <a:rPr lang="en-US" sz="2400" dirty="0"/>
              <a:t>Turnout = 55.569 – 0.77*</a:t>
            </a:r>
            <a:r>
              <a:rPr lang="en-US" sz="2400" dirty="0" err="1"/>
              <a:t>Population_th</a:t>
            </a:r>
            <a:r>
              <a:rPr lang="en-US" sz="2400" dirty="0"/>
              <a:t> – 1.382*</a:t>
            </a:r>
            <a:r>
              <a:rPr lang="en-US" sz="2400" dirty="0" err="1"/>
              <a:t>Fin_Index</a:t>
            </a:r>
            <a:r>
              <a:rPr lang="en-US" sz="2400" dirty="0"/>
              <a:t> + 17.995*Competition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07839"/>
              </p:ext>
            </p:extLst>
          </p:nvPr>
        </p:nvGraphicFramePr>
        <p:xfrm>
          <a:off x="763569" y="3557135"/>
          <a:ext cx="108596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851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88896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1296721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  <a:gridCol w="1404594">
                  <a:extLst>
                    <a:ext uri="{9D8B030D-6E8A-4147-A177-3AD203B41FA5}">
                      <a16:colId xmlns:a16="http://schemas.microsoft.com/office/drawing/2014/main" val="2698450269"/>
                    </a:ext>
                  </a:extLst>
                </a:gridCol>
                <a:gridCol w="3857651">
                  <a:extLst>
                    <a:ext uri="{9D8B030D-6E8A-4147-A177-3AD203B41FA5}">
                      <a16:colId xmlns:a16="http://schemas.microsoft.com/office/drawing/2014/main" val="1533385378"/>
                    </a:ext>
                  </a:extLst>
                </a:gridCol>
                <a:gridCol w="1986965">
                  <a:extLst>
                    <a:ext uri="{9D8B030D-6E8A-4147-A177-3AD203B41FA5}">
                      <a16:colId xmlns:a16="http://schemas.microsoft.com/office/drawing/2014/main" val="215676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Fin_Index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50.7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68.6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0.77*5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0.77*10 – 1.382*6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0.77*25 – 1.382*6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799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9786-62E1-4CC9-A95A-D2B86110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of Assumptions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7636B6-B596-49EF-8852-D3D661209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– cases with extreme values</a:t>
            </a:r>
          </a:p>
          <a:p>
            <a:r>
              <a:rPr lang="en-US" dirty="0"/>
              <a:t>Collinearity – association between independent variables</a:t>
            </a:r>
          </a:p>
          <a:p>
            <a:endParaRPr lang="en-US" dirty="0"/>
          </a:p>
          <a:p>
            <a:r>
              <a:rPr lang="en-US" dirty="0"/>
              <a:t>How to do that:</a:t>
            </a:r>
          </a:p>
          <a:p>
            <a:pPr lvl="1"/>
            <a:r>
              <a:rPr lang="en-US" dirty="0"/>
              <a:t>Analyze &gt; Regression &gt; Linear</a:t>
            </a:r>
          </a:p>
          <a:p>
            <a:pPr lvl="1"/>
            <a:r>
              <a:rPr lang="en-US" dirty="0"/>
              <a:t>Statistics &gt; Collinearity diagnostics + </a:t>
            </a:r>
            <a:r>
              <a:rPr lang="en-US" dirty="0" err="1"/>
              <a:t>casewise</a:t>
            </a:r>
            <a:r>
              <a:rPr lang="en-US" dirty="0"/>
              <a:t> diagnostics (2.5)</a:t>
            </a:r>
          </a:p>
        </p:txBody>
      </p:sp>
    </p:spTree>
    <p:extLst>
      <p:ext uri="{BB962C8B-B14F-4D97-AF65-F5344CB8AC3E}">
        <p14:creationId xmlns:p14="http://schemas.microsoft.com/office/powerpoint/2010/main" val="3241654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76C53A-17A8-4CE4-B361-2DFBEB0F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0017"/>
            <a:ext cx="10515600" cy="1741252"/>
          </a:xfrm>
        </p:spPr>
        <p:txBody>
          <a:bodyPr>
            <a:normAutofit/>
          </a:bodyPr>
          <a:lstStyle/>
          <a:p>
            <a:r>
              <a:rPr lang="en-US" dirty="0"/>
              <a:t>VIF above 5 (10) or Tolerance below 0.2 (0.1) constitutes a problem</a:t>
            </a:r>
          </a:p>
          <a:p>
            <a:r>
              <a:rPr lang="en-US" dirty="0"/>
              <a:t>Solution – more models or dropping one of the variables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70393A6-95E9-43E4-9AFD-25F4EF9AB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431" y="1607083"/>
            <a:ext cx="7837874" cy="2348008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233C786B-6E25-4A86-A9A3-335BE2F1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Collinearity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3377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2FFF0-4B67-435E-8963-4F85F907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AFABCC-AA6A-4B10-8F17-99E30E8E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should contain up to:</a:t>
            </a:r>
          </a:p>
          <a:p>
            <a:pPr lvl="1"/>
            <a:r>
              <a:rPr lang="en-US" dirty="0"/>
              <a:t>5 % of cases with residual above 2 (below -2)</a:t>
            </a:r>
          </a:p>
          <a:p>
            <a:pPr lvl="1"/>
            <a:r>
              <a:rPr lang="en-US" dirty="0"/>
              <a:t>1 % of cases with residual above 2.5 (below -2.5)</a:t>
            </a:r>
          </a:p>
          <a:p>
            <a:endParaRPr lang="en-US" dirty="0"/>
          </a:p>
          <a:p>
            <a:r>
              <a:rPr lang="en-US" dirty="0"/>
              <a:t>If we find outliers we can rerun the model without these cases and compare whether the results change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502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5A8CB-2251-4C88-A978-C0DD1667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BE5411-0921-4126-B0D6-A67E3CEF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regression:</a:t>
            </a:r>
          </a:p>
          <a:p>
            <a:pPr lvl="1"/>
            <a:r>
              <a:rPr lang="en-US" dirty="0"/>
              <a:t>How do age, gender and education affect income of people?</a:t>
            </a:r>
          </a:p>
          <a:p>
            <a:pPr lvl="1"/>
            <a:r>
              <a:rPr lang="en-US" dirty="0"/>
              <a:t>Does attendance on lectures increase % amount of obtained points in your courses?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Do men have higher chances to end up in jail than women?</a:t>
            </a:r>
          </a:p>
          <a:p>
            <a:pPr lvl="1"/>
            <a:r>
              <a:rPr lang="en-US" dirty="0"/>
              <a:t>Does attendance on lectures increase your chances to pass the course?</a:t>
            </a:r>
          </a:p>
        </p:txBody>
      </p:sp>
    </p:spTree>
    <p:extLst>
      <p:ext uri="{BB962C8B-B14F-4D97-AF65-F5344CB8AC3E}">
        <p14:creationId xmlns:p14="http://schemas.microsoft.com/office/powerpoint/2010/main" val="258056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7F3B1-D5C5-452B-8C62-68BC130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OLS Regression - Requirements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49CEB5-A3BD-4B72-8DDF-68B4C2C4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Dependent variable:</a:t>
            </a:r>
          </a:p>
          <a:p>
            <a:pPr lvl="1"/>
            <a:r>
              <a:rPr lang="en-US" dirty="0"/>
              <a:t>Exactly one variable</a:t>
            </a:r>
            <a:endParaRPr lang="sk-SK" dirty="0"/>
          </a:p>
          <a:p>
            <a:pPr lvl="1"/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/>
              <a:t>One or more variables, all types without limits</a:t>
            </a:r>
          </a:p>
          <a:p>
            <a:endParaRPr lang="en-US" dirty="0"/>
          </a:p>
          <a:p>
            <a:r>
              <a:rPr lang="en-US" dirty="0"/>
              <a:t>Some further requirements:</a:t>
            </a:r>
          </a:p>
          <a:p>
            <a:pPr lvl="1"/>
            <a:r>
              <a:rPr lang="en-US" dirty="0"/>
              <a:t>Independence of observations</a:t>
            </a:r>
          </a:p>
          <a:p>
            <a:pPr lvl="1"/>
            <a:r>
              <a:rPr lang="en-US" dirty="0"/>
              <a:t>No collinearity between independent variables</a:t>
            </a:r>
          </a:p>
          <a:p>
            <a:pPr lvl="1"/>
            <a:r>
              <a:rPr lang="en-US" dirty="0"/>
              <a:t>Linear relationship between IVs and DV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65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C07D8-4D0E-4478-870D-8B803FC2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OLS Regression about?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978546-D8DC-41CD-886A-EADDE950A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Basically, it is about searching for ideal lines that best describe the relationship between independent and dependent variable</a:t>
            </a:r>
          </a:p>
          <a:p>
            <a:endParaRPr lang="en-US" dirty="0"/>
          </a:p>
          <a:p>
            <a:r>
              <a:rPr lang="en-US" dirty="0"/>
              <a:t>The best line is the one that is the least inaccurate of all possible lines</a:t>
            </a:r>
          </a:p>
          <a:p>
            <a:endParaRPr lang="en-US" dirty="0"/>
          </a:p>
          <a:p>
            <a:r>
              <a:rPr lang="en-US" dirty="0"/>
              <a:t>Accuracy measured using sum of squares of vertical differences between predicted and observed data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688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E0CCF95-FF53-4093-B30B-FB8D7AED2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550768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13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square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Provides information about the overall fit of the model</a:t>
            </a:r>
          </a:p>
          <a:p>
            <a:r>
              <a:rPr lang="en-US" dirty="0"/>
              <a:t>How well our model (= our IVs) explains the dependent variable</a:t>
            </a:r>
          </a:p>
          <a:p>
            <a:r>
              <a:rPr lang="en-US" dirty="0"/>
              <a:t>Comparison of improvement of regression line compared to mean</a:t>
            </a:r>
          </a:p>
          <a:p>
            <a:endParaRPr lang="en-US" dirty="0"/>
          </a:p>
          <a:p>
            <a:r>
              <a:rPr lang="en-US" dirty="0"/>
              <a:t>Ranges from 0 to 1 (zero to hundred per cent)</a:t>
            </a:r>
          </a:p>
          <a:p>
            <a:endParaRPr lang="en-US" dirty="0"/>
          </a:p>
          <a:p>
            <a:r>
              <a:rPr lang="en-US" dirty="0"/>
              <a:t>Show how much of the variance of dependent variable we are able to explain using our set of independent variables</a:t>
            </a:r>
          </a:p>
          <a:p>
            <a:r>
              <a:rPr lang="en-US" dirty="0"/>
              <a:t>Use Adjusted R square to control for inflation of number of IVs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331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Outcomes of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 estimates:</a:t>
            </a:r>
          </a:p>
          <a:p>
            <a:pPr lvl="1"/>
            <a:r>
              <a:rPr lang="en-US" dirty="0"/>
              <a:t>Intercept</a:t>
            </a:r>
          </a:p>
          <a:p>
            <a:pPr lvl="1"/>
            <a:r>
              <a:rPr lang="en-US" dirty="0"/>
              <a:t>Effects of each independent variable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 + …</a:t>
            </a:r>
          </a:p>
          <a:p>
            <a:endParaRPr lang="en-US" dirty="0"/>
          </a:p>
          <a:p>
            <a:r>
              <a:rPr lang="en-US" b="1" i="1" dirty="0"/>
              <a:t>y</a:t>
            </a:r>
            <a:r>
              <a:rPr lang="en-US" dirty="0"/>
              <a:t> stands for predicted value of dependent variable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0</a:t>
            </a:r>
            <a:r>
              <a:rPr lang="en-US" dirty="0"/>
              <a:t> stands for intercept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2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3</a:t>
            </a:r>
            <a:r>
              <a:rPr lang="en-US" b="1" i="1" dirty="0"/>
              <a:t> </a:t>
            </a:r>
            <a:r>
              <a:rPr lang="en-US" dirty="0"/>
              <a:t>etc. stand for slopes of independent variables </a:t>
            </a:r>
            <a:r>
              <a:rPr lang="en-US" b="1" i="1" dirty="0"/>
              <a:t>x, y, z</a:t>
            </a:r>
            <a:r>
              <a:rPr lang="en-US" dirty="0"/>
              <a:t> etc.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2115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11214</TotalTime>
  <Words>2043</Words>
  <Application>Microsoft Office PowerPoint</Application>
  <PresentationFormat>Širokouhlá</PresentationFormat>
  <Paragraphs>314</Paragraphs>
  <Slides>33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Motív Office</vt:lpstr>
      <vt:lpstr>Regression Analysis</vt:lpstr>
      <vt:lpstr>Regression Analysis</vt:lpstr>
      <vt:lpstr>Which Regression?</vt:lpstr>
      <vt:lpstr>Examples</vt:lpstr>
      <vt:lpstr>OLS Regression - Requirements</vt:lpstr>
      <vt:lpstr>What is OLS Regression about?</vt:lpstr>
      <vt:lpstr>Prezentácia programu PowerPoint</vt:lpstr>
      <vt:lpstr>R square</vt:lpstr>
      <vt:lpstr>The Outcomes of OLS Regression</vt:lpstr>
      <vt:lpstr>Intercept (Constant)</vt:lpstr>
      <vt:lpstr>Outcomes Concerning Independent Variables</vt:lpstr>
      <vt:lpstr>Outcomes Concerning Independent Variables</vt:lpstr>
      <vt:lpstr>Example</vt:lpstr>
      <vt:lpstr>How to Perform the OLS Regression</vt:lpstr>
      <vt:lpstr>Prezentácia programu PowerPoint</vt:lpstr>
      <vt:lpstr>Prezentácia programu PowerPoint</vt:lpstr>
      <vt:lpstr>Prezentácia programu PowerPoint</vt:lpstr>
      <vt:lpstr>Predictions Based on Results</vt:lpstr>
      <vt:lpstr>Example 2</vt:lpstr>
      <vt:lpstr>How to Perform the OLS Regression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Unstandardized B Coefficient</vt:lpstr>
      <vt:lpstr>Prezentácia programu PowerPoint</vt:lpstr>
      <vt:lpstr>Standardized Beta Coefficient</vt:lpstr>
      <vt:lpstr>Prezentácia programu PowerPoint</vt:lpstr>
      <vt:lpstr>Predictions Based on Results</vt:lpstr>
      <vt:lpstr>Control of Assumptions</vt:lpstr>
      <vt:lpstr>Collinearity</vt:lpstr>
      <vt:lpstr>Outliers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228</cp:revision>
  <dcterms:created xsi:type="dcterms:W3CDTF">2019-09-18T08:38:58Z</dcterms:created>
  <dcterms:modified xsi:type="dcterms:W3CDTF">2022-12-14T09:33:45Z</dcterms:modified>
</cp:coreProperties>
</file>