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41"/>
  </p:notesMasterIdLst>
  <p:sldIdLst>
    <p:sldId id="256" r:id="rId2"/>
    <p:sldId id="278" r:id="rId3"/>
    <p:sldId id="277" r:id="rId4"/>
    <p:sldId id="257" r:id="rId5"/>
    <p:sldId id="261" r:id="rId6"/>
    <p:sldId id="262" r:id="rId7"/>
    <p:sldId id="259" r:id="rId8"/>
    <p:sldId id="280" r:id="rId9"/>
    <p:sldId id="279" r:id="rId10"/>
    <p:sldId id="296" r:id="rId11"/>
    <p:sldId id="298" r:id="rId12"/>
    <p:sldId id="301" r:id="rId13"/>
    <p:sldId id="300" r:id="rId14"/>
    <p:sldId id="299" r:id="rId15"/>
    <p:sldId id="295" r:id="rId16"/>
    <p:sldId id="303" r:id="rId17"/>
    <p:sldId id="304" r:id="rId18"/>
    <p:sldId id="293" r:id="rId19"/>
    <p:sldId id="302" r:id="rId20"/>
    <p:sldId id="294" r:id="rId21"/>
    <p:sldId id="290" r:id="rId22"/>
    <p:sldId id="260" r:id="rId23"/>
    <p:sldId id="283" r:id="rId24"/>
    <p:sldId id="264" r:id="rId25"/>
    <p:sldId id="284" r:id="rId26"/>
    <p:sldId id="273" r:id="rId27"/>
    <p:sldId id="285" r:id="rId28"/>
    <p:sldId id="297" r:id="rId29"/>
    <p:sldId id="286" r:id="rId30"/>
    <p:sldId id="266" r:id="rId31"/>
    <p:sldId id="287" r:id="rId32"/>
    <p:sldId id="272" r:id="rId33"/>
    <p:sldId id="265" r:id="rId34"/>
    <p:sldId id="281" r:id="rId35"/>
    <p:sldId id="271" r:id="rId36"/>
    <p:sldId id="274" r:id="rId37"/>
    <p:sldId id="267" r:id="rId38"/>
    <p:sldId id="268" r:id="rId39"/>
    <p:sldId id="289" r:id="rId4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Lucida Sans Unicode" panose="020B0602030504020204" pitchFamily="34" charset="0"/>
      <p:regular r:id="rId46"/>
    </p:embeddedFont>
    <p:embeddedFont>
      <p:font typeface="Microsoft YaHei" panose="020B0503020204020204" pitchFamily="34" charset="-122"/>
      <p:regular r:id="rId47"/>
      <p:bold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95" autoAdjust="0"/>
    <p:restoredTop sz="94660"/>
  </p:normalViewPr>
  <p:slideViewPr>
    <p:cSldViewPr>
      <p:cViewPr varScale="1">
        <p:scale>
          <a:sx n="100" d="100"/>
          <a:sy n="100" d="100"/>
        </p:scale>
        <p:origin x="126" y="61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716710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428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53049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33185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7168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0586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2170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68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9592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675D42EC-9BF7-4D44-BDAE-CD475875874F}" type="slidenum">
              <a:rPr lang="en-GB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19</a:t>
            </a:fld>
            <a:endParaRPr lang="en-GB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49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198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4347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1248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2220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61" name="Shape 61"/>
          <p:cNvCxnSpPr/>
          <p:nvPr/>
        </p:nvCxnSpPr>
        <p:spPr>
          <a:xfrm>
            <a:off x="641934" y="3597500"/>
            <a:ext cx="390299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" name="Shape 62"/>
          <p:cNvSpPr txBox="1">
            <a:spLocks noGrp="1"/>
          </p:cNvSpPr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>
                <a:solidFill>
                  <a:schemeClr val="accent1"/>
                </a:solidFill>
              </a:rPr>
              <a:pPr lvl="0" rtl="0">
                <a:spcBef>
                  <a:spcPts val="0"/>
                </a:spcBef>
                <a:buNone/>
              </a:pPr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14000" b="1"/>
            </a:lvl1pPr>
            <a:lvl2pPr lvl="1" algn="ctr" rtl="0">
              <a:spcBef>
                <a:spcPts val="0"/>
              </a:spcBef>
              <a:buSzPct val="100000"/>
              <a:defRPr sz="14000" b="1"/>
            </a:lvl2pPr>
            <a:lvl3pPr lvl="2" algn="ctr" rtl="0">
              <a:spcBef>
                <a:spcPts val="0"/>
              </a:spcBef>
              <a:buSzPct val="100000"/>
              <a:defRPr sz="14000" b="1"/>
            </a:lvl3pPr>
            <a:lvl4pPr lvl="3" algn="ctr" rtl="0">
              <a:spcBef>
                <a:spcPts val="0"/>
              </a:spcBef>
              <a:buSzPct val="100000"/>
              <a:defRPr sz="14000" b="1"/>
            </a:lvl4pPr>
            <a:lvl5pPr lvl="4" algn="ctr" rtl="0">
              <a:spcBef>
                <a:spcPts val="0"/>
              </a:spcBef>
              <a:buSzPct val="100000"/>
              <a:defRPr sz="14000" b="1"/>
            </a:lvl5pPr>
            <a:lvl6pPr lvl="5" algn="ctr" rtl="0">
              <a:spcBef>
                <a:spcPts val="0"/>
              </a:spcBef>
              <a:buSzPct val="100000"/>
              <a:defRPr sz="14000" b="1"/>
            </a:lvl6pPr>
            <a:lvl7pPr lvl="6" algn="ctr" rtl="0">
              <a:spcBef>
                <a:spcPts val="0"/>
              </a:spcBef>
              <a:buSzPct val="100000"/>
              <a:defRPr sz="14000" b="1"/>
            </a:lvl7pPr>
            <a:lvl8pPr lvl="7" algn="ctr" rtl="0">
              <a:spcBef>
                <a:spcPts val="0"/>
              </a:spcBef>
              <a:buSzPct val="100000"/>
              <a:defRPr sz="14000" b="1"/>
            </a:lvl8pPr>
            <a:lvl9pPr lvl="8" algn="ctr" rtl="0">
              <a:spcBef>
                <a:spcPts val="0"/>
              </a:spcBef>
              <a:buSzPct val="100000"/>
              <a:defRPr sz="14000" b="1"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 rt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 rt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Shape 66"/>
          <p:cNvCxnSpPr/>
          <p:nvPr/>
        </p:nvCxnSpPr>
        <p:spPr>
          <a:xfrm>
            <a:off x="641934" y="3597500"/>
            <a:ext cx="390299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>
                <a:solidFill>
                  <a:schemeClr val="accent1"/>
                </a:solidFill>
              </a:rPr>
              <a:pPr lvl="0" rtl="0">
                <a:spcBef>
                  <a:spcPts val="0"/>
                </a:spcBef>
                <a:buNone/>
              </a:pPr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 rt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2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 rt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 rt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 rt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>
                <a:solidFill>
                  <a:schemeClr val="accent1"/>
                </a:solidFill>
              </a:rPr>
              <a:pPr lvl="0" rtl="0">
                <a:spcBef>
                  <a:spcPts val="0"/>
                </a:spcBef>
                <a:buNone/>
              </a:pPr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91" name="Shape 91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>
                <a:solidFill>
                  <a:schemeClr val="accent1"/>
                </a:solidFill>
              </a:rPr>
              <a:pPr lvl="0" rtl="0">
                <a:spcBef>
                  <a:spcPts val="0"/>
                </a:spcBef>
                <a:buNone/>
              </a:pPr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 rt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Calibri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c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lvl="0" algn="r" rtl="0">
                <a:spcBef>
                  <a:spcPts val="0"/>
                </a:spcBef>
                <a:buNone/>
              </a:pPr>
              <a:t>‹#›</a:t>
            </a:fld>
            <a:endParaRPr lang="cs"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apt.securelist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1692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4800" dirty="0">
                <a:latin typeface="Arial"/>
                <a:ea typeface="Arial"/>
                <a:cs typeface="Arial"/>
                <a:sym typeface="Arial"/>
              </a:rPr>
              <a:t>Cybersecurity</a:t>
            </a:r>
            <a:endParaRPr lang="cs" sz="48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Shape 110"/>
          <p:cNvSpPr txBox="1">
            <a:spLocks noGrp="1"/>
          </p:cNvSpPr>
          <p:nvPr>
            <p:ph type="subTitle" idx="1"/>
          </p:nvPr>
        </p:nvSpPr>
        <p:spPr>
          <a:xfrm>
            <a:off x="623400" y="4350900"/>
            <a:ext cx="8520600" cy="79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Jakub Drmola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x="623400" y="2731525"/>
            <a:ext cx="8279400" cy="89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3600" dirty="0">
                <a:solidFill>
                  <a:srgbClr val="F3F3F3"/>
                </a:solidFill>
              </a:rPr>
              <a:t>Part 1 – overview and state activities</a:t>
            </a:r>
            <a:endParaRPr lang="cs" sz="3600" dirty="0">
              <a:solidFill>
                <a:srgbClr val="F3F3F3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71500" y="-38100"/>
            <a:ext cx="8001000" cy="51435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93466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228600"/>
            <a:ext cx="9142413" cy="4759325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01141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C7A84-B4B3-41A8-8039-630924375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EB6816-2402-4008-ABA3-AE29624C88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5F631788-3552-4DC9-9F1E-EFF037FC4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600" cy="456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066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Image result for security wrench com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9050"/>
            <a:ext cx="9210635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482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52400"/>
            <a:ext cx="9142413" cy="5065713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4361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mbc-comics.com/comics/2012022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9" y="0"/>
            <a:ext cx="3782341" cy="539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132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8F7C2-BDBD-4833-8C30-F7C01B2DD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321EC7-CC80-4521-80A2-FF9DF6122D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Image result for phishing">
            <a:extLst>
              <a:ext uri="{FF2B5EF4-FFF2-40B4-BE49-F238E27FC236}">
                <a16:creationId xmlns:a16="http://schemas.microsoft.com/office/drawing/2014/main" id="{10510F58-1EEA-421D-AA23-152A7F566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5" y="0"/>
            <a:ext cx="739616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812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497D2-B9CE-4FC9-BF8F-B6A2F5EE9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CC8440-72BA-4C3F-A188-F6086B8D3E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4617EF-8148-4B77-9F3A-FC203BF909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283" t="17205" r="2499" b="5492"/>
          <a:stretch/>
        </p:blipFill>
        <p:spPr>
          <a:xfrm>
            <a:off x="311700" y="46960"/>
            <a:ext cx="8565124" cy="509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0035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87" y="751625"/>
            <a:ext cx="9142413" cy="2909888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614593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5" name="Group 1"/>
          <p:cNvGraphicFramePr>
            <a:graphicFrameLocks noGrp="1"/>
          </p:cNvGraphicFramePr>
          <p:nvPr/>
        </p:nvGraphicFramePr>
        <p:xfrm>
          <a:off x="1143000" y="0"/>
          <a:ext cx="6858000" cy="5462429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7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4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323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68580" marR="68580" marT="46201" marB="342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PIN</a:t>
                      </a:r>
                    </a:p>
                  </a:txBody>
                  <a:tcPr marL="68580" marR="68580" marT="44878" marB="342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Freq</a:t>
                      </a:r>
                    </a:p>
                  </a:txBody>
                  <a:tcPr marL="68580" marR="68580" marT="44878" marB="342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25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#1</a:t>
                      </a:r>
                    </a:p>
                  </a:txBody>
                  <a:tcPr marL="68580" marR="68580" marT="44878" marB="342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1234</a:t>
                      </a:r>
                    </a:p>
                  </a:txBody>
                  <a:tcPr marL="68580" marR="68580" marT="44878" marB="342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10.713%</a:t>
                      </a:r>
                    </a:p>
                  </a:txBody>
                  <a:tcPr marL="68580" marR="68580" marT="44878" marB="342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925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#2</a:t>
                      </a:r>
                    </a:p>
                  </a:txBody>
                  <a:tcPr marL="68580" marR="68580" marT="44878" marB="342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1111</a:t>
                      </a:r>
                    </a:p>
                  </a:txBody>
                  <a:tcPr marL="68580" marR="68580" marT="44878" marB="342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6.016%</a:t>
                      </a:r>
                    </a:p>
                  </a:txBody>
                  <a:tcPr marL="68580" marR="68580" marT="44878" marB="342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925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#3</a:t>
                      </a:r>
                    </a:p>
                  </a:txBody>
                  <a:tcPr marL="68580" marR="68580" marT="44878" marB="342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0000</a:t>
                      </a:r>
                    </a:p>
                  </a:txBody>
                  <a:tcPr marL="68580" marR="68580" marT="44878" marB="342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1.881%</a:t>
                      </a:r>
                    </a:p>
                  </a:txBody>
                  <a:tcPr marL="68580" marR="68580" marT="44878" marB="342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925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#4</a:t>
                      </a:r>
                    </a:p>
                  </a:txBody>
                  <a:tcPr marL="68580" marR="68580" marT="44878" marB="342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1212</a:t>
                      </a:r>
                    </a:p>
                  </a:txBody>
                  <a:tcPr marL="68580" marR="68580" marT="44878" marB="342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1.197%</a:t>
                      </a:r>
                    </a:p>
                  </a:txBody>
                  <a:tcPr marL="68580" marR="68580" marT="44878" marB="342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925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#5</a:t>
                      </a:r>
                    </a:p>
                  </a:txBody>
                  <a:tcPr marL="68580" marR="68580" marT="44878" marB="342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7777</a:t>
                      </a:r>
                    </a:p>
                  </a:txBody>
                  <a:tcPr marL="68580" marR="68580" marT="44878" marB="342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0.745%</a:t>
                      </a:r>
                    </a:p>
                  </a:txBody>
                  <a:tcPr marL="68580" marR="68580" marT="44878" marB="342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925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#6</a:t>
                      </a:r>
                    </a:p>
                  </a:txBody>
                  <a:tcPr marL="68580" marR="68580" marT="44878" marB="342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1004</a:t>
                      </a:r>
                    </a:p>
                  </a:txBody>
                  <a:tcPr marL="68580" marR="68580" marT="44878" marB="342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0.616%</a:t>
                      </a:r>
                    </a:p>
                  </a:txBody>
                  <a:tcPr marL="68580" marR="68580" marT="44878" marB="342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925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#7</a:t>
                      </a:r>
                    </a:p>
                  </a:txBody>
                  <a:tcPr marL="68580" marR="68580" marT="44878" marB="342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2000</a:t>
                      </a:r>
                    </a:p>
                  </a:txBody>
                  <a:tcPr marL="68580" marR="68580" marT="44878" marB="342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0.613%</a:t>
                      </a:r>
                    </a:p>
                  </a:txBody>
                  <a:tcPr marL="68580" marR="68580" marT="44878" marB="342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925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#8</a:t>
                      </a:r>
                    </a:p>
                  </a:txBody>
                  <a:tcPr marL="68580" marR="68580" marT="44878" marB="342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4444</a:t>
                      </a:r>
                    </a:p>
                  </a:txBody>
                  <a:tcPr marL="68580" marR="68580" marT="44878" marB="342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0.526%</a:t>
                      </a:r>
                    </a:p>
                  </a:txBody>
                  <a:tcPr marL="68580" marR="68580" marT="44878" marB="342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925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#9</a:t>
                      </a:r>
                    </a:p>
                  </a:txBody>
                  <a:tcPr marL="68580" marR="68580" marT="44878" marB="342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2222</a:t>
                      </a:r>
                    </a:p>
                  </a:txBody>
                  <a:tcPr marL="68580" marR="68580" marT="44878" marB="342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0.516%</a:t>
                      </a:r>
                    </a:p>
                  </a:txBody>
                  <a:tcPr marL="68580" marR="68580" marT="44878" marB="342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925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#10</a:t>
                      </a:r>
                    </a:p>
                  </a:txBody>
                  <a:tcPr marL="68580" marR="68580" marT="44878" marB="342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6969</a:t>
                      </a:r>
                    </a:p>
                  </a:txBody>
                  <a:tcPr marL="68580" marR="68580" marT="44878" marB="342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0.512%</a:t>
                      </a:r>
                    </a:p>
                  </a:txBody>
                  <a:tcPr marL="68580" marR="68580" marT="44878" marB="342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925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#11</a:t>
                      </a:r>
                    </a:p>
                  </a:txBody>
                  <a:tcPr marL="68580" marR="68580" marT="44878" marB="342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9999</a:t>
                      </a:r>
                    </a:p>
                  </a:txBody>
                  <a:tcPr marL="68580" marR="68580" marT="44878" marB="342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0.451%</a:t>
                      </a:r>
                    </a:p>
                  </a:txBody>
                  <a:tcPr marL="68580" marR="68580" marT="44878" marB="342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925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#12</a:t>
                      </a:r>
                    </a:p>
                  </a:txBody>
                  <a:tcPr marL="68580" marR="68580" marT="44878" marB="342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3333</a:t>
                      </a:r>
                    </a:p>
                  </a:txBody>
                  <a:tcPr marL="68580" marR="68580" marT="44878" marB="342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0.419%</a:t>
                      </a:r>
                    </a:p>
                  </a:txBody>
                  <a:tcPr marL="68580" marR="68580" marT="44878" marB="342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925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#13</a:t>
                      </a:r>
                    </a:p>
                  </a:txBody>
                  <a:tcPr marL="68580" marR="68580" marT="44878" marB="342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5555</a:t>
                      </a:r>
                    </a:p>
                  </a:txBody>
                  <a:tcPr marL="68580" marR="68580" marT="44878" marB="342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0.395%</a:t>
                      </a:r>
                    </a:p>
                  </a:txBody>
                  <a:tcPr marL="68580" marR="68580" marT="44878" marB="342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925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#14</a:t>
                      </a:r>
                    </a:p>
                  </a:txBody>
                  <a:tcPr marL="68580" marR="68580" marT="44878" marB="342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6666</a:t>
                      </a:r>
                    </a:p>
                  </a:txBody>
                  <a:tcPr marL="68580" marR="68580" marT="44878" marB="342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0.391%</a:t>
                      </a:r>
                    </a:p>
                  </a:txBody>
                  <a:tcPr marL="68580" marR="68580" marT="44878" marB="342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925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#15</a:t>
                      </a:r>
                    </a:p>
                  </a:txBody>
                  <a:tcPr marL="68580" marR="68580" marT="44878" marB="342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1122</a:t>
                      </a:r>
                    </a:p>
                  </a:txBody>
                  <a:tcPr marL="68580" marR="68580" marT="44878" marB="342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0.366%</a:t>
                      </a:r>
                    </a:p>
                  </a:txBody>
                  <a:tcPr marL="68580" marR="68580" marT="44878" marB="342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925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#16</a:t>
                      </a:r>
                    </a:p>
                  </a:txBody>
                  <a:tcPr marL="68580" marR="68580" marT="44878" marB="342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1313</a:t>
                      </a:r>
                    </a:p>
                  </a:txBody>
                  <a:tcPr marL="68580" marR="68580" marT="44878" marB="342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0.304%</a:t>
                      </a:r>
                    </a:p>
                  </a:txBody>
                  <a:tcPr marL="68580" marR="68580" marT="44878" marB="342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925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#17</a:t>
                      </a:r>
                    </a:p>
                  </a:txBody>
                  <a:tcPr marL="68580" marR="68580" marT="44878" marB="342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8888</a:t>
                      </a:r>
                    </a:p>
                  </a:txBody>
                  <a:tcPr marL="68580" marR="68580" marT="44878" marB="342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0.303%</a:t>
                      </a:r>
                    </a:p>
                  </a:txBody>
                  <a:tcPr marL="68580" marR="68580" marT="44878" marB="342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925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#18</a:t>
                      </a:r>
                    </a:p>
                  </a:txBody>
                  <a:tcPr marL="68580" marR="68580" marT="44878" marB="342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4321</a:t>
                      </a:r>
                    </a:p>
                  </a:txBody>
                  <a:tcPr marL="68580" marR="68580" marT="44878" marB="342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0.293%</a:t>
                      </a:r>
                    </a:p>
                  </a:txBody>
                  <a:tcPr marL="68580" marR="68580" marT="44878" marB="342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4925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#19</a:t>
                      </a:r>
                    </a:p>
                  </a:txBody>
                  <a:tcPr marL="68580" marR="68580" marT="44878" marB="342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2001</a:t>
                      </a:r>
                    </a:p>
                  </a:txBody>
                  <a:tcPr marL="68580" marR="68580" marT="44878" marB="342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0.290%</a:t>
                      </a:r>
                    </a:p>
                  </a:txBody>
                  <a:tcPr marL="68580" marR="68580" marT="44878" marB="342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4925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#20</a:t>
                      </a:r>
                    </a:p>
                  </a:txBody>
                  <a:tcPr marL="68580" marR="68580" marT="44878" marB="342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1010</a:t>
                      </a:r>
                    </a:p>
                  </a:txBody>
                  <a:tcPr marL="68580" marR="68580" marT="44878" marB="342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0.285%</a:t>
                      </a:r>
                    </a:p>
                  </a:txBody>
                  <a:tcPr marL="68580" marR="68580" marT="44878" marB="342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73673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Cybersecurity is hard</a:t>
            </a:r>
          </a:p>
        </p:txBody>
      </p:sp>
    </p:spTree>
    <p:extLst>
      <p:ext uri="{BB962C8B-B14F-4D97-AF65-F5344CB8AC3E}">
        <p14:creationId xmlns:p14="http://schemas.microsoft.com/office/powerpoint/2010/main" val="527586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52400" y="0"/>
            <a:ext cx="8832300" cy="516255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910397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1692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4800" dirty="0">
                <a:latin typeface="Arial"/>
                <a:ea typeface="Arial"/>
                <a:cs typeface="Arial"/>
                <a:sym typeface="Arial"/>
              </a:rPr>
              <a:t>Cybersecurity</a:t>
            </a:r>
            <a:endParaRPr lang="cs" sz="48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Shape 111"/>
          <p:cNvSpPr txBox="1"/>
          <p:nvPr/>
        </p:nvSpPr>
        <p:spPr>
          <a:xfrm>
            <a:off x="623400" y="2731525"/>
            <a:ext cx="8279400" cy="89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3600" dirty="0">
                <a:solidFill>
                  <a:srgbClr val="F3F3F3"/>
                </a:solidFill>
              </a:rPr>
              <a:t>State activities</a:t>
            </a:r>
            <a:endParaRPr lang="cs" sz="3600" dirty="0">
              <a:solidFill>
                <a:srgbClr val="F3F3F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8781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GB" dirty="0"/>
              <a:t>E</a:t>
            </a:r>
            <a:r>
              <a:rPr lang="en-GB" sz="3200" dirty="0"/>
              <a:t>spionage</a:t>
            </a:r>
            <a:endParaRPr lang="cs" dirty="0"/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Aft>
                <a:spcPts val="0"/>
              </a:spcAft>
              <a:buChar char="-"/>
            </a:pPr>
            <a:r>
              <a:rPr lang="en-GB" sz="2000" dirty="0"/>
              <a:t>attack on confidentiality</a:t>
            </a:r>
          </a:p>
          <a:p>
            <a:pPr marL="457200" lvl="0" indent="-228600">
              <a:spcAft>
                <a:spcPts val="0"/>
              </a:spcAft>
              <a:buChar char="-"/>
            </a:pPr>
            <a:r>
              <a:rPr lang="en-GB" sz="2000" dirty="0"/>
              <a:t>Flame, Red October</a:t>
            </a:r>
          </a:p>
          <a:p>
            <a:pPr marL="457200" lvl="0" indent="-228600">
              <a:spcAft>
                <a:spcPts val="0"/>
              </a:spcAft>
              <a:buChar char="-"/>
            </a:pPr>
            <a:endParaRPr lang="en-GB" sz="2000" dirty="0"/>
          </a:p>
          <a:p>
            <a:pPr marL="457200" lvl="0" indent="-228600">
              <a:spcAft>
                <a:spcPts val="0"/>
              </a:spcAft>
              <a:buChar char="-"/>
            </a:pPr>
            <a:r>
              <a:rPr lang="en-GB" sz="2000" dirty="0"/>
              <a:t>Purpose:</a:t>
            </a:r>
          </a:p>
          <a:p>
            <a:pPr marL="723900" lvl="1" indent="-228600">
              <a:spcAft>
                <a:spcPts val="0"/>
              </a:spcAft>
              <a:buChar char="-"/>
              <a:tabLst>
                <a:tab pos="901700" algn="l"/>
              </a:tabLst>
            </a:pPr>
            <a:r>
              <a:rPr lang="en-GB" sz="1600" dirty="0"/>
              <a:t>Economic espionage</a:t>
            </a:r>
          </a:p>
          <a:p>
            <a:pPr marL="723900" lvl="1" indent="-228600">
              <a:spcAft>
                <a:spcPts val="0"/>
              </a:spcAft>
              <a:buChar char="-"/>
              <a:tabLst>
                <a:tab pos="901700" algn="l"/>
              </a:tabLst>
            </a:pPr>
            <a:r>
              <a:rPr lang="en-GB" sz="1600" dirty="0"/>
              <a:t>Strategic espionage</a:t>
            </a:r>
          </a:p>
          <a:p>
            <a:pPr marL="723900" lvl="1" indent="-228600">
              <a:spcAft>
                <a:spcPts val="0"/>
              </a:spcAft>
              <a:buChar char="-"/>
              <a:tabLst>
                <a:tab pos="901700" algn="l"/>
              </a:tabLst>
            </a:pPr>
            <a:r>
              <a:rPr lang="en-GB" sz="1600" dirty="0"/>
              <a:t>Tactical espionage</a:t>
            </a:r>
          </a:p>
          <a:p>
            <a:pPr marL="457200" lvl="0" indent="-228600">
              <a:spcAft>
                <a:spcPts val="0"/>
              </a:spcAft>
              <a:buChar char="-"/>
            </a:pPr>
            <a:endParaRPr lang="en-GB" sz="2000" dirty="0"/>
          </a:p>
          <a:p>
            <a:pPr marL="457200" lvl="0" indent="-228600">
              <a:spcAft>
                <a:spcPts val="0"/>
              </a:spcAft>
              <a:buChar char="-"/>
            </a:pPr>
            <a:r>
              <a:rPr lang="cs-CZ" sz="2000" dirty="0">
                <a:hlinkClick r:id="rId3"/>
              </a:rPr>
              <a:t>https://apt.securelist.com/#secondPage</a:t>
            </a:r>
            <a:endParaRPr lang="cs-CZ" sz="1600" dirty="0"/>
          </a:p>
          <a:p>
            <a:pPr marL="457200" lvl="0" indent="-228600">
              <a:spcBef>
                <a:spcPts val="0"/>
              </a:spcBef>
              <a:spcAft>
                <a:spcPts val="0"/>
              </a:spcAft>
              <a:buChar char="-"/>
            </a:pP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7315200" cy="5161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47132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hape 1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228125"/>
            <a:ext cx="9143999" cy="52425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675507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77640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GB" dirty="0"/>
              <a:t>Domestic surveillance</a:t>
            </a:r>
            <a:endParaRPr lang="cs" dirty="0"/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Aft>
                <a:spcPts val="0"/>
              </a:spcAft>
              <a:buChar char="-"/>
            </a:pPr>
            <a:r>
              <a:rPr lang="en-GB" sz="2000" dirty="0"/>
              <a:t>also attack on confidentiality (but targeted inward)</a:t>
            </a:r>
          </a:p>
          <a:p>
            <a:pPr marL="457200" lvl="0" indent="-228600">
              <a:spcAft>
                <a:spcPts val="0"/>
              </a:spcAft>
              <a:buChar char="-"/>
            </a:pPr>
            <a:r>
              <a:rPr lang="en-GB" sz="2000" dirty="0"/>
              <a:t>Prism</a:t>
            </a:r>
          </a:p>
          <a:p>
            <a:pPr marL="457200" lvl="0" indent="-228600">
              <a:spcAft>
                <a:spcPts val="0"/>
              </a:spcAft>
              <a:buChar char="-"/>
            </a:pPr>
            <a:endParaRPr lang="en-GB" sz="2000" dirty="0"/>
          </a:p>
          <a:p>
            <a:pPr marL="457200" lvl="0" indent="-228600">
              <a:spcAft>
                <a:spcPts val="0"/>
              </a:spcAft>
              <a:buChar char="-"/>
            </a:pPr>
            <a:r>
              <a:rPr lang="en-GB" sz="2000" dirty="0"/>
              <a:t>law enforcement, population control</a:t>
            </a:r>
          </a:p>
          <a:p>
            <a:pPr marL="457200" lvl="0" indent="-228600">
              <a:spcAft>
                <a:spcPts val="0"/>
              </a:spcAft>
              <a:buChar char="-"/>
            </a:pPr>
            <a:endParaRPr lang="en-GB" sz="2000" dirty="0"/>
          </a:p>
          <a:p>
            <a:pPr marL="457200" lvl="0" indent="-228600">
              <a:spcAft>
                <a:spcPts val="0"/>
              </a:spcAft>
              <a:buChar char="-"/>
            </a:pPr>
            <a:r>
              <a:rPr lang="en-GB" sz="2000" dirty="0"/>
              <a:t>efforts to limit cryptography - </a:t>
            </a:r>
            <a:r>
              <a:rPr lang="en-GB" sz="2000" dirty="0" err="1"/>
              <a:t>CryptoWar</a:t>
            </a:r>
            <a:endParaRPr lang="cs-CZ" sz="2000" dirty="0"/>
          </a:p>
          <a:p>
            <a:pPr marL="457200" lvl="0" indent="-228600">
              <a:spcBef>
                <a:spcPts val="0"/>
              </a:spcBef>
              <a:spcAft>
                <a:spcPts val="0"/>
              </a:spcAft>
              <a:buChar char="-"/>
            </a:pP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03799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12857" t="6572" r="38096" b="3524"/>
          <a:stretch/>
        </p:blipFill>
        <p:spPr>
          <a:xfrm>
            <a:off x="0" y="0"/>
            <a:ext cx="4389894" cy="50292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25714" t="11904" r="41429" b="32294"/>
          <a:stretch/>
        </p:blipFill>
        <p:spPr>
          <a:xfrm>
            <a:off x="4389894" y="1"/>
            <a:ext cx="4720070" cy="501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7831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Censorship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GB" dirty="0"/>
              <a:t>attack on availability</a:t>
            </a:r>
          </a:p>
          <a:p>
            <a:pPr marL="285750" indent="-285750">
              <a:buFontTx/>
              <a:buChar char="-"/>
            </a:pPr>
            <a:r>
              <a:rPr lang="en-GB" dirty="0"/>
              <a:t>Great Firewall of China</a:t>
            </a:r>
          </a:p>
          <a:p>
            <a:pPr marL="285750" indent="-285750">
              <a:buFontTx/>
              <a:buChar char="-"/>
            </a:pPr>
            <a:r>
              <a:rPr lang="en-GB" dirty="0"/>
              <a:t>content control (porn? drugs? IP piracy? dissent?)</a:t>
            </a:r>
          </a:p>
          <a:p>
            <a:pPr marL="285750" indent="-285750">
              <a:buFontTx/>
              <a:buChar char="-"/>
            </a:pPr>
            <a:r>
              <a:rPr lang="en-GB" dirty="0"/>
              <a:t>quite common, often via blacklists</a:t>
            </a:r>
          </a:p>
        </p:txBody>
      </p:sp>
    </p:spTree>
    <p:extLst>
      <p:ext uri="{BB962C8B-B14F-4D97-AF65-F5344CB8AC3E}">
        <p14:creationId xmlns:p14="http://schemas.microsoft.com/office/powerpoint/2010/main" val="397777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Characteristics to note when attack occurs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actors involved</a:t>
            </a:r>
          </a:p>
          <a:p>
            <a:pPr marL="534988" lvl="2" indent="-28575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GB" sz="1800" dirty="0"/>
              <a:t>who did it? who is the target? states/companies/teenagers in basement?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methods used</a:t>
            </a:r>
          </a:p>
          <a:p>
            <a:pPr marL="534988" lvl="1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how did they do it? what type of attack? what was really lost or damaged?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motivation</a:t>
            </a:r>
          </a:p>
          <a:p>
            <a:pPr marL="534988" lvl="1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why did they do it? what was their goal? what did they really accomplish?</a:t>
            </a:r>
          </a:p>
          <a:p>
            <a:pPr marL="534988" lvl="1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200" dirty="0"/>
              <a:t>which are easy/hard to know and why?</a:t>
            </a:r>
          </a:p>
        </p:txBody>
      </p:sp>
    </p:spTree>
    <p:extLst>
      <p:ext uri="{BB962C8B-B14F-4D97-AF65-F5344CB8AC3E}">
        <p14:creationId xmlns:p14="http://schemas.microsoft.com/office/powerpoint/2010/main" val="50453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http://i.huffpost.com/gen/242407/EGYPT-INTERNET-BLACKOU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980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622038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50837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/>
              <a:t>Sabotage</a:t>
            </a:r>
            <a:endParaRPr lang="cs" dirty="0"/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Aft>
                <a:spcPts val="0"/>
              </a:spcAft>
              <a:buChar char="-"/>
            </a:pPr>
            <a:r>
              <a:rPr lang="en-GB" sz="2000" dirty="0"/>
              <a:t>attack against data integrity</a:t>
            </a:r>
          </a:p>
          <a:p>
            <a:pPr marL="457200" lvl="0" indent="-228600">
              <a:spcAft>
                <a:spcPts val="0"/>
              </a:spcAft>
              <a:buChar char="-"/>
            </a:pPr>
            <a:r>
              <a:rPr lang="en-GB" sz="2000" dirty="0"/>
              <a:t>destruction of something, usually data</a:t>
            </a:r>
          </a:p>
          <a:p>
            <a:pPr marL="457200" lvl="0" indent="-228600">
              <a:spcAft>
                <a:spcPts val="0"/>
              </a:spcAft>
              <a:buChar char="-"/>
            </a:pPr>
            <a:r>
              <a:rPr lang="en-GB" sz="2000" dirty="0" err="1"/>
              <a:t>Stuxnet</a:t>
            </a:r>
            <a:r>
              <a:rPr lang="en-GB" sz="2000" dirty="0"/>
              <a:t>, </a:t>
            </a:r>
            <a:r>
              <a:rPr lang="en-GB" sz="2000" dirty="0" err="1"/>
              <a:t>Shamoon</a:t>
            </a:r>
            <a:endParaRPr lang="en-GB" sz="2000" dirty="0"/>
          </a:p>
          <a:p>
            <a:pPr marL="457200" lvl="0" indent="-228600">
              <a:spcAft>
                <a:spcPts val="0"/>
              </a:spcAft>
              <a:buChar char="-"/>
            </a:pPr>
            <a:endParaRPr lang="en-GB" sz="2000" dirty="0"/>
          </a:p>
          <a:p>
            <a:pPr marL="457200" lvl="0" indent="-228600">
              <a:spcAft>
                <a:spcPts val="0"/>
              </a:spcAft>
              <a:buChar char="-"/>
            </a:pPr>
            <a:r>
              <a:rPr lang="en-GB" sz="2000" dirty="0"/>
              <a:t>still quite rare</a:t>
            </a:r>
          </a:p>
          <a:p>
            <a:pPr marL="457200" lvl="0" indent="-228600">
              <a:spcAft>
                <a:spcPts val="0"/>
              </a:spcAft>
              <a:buChar char="-"/>
            </a:pPr>
            <a:r>
              <a:rPr lang="en-GB" sz="2000" dirty="0"/>
              <a:t>“kinetic barrier”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Image result for stuxn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0"/>
            <a:ext cx="7882757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GB" dirty="0"/>
              <a:t>Operational support</a:t>
            </a:r>
            <a:endParaRPr lang="cs" dirty="0"/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228600">
              <a:spcAft>
                <a:spcPts val="0"/>
              </a:spcAft>
              <a:buFont typeface="Calibri"/>
              <a:buChar char="-"/>
            </a:pPr>
            <a:r>
              <a:rPr lang="en-GB" sz="2000" dirty="0"/>
              <a:t>various forms, not a single specific type</a:t>
            </a:r>
          </a:p>
          <a:p>
            <a:pPr marL="457200" indent="-228600">
              <a:spcAft>
                <a:spcPts val="0"/>
              </a:spcAft>
              <a:buFont typeface="Calibri"/>
              <a:buChar char="-"/>
            </a:pPr>
            <a:r>
              <a:rPr lang="en-GB" sz="2000" dirty="0"/>
              <a:t>used to enhance or enable military operations</a:t>
            </a:r>
          </a:p>
          <a:p>
            <a:pPr marL="457200" indent="-228600">
              <a:spcAft>
                <a:spcPts val="0"/>
              </a:spcAft>
              <a:buFont typeface="Calibri"/>
              <a:buChar char="-"/>
            </a:pPr>
            <a:endParaRPr lang="en-GB" sz="2000" dirty="0"/>
          </a:p>
          <a:p>
            <a:pPr marL="457200" indent="-228600">
              <a:spcAft>
                <a:spcPts val="0"/>
              </a:spcAft>
              <a:buFont typeface="Calibri"/>
              <a:buChar char="-"/>
            </a:pPr>
            <a:r>
              <a:rPr lang="cs-CZ" sz="2000" dirty="0" err="1"/>
              <a:t>Orchard</a:t>
            </a:r>
            <a:r>
              <a:rPr lang="cs-CZ" sz="2000" dirty="0"/>
              <a:t> 2007</a:t>
            </a:r>
            <a:r>
              <a:rPr lang="en-GB" sz="2000" dirty="0"/>
              <a:t> (integrity)</a:t>
            </a:r>
          </a:p>
          <a:p>
            <a:pPr marL="723900" lvl="1" indent="-228600">
              <a:spcAft>
                <a:spcPts val="0"/>
              </a:spcAft>
              <a:buFont typeface="Calibri"/>
              <a:buChar char="-"/>
            </a:pPr>
            <a:r>
              <a:rPr lang="en-GB" sz="1600" dirty="0"/>
              <a:t>air defence system sabotage</a:t>
            </a:r>
            <a:endParaRPr lang="cs-CZ" sz="1600" dirty="0"/>
          </a:p>
          <a:p>
            <a:pPr marL="457200" indent="-228600">
              <a:spcAft>
                <a:spcPts val="0"/>
              </a:spcAft>
              <a:buFont typeface="Calibri"/>
              <a:buChar char="-"/>
            </a:pPr>
            <a:r>
              <a:rPr lang="cs-CZ" sz="2000" dirty="0"/>
              <a:t>G</a:t>
            </a:r>
            <a:r>
              <a:rPr lang="en-GB" sz="2000" dirty="0" err="1"/>
              <a:t>eorgia</a:t>
            </a:r>
            <a:r>
              <a:rPr lang="cs-CZ" sz="2000" dirty="0"/>
              <a:t> 200</a:t>
            </a:r>
            <a:r>
              <a:rPr lang="en-GB" sz="2000" dirty="0"/>
              <a:t>8 (availability)</a:t>
            </a:r>
          </a:p>
          <a:p>
            <a:pPr marL="723900" lvl="1" indent="-228600">
              <a:spcAft>
                <a:spcPts val="0"/>
              </a:spcAft>
              <a:buFont typeface="Calibri"/>
              <a:buChar char="-"/>
            </a:pPr>
            <a:r>
              <a:rPr lang="en-GB" sz="1600" dirty="0"/>
              <a:t>DDoS on communication channels</a:t>
            </a:r>
          </a:p>
          <a:p>
            <a:pPr marL="457200" lvl="0" indent="-228600">
              <a:spcBef>
                <a:spcPts val="0"/>
              </a:spcBef>
              <a:spcAft>
                <a:spcPts val="0"/>
              </a:spcAft>
              <a:buChar char="-"/>
            </a:pPr>
            <a:r>
              <a:rPr lang="en-GB" sz="2000" dirty="0"/>
              <a:t>ISIS (confidentiality)</a:t>
            </a:r>
          </a:p>
          <a:p>
            <a:pPr marL="723900" lvl="1" indent="-228600">
              <a:spcAft>
                <a:spcPts val="0"/>
              </a:spcAft>
              <a:buChar char="-"/>
            </a:pPr>
            <a:r>
              <a:rPr lang="en-GB" sz="1600" dirty="0"/>
              <a:t>intel collection for targeting</a:t>
            </a:r>
            <a:endParaRPr lang="cs-CZ" sz="1600" dirty="0"/>
          </a:p>
          <a:p>
            <a:pPr marL="457200" lvl="0" indent="-228600">
              <a:spcBef>
                <a:spcPts val="0"/>
              </a:spcBef>
              <a:spcAft>
                <a:spcPts val="0"/>
              </a:spcAft>
              <a:buChar char="-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83011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9154" name="Picture 2" descr="http://www.bibliotecapleyades.net/imagenes_sociopol/middleeast12_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98280" cy="3790950"/>
          </a:xfrm>
          <a:prstGeom prst="rect">
            <a:avLst/>
          </a:prstGeom>
          <a:noFill/>
        </p:spPr>
      </p:pic>
      <p:pic>
        <p:nvPicPr>
          <p:cNvPr id="49156" name="Picture 4" descr="https://upload.wikimedia.org/wikipedia/commons/a/a9/Destroyed_Reactor.jpg"/>
          <p:cNvPicPr>
            <a:picLocks noChangeAspect="1" noChangeArrowheads="1"/>
          </p:cNvPicPr>
          <p:nvPr/>
        </p:nvPicPr>
        <p:blipFill>
          <a:blip r:embed="rId3"/>
          <a:srcRect l="4651" r="13953"/>
          <a:stretch>
            <a:fillRect/>
          </a:stretch>
        </p:blipFill>
        <p:spPr bwMode="auto">
          <a:xfrm rot="16200000">
            <a:off x="2702672" y="2517028"/>
            <a:ext cx="2667000" cy="25859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GB" dirty="0"/>
              <a:t>Other activities</a:t>
            </a:r>
            <a:endParaRPr lang="cs" dirty="0"/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Aft>
                <a:spcPts val="0"/>
              </a:spcAft>
              <a:buChar char="-"/>
            </a:pPr>
            <a:r>
              <a:rPr lang="en-GB" sz="2000" dirty="0"/>
              <a:t>Information warfare and propaganda </a:t>
            </a:r>
            <a:endParaRPr lang="en-GB" sz="1600" dirty="0"/>
          </a:p>
          <a:p>
            <a:pPr marL="723900" lvl="1" indent="-228600">
              <a:spcAft>
                <a:spcPts val="0"/>
              </a:spcAft>
              <a:buChar char="-"/>
            </a:pPr>
            <a:r>
              <a:rPr lang="en-GB" sz="1600" dirty="0"/>
              <a:t>not necessarily cyberattack in narrow sense, but often uses their products or tools</a:t>
            </a:r>
          </a:p>
          <a:p>
            <a:pPr marL="723900" lvl="1" indent="-228600">
              <a:spcAft>
                <a:spcPts val="0"/>
              </a:spcAft>
              <a:buChar char="-"/>
            </a:pPr>
            <a:r>
              <a:rPr lang="en-GB" sz="1600" dirty="0"/>
              <a:t>influencing populations, their opinions and actions to advance ones goal</a:t>
            </a:r>
          </a:p>
          <a:p>
            <a:pPr marL="723900" lvl="1" indent="-228600">
              <a:spcAft>
                <a:spcPts val="0"/>
              </a:spcAft>
              <a:buChar char="-"/>
            </a:pPr>
            <a:r>
              <a:rPr lang="en-GB" sz="1600" dirty="0"/>
              <a:t>e.g. Russian election meddling</a:t>
            </a:r>
          </a:p>
          <a:p>
            <a:pPr marL="457200" indent="-228600">
              <a:spcAft>
                <a:spcPts val="0"/>
              </a:spcAft>
              <a:buChar char="-"/>
            </a:pPr>
            <a:r>
              <a:rPr lang="en-GB" sz="2000" dirty="0"/>
              <a:t>Show of force and will</a:t>
            </a:r>
          </a:p>
          <a:p>
            <a:pPr marL="723900" lvl="1" indent="-228600">
              <a:spcAft>
                <a:spcPts val="0"/>
              </a:spcAft>
              <a:buChar char="-"/>
            </a:pPr>
            <a:r>
              <a:rPr lang="en-GB" sz="1600" dirty="0"/>
              <a:t>harming another state through cyberattacks to send a message</a:t>
            </a:r>
          </a:p>
          <a:p>
            <a:pPr marL="723900" lvl="1" indent="-228600">
              <a:spcAft>
                <a:spcPts val="0"/>
              </a:spcAft>
              <a:buChar char="-"/>
            </a:pPr>
            <a:r>
              <a:rPr lang="en-GB" sz="1600" dirty="0"/>
              <a:t>Estonia 2007, Ukraine right now (most often DDoS)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60" name="Picture 4" descr="http://images.kurir.rs/slika-724x489/sms-erdogan-foto-tviter-belzifer-i-rojters-1468667889-9512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0"/>
            <a:ext cx="7615325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082" name="Picture 2" descr="https://support.cloudflare.com/hc/en-us/article_attachments/201814387/error5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0"/>
            <a:ext cx="7320198" cy="51434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27630"/>
              </p:ext>
            </p:extLst>
          </p:nvPr>
        </p:nvGraphicFramePr>
        <p:xfrm>
          <a:off x="0" y="0"/>
          <a:ext cx="9144000" cy="51435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14500"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confidentiality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integrity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availability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/>
                          </a:solidFill>
                        </a:rPr>
                        <a:t>internal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surveillance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censorship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/>
                          </a:solidFill>
                        </a:rPr>
                        <a:t>external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espionage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sabotage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suppression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1269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>
          <a:xfrm>
            <a:off x="1905000" y="514350"/>
            <a:ext cx="4419600" cy="990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629400" y="1581150"/>
            <a:ext cx="1447800" cy="2286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143000" y="3638550"/>
            <a:ext cx="3581400" cy="990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0" y="0"/>
            <a:ext cx="25908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/>
              <a:t>Actor types</a:t>
            </a:r>
            <a:endParaRPr lang="c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04800" y="2647950"/>
            <a:ext cx="1028143" cy="306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solidFill>
                  <a:srgbClr val="000000"/>
                </a:solidFill>
                <a:latin typeface="Lucida Sans Unicode" charset="0"/>
              </a:rPr>
              <a:t>individual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8062912" y="2643187"/>
            <a:ext cx="606554" cy="306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solidFill>
                  <a:srgbClr val="000000"/>
                </a:solidFill>
                <a:latin typeface="Lucida Sans Unicode" charset="0"/>
              </a:rPr>
              <a:t>state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495800" y="133350"/>
            <a:ext cx="923949" cy="306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solidFill>
                  <a:srgbClr val="000000"/>
                </a:solidFill>
                <a:latin typeface="Lucida Sans Unicode" charset="0"/>
              </a:rPr>
              <a:t>ideology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495800" y="4476750"/>
            <a:ext cx="662659" cy="306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latin typeface="Lucida Sans Unicode" charset="0"/>
              </a:rPr>
              <a:t>profit</a:t>
            </a:r>
            <a:endParaRPr lang="en-GB" dirty="0">
              <a:solidFill>
                <a:srgbClr val="000000"/>
              </a:solidFill>
              <a:latin typeface="Lucida Sans Unicode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2667000" y="666750"/>
            <a:ext cx="2626658" cy="737210"/>
          </a:xfrm>
          <a:prstGeom prst="rect">
            <a:avLst/>
          </a:prstGeom>
          <a:noFill/>
          <a:ln w="9360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solidFill>
                  <a:srgbClr val="000000"/>
                </a:solidFill>
                <a:latin typeface="Lucida Sans Unicode" charset="0"/>
              </a:rPr>
              <a:t>hacktivism</a:t>
            </a:r>
            <a:r>
              <a:rPr lang="cs-CZ" dirty="0">
                <a:solidFill>
                  <a:srgbClr val="000000"/>
                </a:solidFill>
                <a:latin typeface="Lucida Sans Unicode" charset="0"/>
              </a:rPr>
              <a:t>		</a:t>
            </a:r>
            <a:r>
              <a:rPr lang="cs-CZ" dirty="0" err="1">
                <a:solidFill>
                  <a:srgbClr val="000000"/>
                </a:solidFill>
                <a:latin typeface="Lucida Sans Unicode" charset="0"/>
              </a:rPr>
              <a:t>mili</a:t>
            </a:r>
            <a:r>
              <a:rPr lang="en-GB" dirty="0" err="1">
                <a:latin typeface="Lucida Sans Unicode" charset="0"/>
              </a:rPr>
              <a:t>tias</a:t>
            </a:r>
            <a:endParaRPr lang="cs-CZ" dirty="0">
              <a:solidFill>
                <a:srgbClr val="000000"/>
              </a:solidFill>
              <a:latin typeface="Lucida Sans Unicode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dirty="0">
              <a:latin typeface="Lucida Sans Unicode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solidFill>
                  <a:srgbClr val="000000"/>
                </a:solidFill>
                <a:latin typeface="Lucida Sans Unicode" charset="0"/>
              </a:rPr>
              <a:t>cyberterrorism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2057400" y="3790950"/>
            <a:ext cx="1905000" cy="737210"/>
          </a:xfrm>
          <a:prstGeom prst="rect">
            <a:avLst/>
          </a:prstGeom>
          <a:noFill/>
          <a:ln w="9360">
            <a:noFill/>
            <a:round/>
            <a:headEnd/>
            <a:tailEnd/>
          </a:ln>
        </p:spPr>
        <p:txBody>
          <a:bodyPr wrap="squar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>
                <a:solidFill>
                  <a:srgbClr val="000000"/>
                </a:solidFill>
                <a:latin typeface="Lucida Sans Unicode" charset="0"/>
              </a:rPr>
              <a:t>identity</a:t>
            </a:r>
            <a:r>
              <a:rPr lang="en-GB" dirty="0">
                <a:solidFill>
                  <a:srgbClr val="000000"/>
                </a:solidFill>
                <a:latin typeface="Lucida Sans Unicode" charset="0"/>
              </a:rPr>
              <a:t> theft</a:t>
            </a: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>
              <a:latin typeface="Lucida Sans Unicode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solidFill>
                  <a:srgbClr val="000000"/>
                </a:solidFill>
                <a:latin typeface="Lucida Sans Unicode" charset="0"/>
              </a:rPr>
              <a:t>financial crime</a:t>
            </a: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6853468" y="2126945"/>
            <a:ext cx="1069821" cy="737210"/>
          </a:xfrm>
          <a:prstGeom prst="rect">
            <a:avLst/>
          </a:prstGeom>
          <a:noFill/>
          <a:ln w="9360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solidFill>
                  <a:srgbClr val="000000"/>
                </a:solidFill>
                <a:latin typeface="Lucida Sans Unicode" charset="0"/>
              </a:rPr>
              <a:t>espionage</a:t>
            </a:r>
            <a:endParaRPr lang="cs-CZ" dirty="0">
              <a:solidFill>
                <a:srgbClr val="000000"/>
              </a:solidFill>
              <a:latin typeface="Lucida Sans Unicode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dirty="0">
              <a:solidFill>
                <a:srgbClr val="000000"/>
              </a:solidFill>
              <a:latin typeface="Lucida Sans Unicode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 err="1">
                <a:latin typeface="Lucida Sans Unicode" charset="0"/>
              </a:rPr>
              <a:t>sabo</a:t>
            </a:r>
            <a:r>
              <a:rPr lang="en-GB" dirty="0" err="1">
                <a:latin typeface="Lucida Sans Unicode" charset="0"/>
              </a:rPr>
              <a:t>tage</a:t>
            </a:r>
            <a:endParaRPr lang="en-GB" dirty="0">
              <a:solidFill>
                <a:srgbClr val="000000"/>
              </a:solidFill>
              <a:latin typeface="Lucida Sans Unicode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419600" y="285750"/>
            <a:ext cx="0" cy="457200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914400" y="2495550"/>
            <a:ext cx="7391400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>
          <a:xfrm>
            <a:off x="1905000" y="514350"/>
            <a:ext cx="4419600" cy="990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629400" y="1581150"/>
            <a:ext cx="1447800" cy="2286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143000" y="3638550"/>
            <a:ext cx="3581400" cy="990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0" y="0"/>
            <a:ext cx="25908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/>
              <a:t>Examples</a:t>
            </a:r>
            <a:endParaRPr lang="c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04800" y="2647950"/>
            <a:ext cx="1028143" cy="306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solidFill>
                  <a:srgbClr val="000000"/>
                </a:solidFill>
                <a:latin typeface="Lucida Sans Unicode" charset="0"/>
              </a:rPr>
              <a:t>individual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8062912" y="2643187"/>
            <a:ext cx="606554" cy="306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solidFill>
                  <a:srgbClr val="000000"/>
                </a:solidFill>
                <a:latin typeface="Lucida Sans Unicode" charset="0"/>
              </a:rPr>
              <a:t>state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495800" y="133350"/>
            <a:ext cx="923949" cy="306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solidFill>
                  <a:srgbClr val="000000"/>
                </a:solidFill>
                <a:latin typeface="Lucida Sans Unicode" charset="0"/>
              </a:rPr>
              <a:t>ideology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495800" y="4476750"/>
            <a:ext cx="662659" cy="306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solidFill>
                  <a:srgbClr val="000000"/>
                </a:solidFill>
                <a:latin typeface="Lucida Sans Unicode" charset="0"/>
              </a:rPr>
              <a:t>profit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2667000" y="666750"/>
            <a:ext cx="2765799" cy="737210"/>
          </a:xfrm>
          <a:prstGeom prst="rect">
            <a:avLst/>
          </a:prstGeom>
          <a:noFill/>
          <a:ln w="9360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 err="1">
                <a:solidFill>
                  <a:srgbClr val="000000"/>
                </a:solidFill>
                <a:latin typeface="Lucida Sans Unicode" charset="0"/>
              </a:rPr>
              <a:t>Anonymous</a:t>
            </a:r>
            <a:r>
              <a:rPr lang="cs-CZ" dirty="0">
                <a:solidFill>
                  <a:srgbClr val="000000"/>
                </a:solidFill>
                <a:latin typeface="Lucida Sans Unicode" charset="0"/>
              </a:rPr>
              <a:t>			</a:t>
            </a:r>
            <a:r>
              <a:rPr lang="en-GB" dirty="0">
                <a:solidFill>
                  <a:srgbClr val="000000"/>
                </a:solidFill>
                <a:latin typeface="Lucida Sans Unicode" charset="0"/>
              </a:rPr>
              <a:t>SEA</a:t>
            </a: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dirty="0">
              <a:latin typeface="Lucida Sans Unicode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>
                <a:latin typeface="Lucida Sans Unicode" charset="0"/>
              </a:rPr>
              <a:t>		???</a:t>
            </a:r>
            <a:endParaRPr lang="en-GB" dirty="0">
              <a:solidFill>
                <a:srgbClr val="000000"/>
              </a:solidFill>
              <a:latin typeface="Lucida Sans Unicode" charset="0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2057400" y="3867150"/>
            <a:ext cx="1905000" cy="521766"/>
          </a:xfrm>
          <a:prstGeom prst="rect">
            <a:avLst/>
          </a:prstGeom>
          <a:noFill/>
          <a:ln w="9360">
            <a:noFill/>
            <a:round/>
            <a:headEnd/>
            <a:tailEnd/>
          </a:ln>
        </p:spPr>
        <p:txBody>
          <a:bodyPr wrap="squar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 err="1">
                <a:latin typeface="Lucida Sans Unicode" charset="0"/>
              </a:rPr>
              <a:t>Russian</a:t>
            </a:r>
            <a:r>
              <a:rPr lang="cs-CZ" dirty="0">
                <a:latin typeface="Lucida Sans Unicode" charset="0"/>
              </a:rPr>
              <a:t> </a:t>
            </a:r>
            <a:r>
              <a:rPr lang="cs-CZ" dirty="0" err="1">
                <a:latin typeface="Lucida Sans Unicode" charset="0"/>
              </a:rPr>
              <a:t>Bussiness</a:t>
            </a:r>
            <a:r>
              <a:rPr lang="cs-CZ" dirty="0">
                <a:latin typeface="Lucida Sans Unicode" charset="0"/>
              </a:rPr>
              <a:t> Network, </a:t>
            </a:r>
            <a:r>
              <a:rPr lang="cs-CZ" dirty="0" err="1">
                <a:latin typeface="Lucida Sans Unicode" charset="0"/>
              </a:rPr>
              <a:t>vDOS</a:t>
            </a:r>
            <a:endParaRPr lang="en-GB" dirty="0">
              <a:solidFill>
                <a:srgbClr val="000000"/>
              </a:solidFill>
              <a:latin typeface="Lucida Sans Unicode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6781800" y="2190750"/>
            <a:ext cx="1125927" cy="952653"/>
          </a:xfrm>
          <a:prstGeom prst="rect">
            <a:avLst/>
          </a:prstGeom>
          <a:noFill/>
          <a:ln w="9360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latin typeface="Lucida Sans Unicode" charset="0"/>
              </a:rPr>
              <a:t>PLA 61398</a:t>
            </a: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dirty="0">
              <a:solidFill>
                <a:srgbClr val="000000"/>
              </a:solidFill>
              <a:latin typeface="Lucida Sans Unicode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 err="1">
                <a:latin typeface="Lucida Sans Unicode" charset="0"/>
              </a:rPr>
              <a:t>Equation</a:t>
            </a:r>
            <a:r>
              <a:rPr lang="cs-CZ" dirty="0">
                <a:latin typeface="Lucida Sans Unicode" charset="0"/>
              </a:rPr>
              <a:t> </a:t>
            </a: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 err="1">
                <a:latin typeface="Lucida Sans Unicode" charset="0"/>
              </a:rPr>
              <a:t>Group</a:t>
            </a:r>
            <a:endParaRPr lang="en-GB" dirty="0">
              <a:solidFill>
                <a:srgbClr val="000000"/>
              </a:solidFill>
              <a:latin typeface="Lucida Sans Unicode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419600" y="285750"/>
            <a:ext cx="0" cy="457200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914400" y="2495550"/>
            <a:ext cx="7391400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>
          <a:xfrm>
            <a:off x="1905000" y="514350"/>
            <a:ext cx="4419600" cy="990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629400" y="1581150"/>
            <a:ext cx="1447800" cy="2286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143000" y="3638550"/>
            <a:ext cx="3581400" cy="990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0" y="0"/>
            <a:ext cx="25908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/>
              <a:t>Attacks</a:t>
            </a:r>
            <a:endParaRPr lang="c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04800" y="2647950"/>
            <a:ext cx="1028143" cy="306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solidFill>
                  <a:srgbClr val="000000"/>
                </a:solidFill>
                <a:latin typeface="Lucida Sans Unicode" charset="0"/>
              </a:rPr>
              <a:t>individual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8062912" y="2643187"/>
            <a:ext cx="606554" cy="306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solidFill>
                  <a:srgbClr val="000000"/>
                </a:solidFill>
                <a:latin typeface="Lucida Sans Unicode" charset="0"/>
              </a:rPr>
              <a:t>state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495800" y="133350"/>
            <a:ext cx="923949" cy="306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>
                <a:solidFill>
                  <a:srgbClr val="000000"/>
                </a:solidFill>
                <a:latin typeface="Lucida Sans Unicode" charset="0"/>
              </a:rPr>
              <a:t>ideolog</a:t>
            </a:r>
            <a:r>
              <a:rPr lang="en-GB" dirty="0">
                <a:solidFill>
                  <a:srgbClr val="000000"/>
                </a:solidFill>
                <a:latin typeface="Lucida Sans Unicode" charset="0"/>
              </a:rPr>
              <a:t>y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495800" y="4476750"/>
            <a:ext cx="662659" cy="306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solidFill>
                  <a:srgbClr val="000000"/>
                </a:solidFill>
                <a:latin typeface="Lucida Sans Unicode" charset="0"/>
              </a:rPr>
              <a:t>profit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2667000" y="666750"/>
            <a:ext cx="3078385" cy="737210"/>
          </a:xfrm>
          <a:prstGeom prst="rect">
            <a:avLst/>
          </a:prstGeom>
          <a:noFill/>
          <a:ln w="9360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>
                <a:latin typeface="Lucida Sans Unicode" charset="0"/>
              </a:rPr>
              <a:t>#OP </a:t>
            </a:r>
            <a:r>
              <a:rPr lang="cs-CZ" dirty="0" err="1">
                <a:solidFill>
                  <a:srgbClr val="000000"/>
                </a:solidFill>
                <a:latin typeface="Lucida Sans Unicode" charset="0"/>
              </a:rPr>
              <a:t>Payback</a:t>
            </a:r>
            <a:r>
              <a:rPr lang="cs-CZ" dirty="0">
                <a:solidFill>
                  <a:srgbClr val="000000"/>
                </a:solidFill>
                <a:latin typeface="Lucida Sans Unicode" charset="0"/>
              </a:rPr>
              <a:t>		</a:t>
            </a:r>
            <a:r>
              <a:rPr lang="en-US" dirty="0">
                <a:solidFill>
                  <a:srgbClr val="000000"/>
                </a:solidFill>
                <a:latin typeface="Lucida Sans Unicode" charset="0"/>
              </a:rPr>
              <a:t>	</a:t>
            </a:r>
            <a:r>
              <a:rPr lang="cs-CZ" dirty="0" err="1">
                <a:solidFill>
                  <a:srgbClr val="000000"/>
                </a:solidFill>
                <a:latin typeface="Lucida Sans Unicode" charset="0"/>
              </a:rPr>
              <a:t>Eston</a:t>
            </a:r>
            <a:r>
              <a:rPr lang="en-GB" dirty="0" err="1">
                <a:solidFill>
                  <a:srgbClr val="000000"/>
                </a:solidFill>
                <a:latin typeface="Lucida Sans Unicode" charset="0"/>
              </a:rPr>
              <a:t>ia</a:t>
            </a:r>
            <a:endParaRPr lang="cs-CZ" dirty="0">
              <a:solidFill>
                <a:srgbClr val="000000"/>
              </a:solidFill>
              <a:latin typeface="Lucida Sans Unicode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>
                <a:latin typeface="Lucida Sans Unicode" charset="0"/>
              </a:rPr>
              <a:t>						2007</a:t>
            </a:r>
            <a:endParaRPr lang="cs-CZ" dirty="0">
              <a:solidFill>
                <a:srgbClr val="000000"/>
              </a:solidFill>
              <a:latin typeface="Lucida Sans Unicode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>
                <a:latin typeface="Lucida Sans Unicode" charset="0"/>
              </a:rPr>
              <a:t>		???</a:t>
            </a:r>
            <a:endParaRPr lang="en-GB" dirty="0">
              <a:solidFill>
                <a:srgbClr val="000000"/>
              </a:solidFill>
              <a:latin typeface="Lucida Sans Unicode" charset="0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2057400" y="3790950"/>
            <a:ext cx="2209800" cy="737210"/>
          </a:xfrm>
          <a:prstGeom prst="rect">
            <a:avLst/>
          </a:prstGeom>
          <a:noFill/>
          <a:ln w="9360">
            <a:noFill/>
            <a:round/>
            <a:headEnd/>
            <a:tailEnd/>
          </a:ln>
        </p:spPr>
        <p:txBody>
          <a:bodyPr wrap="squar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 err="1">
                <a:latin typeface="Lucida Sans Unicode" charset="0"/>
              </a:rPr>
              <a:t>DDoS</a:t>
            </a:r>
            <a:r>
              <a:rPr lang="cs-CZ" dirty="0">
                <a:latin typeface="Lucida Sans Unicode" charset="0"/>
              </a:rPr>
              <a:t> </a:t>
            </a:r>
            <a:r>
              <a:rPr lang="cs-CZ" dirty="0" err="1">
                <a:latin typeface="Lucida Sans Unicode" charset="0"/>
              </a:rPr>
              <a:t>for</a:t>
            </a:r>
            <a:r>
              <a:rPr lang="cs-CZ" dirty="0">
                <a:latin typeface="Lucida Sans Unicode" charset="0"/>
              </a:rPr>
              <a:t> </a:t>
            </a:r>
            <a:r>
              <a:rPr lang="cs-CZ" dirty="0" err="1">
                <a:latin typeface="Lucida Sans Unicode" charset="0"/>
              </a:rPr>
              <a:t>hire</a:t>
            </a:r>
            <a:endParaRPr lang="en-GB" dirty="0">
              <a:latin typeface="Lucida Sans Unicode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latin typeface="Lucida Sans Unicode" charset="0"/>
              </a:rPr>
              <a:t>scams</a:t>
            </a: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 err="1">
                <a:latin typeface="Lucida Sans Unicode" charset="0"/>
              </a:rPr>
              <a:t>ransomware</a:t>
            </a:r>
            <a:endParaRPr lang="en-GB" dirty="0">
              <a:solidFill>
                <a:srgbClr val="000000"/>
              </a:solidFill>
              <a:latin typeface="Lucida Sans Unicode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6781800" y="2190750"/>
            <a:ext cx="1125927" cy="737210"/>
          </a:xfrm>
          <a:prstGeom prst="rect">
            <a:avLst/>
          </a:prstGeom>
          <a:noFill/>
          <a:ln w="9360">
            <a:noFill/>
            <a:round/>
            <a:headEnd/>
            <a:tailEnd/>
          </a:ln>
        </p:spPr>
        <p:txBody>
          <a:bodyPr wrap="square" lIns="90000" tIns="45000" rIns="90000" bIns="450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 err="1">
                <a:latin typeface="Lucida Sans Unicode" charset="0"/>
              </a:rPr>
              <a:t>Flame</a:t>
            </a:r>
            <a:endParaRPr lang="en-GB" dirty="0">
              <a:latin typeface="Lucida Sans Unicode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dirty="0">
              <a:solidFill>
                <a:srgbClr val="000000"/>
              </a:solidFill>
              <a:latin typeface="Lucida Sans Unicode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 err="1">
                <a:latin typeface="Lucida Sans Unicode" charset="0"/>
              </a:rPr>
              <a:t>Stuxnet</a:t>
            </a:r>
            <a:endParaRPr lang="en-GB" dirty="0">
              <a:solidFill>
                <a:srgbClr val="000000"/>
              </a:solidFill>
              <a:latin typeface="Lucida Sans Unicode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419600" y="285750"/>
            <a:ext cx="0" cy="457200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914400" y="2495550"/>
            <a:ext cx="7391400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 dirty="0"/>
              <a:t>C</a:t>
            </a:r>
            <a:r>
              <a:rPr lang="en-GB" dirty="0"/>
              <a:t>-</a:t>
            </a:r>
            <a:r>
              <a:rPr lang="cs" dirty="0"/>
              <a:t>I</a:t>
            </a:r>
            <a:r>
              <a:rPr lang="en-GB" dirty="0"/>
              <a:t>-</a:t>
            </a:r>
            <a:r>
              <a:rPr lang="cs" dirty="0"/>
              <a:t>A</a:t>
            </a:r>
            <a:r>
              <a:rPr lang="en-GB" dirty="0"/>
              <a:t> triad of what is actually being attacked</a:t>
            </a:r>
            <a:endParaRPr lang="cs" dirty="0"/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  <a:buChar char="-"/>
            </a:pPr>
            <a:r>
              <a:rPr lang="en-GB" sz="2400" b="1" dirty="0"/>
              <a:t>C</a:t>
            </a:r>
            <a:r>
              <a:rPr lang="cs" sz="2400" dirty="0"/>
              <a:t>onfidentiality</a:t>
            </a:r>
            <a:endParaRPr lang="cs" sz="2000" dirty="0"/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har char="-"/>
            </a:pPr>
            <a:r>
              <a:rPr lang="en-GB" sz="2400" b="1" dirty="0"/>
              <a:t>I</a:t>
            </a:r>
            <a:r>
              <a:rPr lang="cs" sz="2400" dirty="0"/>
              <a:t>ntegrity</a:t>
            </a:r>
          </a:p>
          <a:p>
            <a:pPr marL="457200" lvl="0" indent="-228600">
              <a:spcBef>
                <a:spcPts val="0"/>
              </a:spcBef>
              <a:spcAft>
                <a:spcPts val="0"/>
              </a:spcAft>
              <a:buChar char="-"/>
            </a:pPr>
            <a:r>
              <a:rPr lang="en-GB" sz="2400" b="1" dirty="0"/>
              <a:t>A</a:t>
            </a:r>
            <a:r>
              <a:rPr lang="cs" sz="2400" dirty="0"/>
              <a:t>vailability</a:t>
            </a:r>
            <a:endParaRPr lang="en-GB" sz="2400" dirty="0"/>
          </a:p>
          <a:p>
            <a:pPr marL="457200" lvl="0" indent="-228600">
              <a:spcBef>
                <a:spcPts val="0"/>
              </a:spcBef>
              <a:spcAft>
                <a:spcPts val="0"/>
              </a:spcAft>
              <a:buChar char="-"/>
            </a:pPr>
            <a:endParaRPr lang="en-GB" sz="2400" dirty="0"/>
          </a:p>
          <a:p>
            <a:pPr marL="457200" lvl="0" indent="-228600">
              <a:spcBef>
                <a:spcPts val="0"/>
              </a:spcBef>
              <a:spcAft>
                <a:spcPts val="0"/>
              </a:spcAft>
              <a:buChar char="-"/>
            </a:pPr>
            <a:r>
              <a:rPr lang="en-GB" sz="2400" dirty="0"/>
              <a:t>examples?</a:t>
            </a:r>
            <a:endParaRPr lang="c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distinctions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GB" sz="2400" dirty="0"/>
              <a:t>attack for profit or politics?</a:t>
            </a:r>
          </a:p>
          <a:p>
            <a:pPr marL="285750" indent="-285750">
              <a:buFontTx/>
              <a:buChar char="-"/>
            </a:pPr>
            <a:r>
              <a:rPr lang="en-GB" sz="2400" dirty="0"/>
              <a:t>executed/planned as covert or overt?</a:t>
            </a:r>
          </a:p>
          <a:p>
            <a:pPr marL="285750" indent="-285750">
              <a:buFontTx/>
              <a:buChar char="-"/>
            </a:pPr>
            <a:r>
              <a:rPr lang="en-GB" sz="2400" dirty="0"/>
              <a:t>what is target losing/what is the attacker gaining?</a:t>
            </a:r>
          </a:p>
          <a:p>
            <a:pPr marL="285750" indent="-285750">
              <a:buFontTx/>
              <a:buChar char="-"/>
            </a:pPr>
            <a:endParaRPr lang="en-GB" sz="2400" dirty="0"/>
          </a:p>
          <a:p>
            <a:pPr marL="285750" indent="-285750">
              <a:buFontTx/>
              <a:buChar char="-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64989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Main problems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spcAft>
                <a:spcPts val="0"/>
              </a:spcAft>
              <a:buFontTx/>
              <a:buChar char="-"/>
            </a:pPr>
            <a:r>
              <a:rPr lang="en-GB" sz="2400" dirty="0"/>
              <a:t>attribution of attacks</a:t>
            </a:r>
          </a:p>
          <a:p>
            <a:pPr marL="534988" lvl="1" indent="-285750" defTabSz="893763">
              <a:spcAft>
                <a:spcPts val="0"/>
              </a:spcAft>
              <a:buFontTx/>
              <a:buChar char="-"/>
            </a:pPr>
            <a:r>
              <a:rPr lang="en-GB" sz="1800" dirty="0"/>
              <a:t>and therefore deterrence</a:t>
            </a:r>
          </a:p>
          <a:p>
            <a:pPr marL="268288" indent="-268288" defTabSz="893763">
              <a:spcAft>
                <a:spcPts val="0"/>
              </a:spcAft>
              <a:buFontTx/>
              <a:buChar char="-"/>
            </a:pPr>
            <a:r>
              <a:rPr lang="en-GB" sz="2400" dirty="0"/>
              <a:t>non-territoriality</a:t>
            </a:r>
          </a:p>
          <a:p>
            <a:pPr marL="534988" lvl="1" indent="-268288" defTabSz="893763">
              <a:spcAft>
                <a:spcPts val="0"/>
              </a:spcAft>
              <a:buFontTx/>
              <a:buChar char="-"/>
            </a:pPr>
            <a:r>
              <a:rPr lang="en-GB" sz="1800" dirty="0"/>
              <a:t>and therefore law enforcement</a:t>
            </a:r>
          </a:p>
          <a:p>
            <a:pPr marL="268288" indent="-268288" defTabSz="893763">
              <a:spcAft>
                <a:spcPts val="0"/>
              </a:spcAft>
              <a:buFontTx/>
              <a:buChar char="-"/>
            </a:pPr>
            <a:r>
              <a:rPr lang="en-GB" sz="2400" dirty="0"/>
              <a:t>asymmetry</a:t>
            </a:r>
          </a:p>
          <a:p>
            <a:pPr marL="534988" lvl="1" indent="-268288" defTabSz="893763">
              <a:spcAft>
                <a:spcPts val="0"/>
              </a:spcAft>
              <a:buFontTx/>
              <a:buChar char="-"/>
            </a:pPr>
            <a:r>
              <a:rPr lang="en-GB" sz="1800" dirty="0"/>
              <a:t>of actors</a:t>
            </a:r>
          </a:p>
          <a:p>
            <a:pPr marL="534988" lvl="1" indent="-268288" defTabSz="893763">
              <a:spcAft>
                <a:spcPts val="0"/>
              </a:spcAft>
              <a:buFontTx/>
              <a:buChar char="-"/>
            </a:pPr>
            <a:r>
              <a:rPr lang="en-GB" sz="1800" dirty="0"/>
              <a:t>of defence/offense</a:t>
            </a:r>
          </a:p>
          <a:p>
            <a:pPr marL="285750" indent="-285750">
              <a:buFontTx/>
              <a:buChar char="-"/>
            </a:pPr>
            <a:endParaRPr lang="en-GB" sz="2400" dirty="0"/>
          </a:p>
          <a:p>
            <a:pPr marL="285750" indent="-285750">
              <a:buFontTx/>
              <a:buChar char="-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88166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335</TotalTime>
  <Words>545</Words>
  <Application>Microsoft Office PowerPoint</Application>
  <PresentationFormat>On-screen Show (16:9)</PresentationFormat>
  <Paragraphs>196</Paragraphs>
  <Slides>39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Microsoft YaHei</vt:lpstr>
      <vt:lpstr>Arial</vt:lpstr>
      <vt:lpstr>Calibri</vt:lpstr>
      <vt:lpstr>Lucida Sans Unicode</vt:lpstr>
      <vt:lpstr>Times New Roman</vt:lpstr>
      <vt:lpstr>paperback</vt:lpstr>
      <vt:lpstr>Cybersecurity</vt:lpstr>
      <vt:lpstr>Cybersecurity is hard</vt:lpstr>
      <vt:lpstr>Characteristics to note when attack occurs</vt:lpstr>
      <vt:lpstr>Actor types</vt:lpstr>
      <vt:lpstr>Examples</vt:lpstr>
      <vt:lpstr>Attacks</vt:lpstr>
      <vt:lpstr>C-I-A triad of what is actually being attacked</vt:lpstr>
      <vt:lpstr>Key distinctions</vt:lpstr>
      <vt:lpstr>Main problems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Cybersecurity</vt:lpstr>
      <vt:lpstr>Espionage</vt:lpstr>
      <vt:lpstr>PowerPoint Presentation</vt:lpstr>
      <vt:lpstr>PowerPoint Presentation</vt:lpstr>
      <vt:lpstr>PowerPoint Presentation</vt:lpstr>
      <vt:lpstr>Domestic surveillance</vt:lpstr>
      <vt:lpstr>PowerPoint Presentation</vt:lpstr>
      <vt:lpstr>PowerPoint Presentation</vt:lpstr>
      <vt:lpstr>Censorship</vt:lpstr>
      <vt:lpstr>PowerPoint Presentation</vt:lpstr>
      <vt:lpstr>PowerPoint Presentation</vt:lpstr>
      <vt:lpstr>Sabotage</vt:lpstr>
      <vt:lpstr>PowerPoint Presentation</vt:lpstr>
      <vt:lpstr>Operational support</vt:lpstr>
      <vt:lpstr>PowerPoint Presentation</vt:lpstr>
      <vt:lpstr>Other activities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Moderní technologie a bezpečnost</dc:title>
  <dc:creator>cloth</dc:creator>
  <cp:lastModifiedBy>Jakub Drmola</cp:lastModifiedBy>
  <cp:revision>36</cp:revision>
  <dcterms:modified xsi:type="dcterms:W3CDTF">2022-11-09T12:41:56Z</dcterms:modified>
</cp:coreProperties>
</file>